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83" r:id="rId3"/>
  </p:sldMasterIdLst>
  <p:notesMasterIdLst>
    <p:notesMasterId r:id="rId130"/>
  </p:notesMasterIdLst>
  <p:sldIdLst>
    <p:sldId id="1389" r:id="rId4"/>
    <p:sldId id="1390" r:id="rId5"/>
    <p:sldId id="1959" r:id="rId6"/>
    <p:sldId id="2117" r:id="rId7"/>
    <p:sldId id="1941" r:id="rId8"/>
    <p:sldId id="2118" r:id="rId9"/>
    <p:sldId id="2119" r:id="rId10"/>
    <p:sldId id="2163" r:id="rId11"/>
    <p:sldId id="2161" r:id="rId12"/>
    <p:sldId id="2162" r:id="rId13"/>
    <p:sldId id="2164" r:id="rId14"/>
    <p:sldId id="2165" r:id="rId15"/>
    <p:sldId id="2166" r:id="rId16"/>
    <p:sldId id="2167" r:id="rId17"/>
    <p:sldId id="2168" r:id="rId18"/>
    <p:sldId id="2120" r:id="rId19"/>
    <p:sldId id="2121" r:id="rId20"/>
    <p:sldId id="2169" r:id="rId21"/>
    <p:sldId id="2178" r:id="rId22"/>
    <p:sldId id="2179" r:id="rId23"/>
    <p:sldId id="2170" r:id="rId24"/>
    <p:sldId id="2171" r:id="rId25"/>
    <p:sldId id="2174" r:id="rId26"/>
    <p:sldId id="2175" r:id="rId27"/>
    <p:sldId id="2176" r:id="rId28"/>
    <p:sldId id="2177" r:id="rId29"/>
    <p:sldId id="2180" r:id="rId30"/>
    <p:sldId id="2181" r:id="rId31"/>
    <p:sldId id="2126" r:id="rId32"/>
    <p:sldId id="2127" r:id="rId33"/>
    <p:sldId id="2128" r:id="rId34"/>
    <p:sldId id="2129" r:id="rId35"/>
    <p:sldId id="2130" r:id="rId36"/>
    <p:sldId id="2131" r:id="rId37"/>
    <p:sldId id="2132" r:id="rId38"/>
    <p:sldId id="2133" r:id="rId39"/>
    <p:sldId id="2190" r:id="rId40"/>
    <p:sldId id="2134" r:id="rId41"/>
    <p:sldId id="2186" r:id="rId42"/>
    <p:sldId id="2187" r:id="rId43"/>
    <p:sldId id="2184" r:id="rId44"/>
    <p:sldId id="2135" r:id="rId45"/>
    <p:sldId id="2182" r:id="rId46"/>
    <p:sldId id="2136" r:id="rId47"/>
    <p:sldId id="2137" r:id="rId48"/>
    <p:sldId id="2138" r:id="rId49"/>
    <p:sldId id="2189" r:id="rId50"/>
    <p:sldId id="2139" r:id="rId51"/>
    <p:sldId id="2140" r:id="rId52"/>
    <p:sldId id="2191" r:id="rId53"/>
    <p:sldId id="2142" r:id="rId54"/>
    <p:sldId id="2192" r:id="rId55"/>
    <p:sldId id="2143" r:id="rId56"/>
    <p:sldId id="2144" r:id="rId57"/>
    <p:sldId id="2145" r:id="rId58"/>
    <p:sldId id="2146" r:id="rId59"/>
    <p:sldId id="2147" r:id="rId60"/>
    <p:sldId id="2148" r:id="rId61"/>
    <p:sldId id="2183" r:id="rId62"/>
    <p:sldId id="2149" r:id="rId63"/>
    <p:sldId id="2150" r:id="rId64"/>
    <p:sldId id="2151" r:id="rId65"/>
    <p:sldId id="2158" r:id="rId66"/>
    <p:sldId id="2200" r:id="rId67"/>
    <p:sldId id="2201" r:id="rId68"/>
    <p:sldId id="2202" r:id="rId69"/>
    <p:sldId id="2203" r:id="rId70"/>
    <p:sldId id="2204" r:id="rId71"/>
    <p:sldId id="2205" r:id="rId72"/>
    <p:sldId id="2206" r:id="rId73"/>
    <p:sldId id="2198" r:id="rId74"/>
    <p:sldId id="2199" r:id="rId75"/>
    <p:sldId id="2197" r:id="rId76"/>
    <p:sldId id="2159" r:id="rId77"/>
    <p:sldId id="2160" r:id="rId78"/>
    <p:sldId id="2193" r:id="rId79"/>
    <p:sldId id="2194" r:id="rId80"/>
    <p:sldId id="2195" r:id="rId81"/>
    <p:sldId id="2207" r:id="rId82"/>
    <p:sldId id="2217" r:id="rId83"/>
    <p:sldId id="2218" r:id="rId84"/>
    <p:sldId id="2219" r:id="rId85"/>
    <p:sldId id="2220" r:id="rId86"/>
    <p:sldId id="2221" r:id="rId87"/>
    <p:sldId id="2222" r:id="rId88"/>
    <p:sldId id="2223" r:id="rId89"/>
    <p:sldId id="2230" r:id="rId90"/>
    <p:sldId id="2228" r:id="rId91"/>
    <p:sldId id="2229" r:id="rId92"/>
    <p:sldId id="2212" r:id="rId93"/>
    <p:sldId id="2213" r:id="rId94"/>
    <p:sldId id="2227" r:id="rId95"/>
    <p:sldId id="2231" r:id="rId96"/>
    <p:sldId id="2216" r:id="rId97"/>
    <p:sldId id="2209" r:id="rId98"/>
    <p:sldId id="2210" r:id="rId99"/>
    <p:sldId id="2211" r:id="rId100"/>
    <p:sldId id="2111" r:id="rId101"/>
    <p:sldId id="2232" r:id="rId102"/>
    <p:sldId id="2236" r:id="rId103"/>
    <p:sldId id="2234" r:id="rId104"/>
    <p:sldId id="2235" r:id="rId105"/>
    <p:sldId id="2237" r:id="rId106"/>
    <p:sldId id="2238" r:id="rId107"/>
    <p:sldId id="2239" r:id="rId108"/>
    <p:sldId id="2116" r:id="rId109"/>
    <p:sldId id="2108" r:id="rId110"/>
    <p:sldId id="2154" r:id="rId111"/>
    <p:sldId id="2155" r:id="rId112"/>
    <p:sldId id="2156" r:id="rId113"/>
    <p:sldId id="2157" r:id="rId114"/>
    <p:sldId id="2240" r:id="rId115"/>
    <p:sldId id="2109" r:id="rId116"/>
    <p:sldId id="2241" r:id="rId117"/>
    <p:sldId id="2242" r:id="rId118"/>
    <p:sldId id="2243" r:id="rId119"/>
    <p:sldId id="2244" r:id="rId120"/>
    <p:sldId id="2038" r:id="rId121"/>
    <p:sldId id="2040" r:id="rId122"/>
    <p:sldId id="2041" r:id="rId123"/>
    <p:sldId id="2245" r:id="rId124"/>
    <p:sldId id="2246" r:id="rId125"/>
    <p:sldId id="2247" r:id="rId126"/>
    <p:sldId id="2248" r:id="rId127"/>
    <p:sldId id="2046" r:id="rId128"/>
    <p:sldId id="1950"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86" autoAdjust="0"/>
  </p:normalViewPr>
  <p:slideViewPr>
    <p:cSldViewPr snapToGrid="0" snapToObjects="1" showGuides="1">
      <p:cViewPr varScale="1">
        <p:scale>
          <a:sx n="115" d="100"/>
          <a:sy n="115" d="100"/>
        </p:scale>
        <p:origin x="432" y="108"/>
      </p:cViewPr>
      <p:guideLst>
        <p:guide orient="horz" pos="2160"/>
        <p:guide pos="3840"/>
      </p:guideLst>
    </p:cSldViewPr>
  </p:slideViewPr>
  <p:notesTextViewPr>
    <p:cViewPr>
      <p:scale>
        <a:sx n="1" d="1"/>
        <a:sy n="1" d="1"/>
      </p:scale>
      <p:origin x="0" y="0"/>
    </p:cViewPr>
  </p:notesTextViewPr>
  <p:sorterViewPr>
    <p:cViewPr varScale="1">
      <p:scale>
        <a:sx n="1" d="1"/>
        <a:sy n="1" d="1"/>
      </p:scale>
      <p:origin x="0" y="-97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78A5C-48B6-B64C-A5C7-43F079F0E1FE}" type="datetimeFigureOut">
              <a:rPr lang="en-US" smtClean="0"/>
              <a:t>8/7/2019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C1EDD-B9A9-3C47-B425-388E5632D731}" type="slidenum">
              <a:rPr lang="en-US" smtClean="0"/>
              <a:t>‹#›</a:t>
            </a:fld>
            <a:endParaRPr lang="en-US"/>
          </a:p>
        </p:txBody>
      </p:sp>
    </p:spTree>
    <p:extLst>
      <p:ext uri="{BB962C8B-B14F-4D97-AF65-F5344CB8AC3E}">
        <p14:creationId xmlns:p14="http://schemas.microsoft.com/office/powerpoint/2010/main" val="77955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lowchart: Document 7"/>
          <p:cNvSpPr/>
          <p:nvPr/>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5" name="Flowchart: Document 6"/>
          <p:cNvSpPr/>
          <p:nvPr/>
        </p:nvSpPr>
        <p:spPr>
          <a:xfrm rot="10800000">
            <a:off x="1" y="1447697"/>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cxnSp>
        <p:nvCxnSpPr>
          <p:cNvPr id="11" name="Straight Connector 10"/>
          <p:cNvCxnSpPr/>
          <p:nvPr userDrawn="1"/>
        </p:nvCxnSpPr>
        <p:spPr>
          <a:xfrm>
            <a:off x="382135" y="372533"/>
            <a:ext cx="115824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userDrawn="1"/>
        </p:nvCxnSpPr>
        <p:spPr>
          <a:xfrm>
            <a:off x="2438400" y="5949951"/>
            <a:ext cx="73152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9" name="Title 8"/>
          <p:cNvSpPr>
            <a:spLocks noGrp="1"/>
          </p:cNvSpPr>
          <p:nvPr>
            <p:ph type="ctrTitle"/>
          </p:nvPr>
        </p:nvSpPr>
        <p:spPr>
          <a:xfrm>
            <a:off x="711200" y="2133600"/>
            <a:ext cx="10972800" cy="2167128"/>
          </a:xfrm>
        </p:spPr>
        <p:txBody>
          <a:bodyPr tIns="0" bIns="0" anchor="t"/>
          <a:lstStyle>
            <a:lvl1pPr>
              <a:defRPr sz="3751"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dirty="0"/>
              <a:t>Click to edit Master title style</a:t>
            </a:r>
          </a:p>
        </p:txBody>
      </p:sp>
      <p:sp>
        <p:nvSpPr>
          <p:cNvPr id="17" name="Subtitle 16"/>
          <p:cNvSpPr>
            <a:spLocks noGrp="1"/>
          </p:cNvSpPr>
          <p:nvPr>
            <p:ph type="subTitle" idx="1"/>
          </p:nvPr>
        </p:nvSpPr>
        <p:spPr>
          <a:xfrm>
            <a:off x="2655357" y="4419600"/>
            <a:ext cx="6807200" cy="1219200"/>
          </a:xfrm>
          <a:ln>
            <a:solidFill>
              <a:schemeClr val="bg2">
                <a:lumMod val="75000"/>
              </a:schemeClr>
            </a:solidFill>
          </a:ln>
        </p:spPr>
        <p:txBody>
          <a:bodyPr lIns="0" tIns="0" rIns="0" bIns="0" anchor="b"/>
          <a:lstStyle>
            <a:lvl1pPr marL="0" indent="0" algn="l">
              <a:buNone/>
              <a:defRPr sz="2100">
                <a:solidFill>
                  <a:schemeClr val="tx1"/>
                </a:solidFill>
              </a:defRPr>
            </a:lvl1pPr>
            <a:lvl2pPr marL="342891" indent="0" algn="ctr">
              <a:buNone/>
            </a:lvl2pPr>
            <a:lvl3pPr marL="685783" indent="0" algn="ctr">
              <a:buNone/>
            </a:lvl3pPr>
            <a:lvl4pPr marL="1028674" indent="0" algn="ctr">
              <a:buNone/>
            </a:lvl4pPr>
            <a:lvl5pPr marL="1371566" indent="0" algn="ctr">
              <a:buNone/>
            </a:lvl5pPr>
            <a:lvl6pPr marL="1714457" indent="0" algn="ctr">
              <a:buNone/>
            </a:lvl6pPr>
            <a:lvl7pPr marL="2057349" indent="0" algn="ctr">
              <a:buNone/>
            </a:lvl7pPr>
            <a:lvl8pPr marL="2400240" indent="0" algn="ctr">
              <a:buNone/>
            </a:lvl8pPr>
            <a:lvl9pPr marL="2743131" indent="0" algn="ctr">
              <a:buNone/>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D482E-0CBC-454D-9957-42E59F06C114}"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369436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5D482E-0CBC-454D-9957-42E59F06C114}"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746375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5D482E-0CBC-454D-9957-42E59F06C114}" type="datetimeFigureOut">
              <a:rPr lang="en-US" smtClean="0"/>
              <a:t>8/7/2019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302944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5D482E-0CBC-454D-9957-42E59F06C114}" type="datetimeFigureOut">
              <a:rPr lang="en-US" smtClean="0"/>
              <a:t>8/7/2019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61795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5D482E-0CBC-454D-9957-42E59F06C114}" type="datetimeFigureOut">
              <a:rPr lang="en-US" smtClean="0"/>
              <a:t>8/7/2019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565816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5D482E-0CBC-454D-9957-42E59F06C114}" type="datetimeFigureOut">
              <a:rPr lang="en-US" smtClean="0"/>
              <a:t>8/7/2019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1080327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5D482E-0CBC-454D-9957-42E59F06C114}" type="datetimeFigureOut">
              <a:rPr lang="en-US" smtClean="0"/>
              <a:t>8/7/2019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338781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5D482E-0CBC-454D-9957-42E59F06C114}" type="datetimeFigureOut">
              <a:rPr lang="en-US" smtClean="0"/>
              <a:t>8/7/2019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1355375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D482E-0CBC-454D-9957-42E59F06C114}"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876107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5D482E-0CBC-454D-9957-42E59F06C114}"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2006667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5943600"/>
            <a:ext cx="12192000" cy="9144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endParaRPr lang="en-US" sz="1351">
              <a:solidFill>
                <a:prstClr val="white"/>
              </a:solidFill>
            </a:endParaRPr>
          </a:p>
        </p:txBody>
      </p:sp>
      <p:sp>
        <p:nvSpPr>
          <p:cNvPr id="5" name="Flowchart: Document 7"/>
          <p:cNvSpPr/>
          <p:nvPr/>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cxnSp>
        <p:nvCxnSpPr>
          <p:cNvPr id="10" name="Straight Connector 9"/>
          <p:cNvCxnSpPr/>
          <p:nvPr userDrawn="1"/>
        </p:nvCxnSpPr>
        <p:spPr>
          <a:xfrm>
            <a:off x="372177" y="393734"/>
            <a:ext cx="11582400" cy="0"/>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6">
                    <a:lumMod val="75000"/>
                  </a:schemeClr>
                </a:solidFill>
              </a:defRPr>
            </a:lvl1pPr>
            <a:lvl2pPr>
              <a:defRPr>
                <a:solidFill>
                  <a:schemeClr val="accent6">
                    <a:lumMod val="75000"/>
                  </a:schemeClr>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40C311-C80E-4245-B93B-D7DB68EB1029}"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751440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0C311-C80E-4245-B93B-D7DB68EB1029}"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2617880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40C311-C80E-4245-B93B-D7DB68EB1029}"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4206442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40C311-C80E-4245-B93B-D7DB68EB1029}" type="datetimeFigureOut">
              <a:rPr lang="en-US" smtClean="0"/>
              <a:t>8/7/2019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4053629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40C311-C80E-4245-B93B-D7DB68EB1029}" type="datetimeFigureOut">
              <a:rPr lang="en-US" smtClean="0"/>
              <a:t>8/7/2019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61118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40C311-C80E-4245-B93B-D7DB68EB1029}" type="datetimeFigureOut">
              <a:rPr lang="en-US" smtClean="0"/>
              <a:t>8/7/2019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985123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0C311-C80E-4245-B93B-D7DB68EB1029}" type="datetimeFigureOut">
              <a:rPr lang="en-US" smtClean="0"/>
              <a:t>8/7/2019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686788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C311-C80E-4245-B93B-D7DB68EB1029}" type="datetimeFigureOut">
              <a:rPr lang="en-US" smtClean="0"/>
              <a:t>8/7/2019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2332446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40C311-C80E-4245-B93B-D7DB68EB1029}" type="datetimeFigureOut">
              <a:rPr lang="en-US" smtClean="0"/>
              <a:t>8/7/2019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3597022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0C311-C80E-4245-B93B-D7DB68EB1029}"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195583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219200"/>
            <a:ext cx="5283199"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idx="10"/>
          </p:nvPr>
        </p:nvSpPr>
        <p:spPr>
          <a:xfrm>
            <a:off x="6197600" y="1219200"/>
            <a:ext cx="56896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40C311-C80E-4245-B93B-D7DB68EB1029}"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822D4-D0A6-4DB7-A7BC-92FADB9EBBFE}" type="slidenum">
              <a:rPr lang="en-US" smtClean="0"/>
              <a:t>‹#›</a:t>
            </a:fld>
            <a:endParaRPr lang="en-US"/>
          </a:p>
        </p:txBody>
      </p:sp>
    </p:spTree>
    <p:extLst>
      <p:ext uri="{BB962C8B-B14F-4D97-AF65-F5344CB8AC3E}">
        <p14:creationId xmlns:p14="http://schemas.microsoft.com/office/powerpoint/2010/main" val="366632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3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963084" y="2352677"/>
            <a:ext cx="10363200" cy="1509712"/>
          </a:xfrm>
        </p:spPr>
        <p:txBody>
          <a:bodyPr/>
          <a:lstStyle>
            <a:lvl1pPr>
              <a:buNone/>
              <a:defRPr sz="1500">
                <a:solidFill>
                  <a:schemeClr val="tx1"/>
                </a:solidFill>
              </a:defRPr>
            </a:lvl1pPr>
            <a:lvl2pPr>
              <a:buNone/>
              <a:defRPr sz="1351">
                <a:solidFill>
                  <a:schemeClr val="tx1">
                    <a:tint val="75000"/>
                  </a:schemeClr>
                </a:solidFill>
              </a:defRPr>
            </a:lvl2pPr>
            <a:lvl3pPr>
              <a:buNone/>
              <a:defRPr sz="1200">
                <a:solidFill>
                  <a:schemeClr val="tx1">
                    <a:tint val="75000"/>
                  </a:schemeClr>
                </a:solidFill>
              </a:defRPr>
            </a:lvl3pPr>
            <a:lvl4pPr>
              <a:buNone/>
              <a:defRPr sz="1051">
                <a:solidFill>
                  <a:schemeClr val="tx1">
                    <a:tint val="75000"/>
                  </a:schemeClr>
                </a:solidFill>
              </a:defRPr>
            </a:lvl4pPr>
            <a:lvl5pPr>
              <a:buNone/>
              <a:defRPr sz="1051">
                <a:solidFill>
                  <a:schemeClr val="tx1">
                    <a:tint val="75000"/>
                  </a:schemeClr>
                </a:solidFill>
              </a:defRPr>
            </a:lvl5pPr>
          </a:lstStyle>
          <a:p>
            <a:pPr lvl="0"/>
            <a:r>
              <a:rPr lang="en-US"/>
              <a:t>Click to edit Master text styles</a:t>
            </a: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914377" fontAlgn="base">
              <a:spcBef>
                <a:spcPct val="0"/>
              </a:spcBef>
              <a:spcAft>
                <a:spcPct val="0"/>
              </a:spcAft>
            </a:pPr>
            <a:fld id="{9A8C6E6E-2D7F-4427-923E-00B6171C5DA2}" type="datetimeFigureOut">
              <a:rPr lang="en-US" smtClean="0">
                <a:solidFill>
                  <a:prstClr val="black">
                    <a:tint val="75000"/>
                  </a:prstClr>
                </a:solidFill>
                <a:latin typeface="Calibri"/>
                <a:cs typeface="Arial" charset="0"/>
              </a:rPr>
              <a:pPr defTabSz="914377" fontAlgn="base">
                <a:spcBef>
                  <a:spcPct val="0"/>
                </a:spcBef>
                <a:spcAft>
                  <a:spcPct val="0"/>
                </a:spcAft>
              </a:pPr>
              <a:t>8/7/2019</a:t>
            </a:fld>
            <a:endParaRPr lang="en-US">
              <a:solidFill>
                <a:prstClr val="black">
                  <a:tint val="75000"/>
                </a:prstClr>
              </a:solidFill>
              <a:latin typeface="Calibri"/>
              <a:cs typeface="Arial" charset="0"/>
            </a:endParaRPr>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pPr defTabSz="914377" fontAlgn="base">
              <a:spcBef>
                <a:spcPct val="0"/>
              </a:spcBef>
              <a:spcAft>
                <a:spcPct val="0"/>
              </a:spcAft>
            </a:pPr>
            <a:endParaRPr lang="en-US">
              <a:solidFill>
                <a:prstClr val="black">
                  <a:tint val="75000"/>
                </a:prstClr>
              </a:solidFill>
              <a:latin typeface="Calibri"/>
              <a:cs typeface="Arial" charset="0"/>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914377" fontAlgn="base">
              <a:spcBef>
                <a:spcPct val="0"/>
              </a:spcBef>
              <a:spcAft>
                <a:spcPct val="0"/>
              </a:spcAft>
            </a:pPr>
            <a:fld id="{64B5F0B9-30FB-468C-93AD-3A41883C49A3}" type="slidenum">
              <a:rPr lang="en-US" smtClean="0">
                <a:solidFill>
                  <a:prstClr val="black">
                    <a:tint val="75000"/>
                  </a:prstClr>
                </a:solidFill>
                <a:latin typeface="Calibri"/>
                <a:cs typeface="Arial" charset="0"/>
              </a:rPr>
              <a:pPr defTabSz="914377" fontAlgn="base">
                <a:spcBef>
                  <a:spcPct val="0"/>
                </a:spcBef>
                <a:spcAft>
                  <a:spcPct val="0"/>
                </a:spcAft>
              </a:pPr>
              <a:t>‹#›</a:t>
            </a:fld>
            <a:endParaRPr lang="en-US">
              <a:solidFill>
                <a:prstClr val="black">
                  <a:tint val="75000"/>
                </a:prstClr>
              </a:solidFill>
              <a:latin typeface="Calibri"/>
              <a:cs typeface="Arial"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356352"/>
            <a:ext cx="2844800" cy="365125"/>
          </a:xfrm>
          <a:prstGeom prst="rect">
            <a:avLst/>
          </a:prstGeom>
        </p:spPr>
        <p:txBody>
          <a:bodyPr/>
          <a:lstStyle/>
          <a:p>
            <a:pPr defTabSz="914377" fontAlgn="base">
              <a:spcBef>
                <a:spcPct val="0"/>
              </a:spcBef>
              <a:spcAft>
                <a:spcPct val="0"/>
              </a:spcAft>
            </a:pPr>
            <a:fld id="{9A8C6E6E-2D7F-4427-923E-00B6171C5DA2}" type="datetimeFigureOut">
              <a:rPr lang="en-US" smtClean="0">
                <a:solidFill>
                  <a:prstClr val="black">
                    <a:tint val="75000"/>
                  </a:prstClr>
                </a:solidFill>
                <a:latin typeface="Calibri"/>
                <a:cs typeface="Arial" charset="0"/>
              </a:rPr>
              <a:pPr defTabSz="914377" fontAlgn="base">
                <a:spcBef>
                  <a:spcPct val="0"/>
                </a:spcBef>
                <a:spcAft>
                  <a:spcPct val="0"/>
                </a:spcAft>
              </a:pPr>
              <a:t>8/7/2019</a:t>
            </a:fld>
            <a:endParaRPr lang="en-US">
              <a:solidFill>
                <a:prstClr val="black">
                  <a:tint val="75000"/>
                </a:prstClr>
              </a:solidFill>
              <a:latin typeface="Calibri"/>
              <a:cs typeface="Arial" charset="0"/>
            </a:endParaRPr>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pPr defTabSz="914377" fontAlgn="base">
              <a:spcBef>
                <a:spcPct val="0"/>
              </a:spcBef>
              <a:spcAft>
                <a:spcPct val="0"/>
              </a:spcAft>
            </a:pPr>
            <a:endParaRPr lang="en-US">
              <a:solidFill>
                <a:prstClr val="black">
                  <a:tint val="75000"/>
                </a:prstClr>
              </a:solidFill>
              <a:latin typeface="Calibri"/>
              <a:cs typeface="Arial" charset="0"/>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914377" fontAlgn="base">
              <a:spcBef>
                <a:spcPct val="0"/>
              </a:spcBef>
              <a:spcAft>
                <a:spcPct val="0"/>
              </a:spcAft>
            </a:pPr>
            <a:fld id="{64B5F0B9-30FB-468C-93AD-3A41883C49A3}" type="slidenum">
              <a:rPr lang="en-US" smtClean="0">
                <a:solidFill>
                  <a:prstClr val="black">
                    <a:tint val="75000"/>
                  </a:prstClr>
                </a:solidFill>
                <a:latin typeface="Calibri"/>
                <a:cs typeface="Arial" charset="0"/>
              </a:rPr>
              <a:pPr defTabSz="914377" fontAlgn="base">
                <a:spcBef>
                  <a:spcPct val="0"/>
                </a:spcBef>
                <a:spcAft>
                  <a:spcPct val="0"/>
                </a:spcAft>
              </a:pPr>
              <a:t>‹#›</a:t>
            </a:fld>
            <a:endParaRPr lang="en-US">
              <a:solidFill>
                <a:prstClr val="black">
                  <a:tint val="75000"/>
                </a:prstClr>
              </a:solidFill>
              <a:latin typeface="Calibri"/>
              <a:cs typeface="Arial"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5D482E-0CBC-454D-9957-42E59F06C114}" type="datetimeFigureOut">
              <a:rPr lang="en-US" smtClean="0"/>
              <a:t>8/7/2019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8294-F997-455D-9653-AEDD6305B591}" type="slidenum">
              <a:rPr lang="en-US" smtClean="0"/>
              <a:t>‹#›</a:t>
            </a:fld>
            <a:endParaRPr lang="en-US"/>
          </a:p>
        </p:txBody>
      </p:sp>
    </p:spTree>
    <p:extLst>
      <p:ext uri="{BB962C8B-B14F-4D97-AF65-F5344CB8AC3E}">
        <p14:creationId xmlns:p14="http://schemas.microsoft.com/office/powerpoint/2010/main" val="546503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a:xfrm>
            <a:off x="0" y="5867400"/>
            <a:ext cx="12192000" cy="990600"/>
          </a:xfrm>
          <a:prstGeom prst="rect">
            <a:avLst/>
          </a:prstGeom>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914377" fontAlgn="base">
              <a:spcBef>
                <a:spcPct val="0"/>
              </a:spcBef>
              <a:spcAft>
                <a:spcPct val="0"/>
              </a:spcAft>
              <a:defRPr/>
            </a:pPr>
            <a:endParaRPr lang="en-US" sz="1351">
              <a:solidFill>
                <a:prstClr val="white"/>
              </a:solidFill>
            </a:endParaRPr>
          </a:p>
        </p:txBody>
      </p:sp>
      <p:sp>
        <p:nvSpPr>
          <p:cNvPr id="7" name="Flowchart: Document 6"/>
          <p:cNvSpPr/>
          <p:nvPr/>
        </p:nvSpPr>
        <p:spPr>
          <a:xfrm rot="10800000">
            <a:off x="0" y="1447697"/>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8" name="Flowchart: Document 7"/>
          <p:cNvSpPr/>
          <p:nvPr userDrawn="1"/>
        </p:nvSpPr>
        <p:spPr>
          <a:xfrm rot="10800000">
            <a:off x="1" y="1600203"/>
            <a:ext cx="12192000" cy="4221467"/>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377">
              <a:defRPr/>
            </a:pPr>
            <a:endParaRPr lang="en-US" sz="1351">
              <a:solidFill>
                <a:prstClr val="white"/>
              </a:solidFill>
            </a:endParaRPr>
          </a:p>
        </p:txBody>
      </p:sp>
      <p:sp>
        <p:nvSpPr>
          <p:cNvPr id="9" name="Title Placeholder 8"/>
          <p:cNvSpPr>
            <a:spLocks noGrp="1"/>
          </p:cNvSpPr>
          <p:nvPr>
            <p:ph type="title"/>
          </p:nvPr>
        </p:nvSpPr>
        <p:spPr>
          <a:xfrm>
            <a:off x="609600" y="-426733"/>
            <a:ext cx="10972800" cy="914400"/>
          </a:xfrm>
          <a:prstGeom prst="rect">
            <a:avLst/>
          </a:prstGeom>
        </p:spPr>
        <p:txBody>
          <a:bodyPr vert="horz" lIns="0" tIns="9144" rIns="0" bIns="9144" anchor="b">
            <a:normAutofit/>
          </a:bodyPr>
          <a:lstStyle/>
          <a:p>
            <a:r>
              <a:rPr lang="en-US" dirty="0"/>
              <a:t>Click to edit Master title style</a:t>
            </a:r>
          </a:p>
        </p:txBody>
      </p:sp>
      <p:sp>
        <p:nvSpPr>
          <p:cNvPr id="1034" name="Text Placeholder 29"/>
          <p:cNvSpPr>
            <a:spLocks noGrp="1"/>
          </p:cNvSpPr>
          <p:nvPr>
            <p:ph type="body" idx="1"/>
          </p:nvPr>
        </p:nvSpPr>
        <p:spPr bwMode="auto">
          <a:xfrm>
            <a:off x="609600" y="12192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cxnSp>
        <p:nvCxnSpPr>
          <p:cNvPr id="4" name="Straight Connector 3"/>
          <p:cNvCxnSpPr/>
          <p:nvPr userDrawn="1"/>
        </p:nvCxnSpPr>
        <p:spPr>
          <a:xfrm flipV="1">
            <a:off x="313266" y="664143"/>
            <a:ext cx="11554683" cy="31182"/>
          </a:xfrm>
          <a:prstGeom prst="line">
            <a:avLst/>
          </a:prstGeom>
          <a:effectLst>
            <a:glow rad="635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75631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Lst>
  <p:transition spd="slow">
    <p:push dir="u"/>
  </p:transition>
  <p:txStyles>
    <p:titleStyle>
      <a:lvl1pPr algn="l" rtl="0" eaLnBrk="0" fontAlgn="base" hangingPunct="0">
        <a:spcBef>
          <a:spcPct val="0"/>
        </a:spcBef>
        <a:spcAft>
          <a:spcPct val="0"/>
        </a:spcAft>
        <a:defRPr sz="3300" b="1" kern="1200">
          <a:ln w="500">
            <a:solidFill>
              <a:schemeClr val="tx2">
                <a:shade val="20000"/>
                <a:satMod val="350000"/>
              </a:schemeClr>
            </a:solidFill>
          </a:ln>
          <a:solidFill>
            <a:schemeClr val="tx2"/>
          </a:solidFill>
          <a:effectLst>
            <a:outerShdw blurRad="30000" dist="30000" dir="2700000" algn="tl" rotWithShape="0">
              <a:schemeClr val="bg2">
                <a:shade val="45000"/>
                <a:satMod val="150000"/>
                <a:alpha val="90000"/>
              </a:schemeClr>
            </a:outerShdw>
          </a:effectLst>
          <a:latin typeface="+mj-lt"/>
          <a:ea typeface="+mj-ea"/>
          <a:cs typeface="+mj-cs"/>
        </a:defRPr>
      </a:lvl1pPr>
      <a:lvl2pPr algn="l" rtl="0" eaLnBrk="0" fontAlgn="base" hangingPunct="0">
        <a:spcBef>
          <a:spcPct val="0"/>
        </a:spcBef>
        <a:spcAft>
          <a:spcPct val="0"/>
        </a:spcAft>
        <a:defRPr sz="3600" b="1">
          <a:solidFill>
            <a:schemeClr val="tx2"/>
          </a:solidFill>
          <a:latin typeface="Corbel" pitchFamily="34" charset="0"/>
        </a:defRPr>
      </a:lvl2pPr>
      <a:lvl3pPr algn="l" rtl="0" eaLnBrk="0" fontAlgn="base" hangingPunct="0">
        <a:spcBef>
          <a:spcPct val="0"/>
        </a:spcBef>
        <a:spcAft>
          <a:spcPct val="0"/>
        </a:spcAft>
        <a:defRPr sz="3600" b="1">
          <a:solidFill>
            <a:schemeClr val="tx2"/>
          </a:solidFill>
          <a:latin typeface="Corbel" pitchFamily="34" charset="0"/>
        </a:defRPr>
      </a:lvl3pPr>
      <a:lvl4pPr algn="l" rtl="0" eaLnBrk="0" fontAlgn="base" hangingPunct="0">
        <a:spcBef>
          <a:spcPct val="0"/>
        </a:spcBef>
        <a:spcAft>
          <a:spcPct val="0"/>
        </a:spcAft>
        <a:defRPr sz="3600" b="1">
          <a:solidFill>
            <a:schemeClr val="tx2"/>
          </a:solidFill>
          <a:latin typeface="Corbel" pitchFamily="34" charset="0"/>
        </a:defRPr>
      </a:lvl4pPr>
      <a:lvl5pPr algn="l" rtl="0" eaLnBrk="0" fontAlgn="base" hangingPunct="0">
        <a:spcBef>
          <a:spcPct val="0"/>
        </a:spcBef>
        <a:spcAft>
          <a:spcPct val="0"/>
        </a:spcAft>
        <a:defRPr sz="3600" b="1">
          <a:solidFill>
            <a:schemeClr val="tx2"/>
          </a:solidFill>
          <a:latin typeface="Corbel" pitchFamily="34" charset="0"/>
        </a:defRPr>
      </a:lvl5pPr>
      <a:lvl6pPr marL="342891" algn="l" rtl="0" fontAlgn="base">
        <a:spcBef>
          <a:spcPct val="0"/>
        </a:spcBef>
        <a:spcAft>
          <a:spcPct val="0"/>
        </a:spcAft>
        <a:defRPr sz="3600" b="1">
          <a:solidFill>
            <a:srgbClr val="FFC000"/>
          </a:solidFill>
          <a:latin typeface="Corbel" pitchFamily="34" charset="0"/>
        </a:defRPr>
      </a:lvl6pPr>
      <a:lvl7pPr marL="685783" algn="l" rtl="0" fontAlgn="base">
        <a:spcBef>
          <a:spcPct val="0"/>
        </a:spcBef>
        <a:spcAft>
          <a:spcPct val="0"/>
        </a:spcAft>
        <a:defRPr sz="3600" b="1">
          <a:solidFill>
            <a:srgbClr val="FFC000"/>
          </a:solidFill>
          <a:latin typeface="Corbel" pitchFamily="34" charset="0"/>
        </a:defRPr>
      </a:lvl7pPr>
      <a:lvl8pPr marL="1028674" algn="l" rtl="0" fontAlgn="base">
        <a:spcBef>
          <a:spcPct val="0"/>
        </a:spcBef>
        <a:spcAft>
          <a:spcPct val="0"/>
        </a:spcAft>
        <a:defRPr sz="3600" b="1">
          <a:solidFill>
            <a:srgbClr val="FFC000"/>
          </a:solidFill>
          <a:latin typeface="Corbel" pitchFamily="34" charset="0"/>
        </a:defRPr>
      </a:lvl8pPr>
      <a:lvl9pPr marL="1371566" algn="l" rtl="0" fontAlgn="base">
        <a:spcBef>
          <a:spcPct val="0"/>
        </a:spcBef>
        <a:spcAft>
          <a:spcPct val="0"/>
        </a:spcAft>
        <a:defRPr sz="3600" b="1">
          <a:solidFill>
            <a:srgbClr val="FFC000"/>
          </a:solidFill>
          <a:latin typeface="Corbel" pitchFamily="34" charset="0"/>
        </a:defRPr>
      </a:lvl9pPr>
    </p:titleStyle>
    <p:bodyStyle>
      <a:lvl1pPr marL="239310" indent="-239310" algn="l" rtl="0" eaLnBrk="0" fontAlgn="base" hangingPunct="0">
        <a:spcBef>
          <a:spcPct val="20000"/>
        </a:spcBef>
        <a:spcAft>
          <a:spcPct val="0"/>
        </a:spcAft>
        <a:buClr>
          <a:schemeClr val="accent1"/>
        </a:buClr>
        <a:buSzPct val="70000"/>
        <a:buFont typeface="Wingdings 2" pitchFamily="18" charset="2"/>
        <a:buChar char=""/>
        <a:defRPr lang="en-US" altLang="en-US" sz="2100" kern="1200" dirty="0">
          <a:ln w="500">
            <a:solidFill>
              <a:schemeClr val="tx2">
                <a:shade val="20000"/>
                <a:satMod val="350000"/>
              </a:schemeClr>
            </a:solidFill>
          </a:ln>
          <a:solidFill>
            <a:schemeClr val="tx2"/>
          </a:solidFill>
          <a:latin typeface="+mj-lt"/>
          <a:ea typeface="+mj-ea"/>
          <a:cs typeface="+mj-cs"/>
        </a:defRPr>
      </a:lvl1pPr>
      <a:lvl2pPr marL="472667" indent="-204783" algn="l" rtl="0" eaLnBrk="0" fontAlgn="base" hangingPunct="0">
        <a:spcBef>
          <a:spcPct val="20000"/>
        </a:spcBef>
        <a:spcAft>
          <a:spcPct val="0"/>
        </a:spcAft>
        <a:buClr>
          <a:schemeClr val="accent2"/>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2pPr>
      <a:lvl3pPr marL="691737" indent="-204783" algn="l" rtl="0" eaLnBrk="0" fontAlgn="base" hangingPunct="0">
        <a:spcBef>
          <a:spcPct val="20000"/>
        </a:spcBef>
        <a:spcAft>
          <a:spcPct val="0"/>
        </a:spcAft>
        <a:buClr>
          <a:srgbClr val="009FEC"/>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3pPr>
      <a:lvl4pPr marL="890566" indent="-171446" algn="l" rtl="0" eaLnBrk="0" fontAlgn="base" hangingPunct="0">
        <a:spcBef>
          <a:spcPct val="20000"/>
        </a:spcBef>
        <a:spcAft>
          <a:spcPct val="0"/>
        </a:spcAft>
        <a:buClr>
          <a:srgbClr val="00BDBD"/>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4pPr>
      <a:lvl5pPr marL="1069155" indent="-171446" algn="l" rtl="0" eaLnBrk="0" fontAlgn="base" hangingPunct="0">
        <a:spcBef>
          <a:spcPct val="20000"/>
        </a:spcBef>
        <a:spcAft>
          <a:spcPct val="0"/>
        </a:spcAft>
        <a:buClr>
          <a:srgbClr val="7C5BAE"/>
        </a:buClr>
        <a:buFont typeface="Wingdings 2" pitchFamily="18" charset="2"/>
        <a:buChar char=""/>
        <a:defRPr lang="en-US" altLang="en-US" sz="1800" kern="1200" dirty="0">
          <a:ln w="500">
            <a:solidFill>
              <a:schemeClr val="tx2">
                <a:shade val="20000"/>
                <a:satMod val="350000"/>
              </a:schemeClr>
            </a:solidFill>
          </a:ln>
          <a:solidFill>
            <a:schemeClr val="tx2"/>
          </a:solidFill>
          <a:latin typeface="+mj-lt"/>
          <a:ea typeface="+mj-ea"/>
          <a:cs typeface="+mj-cs"/>
        </a:defRPr>
      </a:lvl5pPr>
      <a:lvl6pPr marL="1254983" indent="-171446" algn="l" rtl="0" eaLnBrk="1" latinLnBrk="0" hangingPunct="1">
        <a:spcBef>
          <a:spcPct val="20000"/>
        </a:spcBef>
        <a:buClr>
          <a:schemeClr val="accent6"/>
        </a:buClr>
        <a:buFont typeface="Wingdings 2"/>
        <a:buChar char=""/>
        <a:defRPr sz="1351" kern="1200">
          <a:solidFill>
            <a:schemeClr val="tx1"/>
          </a:solidFill>
          <a:latin typeface="+mn-lt"/>
          <a:ea typeface="+mn-ea"/>
          <a:cs typeface="+mn-cs"/>
        </a:defRPr>
      </a:lvl6pPr>
      <a:lvl7pPr marL="1433287" indent="-171446" algn="l" rtl="0" eaLnBrk="1" latinLnBrk="0" hangingPunct="1">
        <a:spcBef>
          <a:spcPct val="20000"/>
        </a:spcBef>
        <a:buClr>
          <a:schemeClr val="tx2"/>
        </a:buClr>
        <a:buFont typeface="Wingdings 2"/>
        <a:buChar char=""/>
        <a:defRPr sz="1200" kern="1200">
          <a:solidFill>
            <a:schemeClr val="tx1"/>
          </a:solidFill>
          <a:latin typeface="+mn-lt"/>
          <a:ea typeface="+mn-ea"/>
          <a:cs typeface="+mn-cs"/>
        </a:defRPr>
      </a:lvl7pPr>
      <a:lvl8pPr marL="1591016" indent="-137157" algn="l" rtl="0" eaLnBrk="1" latinLnBrk="0" hangingPunct="1">
        <a:spcBef>
          <a:spcPct val="20000"/>
        </a:spcBef>
        <a:buClr>
          <a:schemeClr val="tx2"/>
        </a:buClr>
        <a:buFont typeface="Wingdings 2"/>
        <a:buChar char=""/>
        <a:defRPr sz="1051" kern="1200">
          <a:solidFill>
            <a:schemeClr val="tx1"/>
          </a:solidFill>
          <a:latin typeface="+mn-lt"/>
          <a:ea typeface="+mn-ea"/>
          <a:cs typeface="+mn-cs"/>
        </a:defRPr>
      </a:lvl8pPr>
      <a:lvl9pPr marL="1741888" indent="-137157" algn="l" rtl="0" eaLnBrk="1" latinLnBrk="0" hangingPunct="1">
        <a:spcBef>
          <a:spcPct val="20000"/>
        </a:spcBef>
        <a:buClr>
          <a:schemeClr val="tx2"/>
        </a:buClr>
        <a:buFont typeface="Wingdings 2"/>
        <a:buChar char=""/>
        <a:defRPr sz="1051"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891" algn="l" rtl="0" eaLnBrk="1" hangingPunct="1">
        <a:defRPr kern="1200">
          <a:solidFill>
            <a:schemeClr val="tx1"/>
          </a:solidFill>
          <a:latin typeface="+mn-lt"/>
          <a:ea typeface="+mn-ea"/>
          <a:cs typeface="+mn-cs"/>
        </a:defRPr>
      </a:lvl2pPr>
      <a:lvl3pPr marL="685783" algn="l" rtl="0" eaLnBrk="1" hangingPunct="1">
        <a:defRPr kern="1200">
          <a:solidFill>
            <a:schemeClr val="tx1"/>
          </a:solidFill>
          <a:latin typeface="+mn-lt"/>
          <a:ea typeface="+mn-ea"/>
          <a:cs typeface="+mn-cs"/>
        </a:defRPr>
      </a:lvl3pPr>
      <a:lvl4pPr marL="1028674" algn="l" rtl="0" eaLnBrk="1" hangingPunct="1">
        <a:defRPr kern="1200">
          <a:solidFill>
            <a:schemeClr val="tx1"/>
          </a:solidFill>
          <a:latin typeface="+mn-lt"/>
          <a:ea typeface="+mn-ea"/>
          <a:cs typeface="+mn-cs"/>
        </a:defRPr>
      </a:lvl4pPr>
      <a:lvl5pPr marL="1371566" algn="l" rtl="0" eaLnBrk="1" hangingPunct="1">
        <a:defRPr kern="1200">
          <a:solidFill>
            <a:schemeClr val="tx1"/>
          </a:solidFill>
          <a:latin typeface="+mn-lt"/>
          <a:ea typeface="+mn-ea"/>
          <a:cs typeface="+mn-cs"/>
        </a:defRPr>
      </a:lvl5pPr>
      <a:lvl6pPr marL="1714457" algn="l" rtl="0" eaLnBrk="1" hangingPunct="1">
        <a:defRPr kern="1200">
          <a:solidFill>
            <a:schemeClr val="tx1"/>
          </a:solidFill>
          <a:latin typeface="+mn-lt"/>
          <a:ea typeface="+mn-ea"/>
          <a:cs typeface="+mn-cs"/>
        </a:defRPr>
      </a:lvl6pPr>
      <a:lvl7pPr marL="2057349" algn="l" rtl="0" eaLnBrk="1" hangingPunct="1">
        <a:defRPr kern="1200">
          <a:solidFill>
            <a:schemeClr val="tx1"/>
          </a:solidFill>
          <a:latin typeface="+mn-lt"/>
          <a:ea typeface="+mn-ea"/>
          <a:cs typeface="+mn-cs"/>
        </a:defRPr>
      </a:lvl7pPr>
      <a:lvl8pPr marL="2400240" algn="l" rtl="0" eaLnBrk="1" hangingPunct="1">
        <a:defRPr kern="1200">
          <a:solidFill>
            <a:schemeClr val="tx1"/>
          </a:solidFill>
          <a:latin typeface="+mn-lt"/>
          <a:ea typeface="+mn-ea"/>
          <a:cs typeface="+mn-cs"/>
        </a:defRPr>
      </a:lvl8pPr>
      <a:lvl9pPr marL="2743131"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D482E-0CBC-454D-9957-42E59F06C114}" type="datetimeFigureOut">
              <a:rPr lang="en-US" smtClean="0"/>
              <a:t>8/7/2019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8294-F997-455D-9653-AEDD6305B591}" type="slidenum">
              <a:rPr lang="en-US" smtClean="0"/>
              <a:t>‹#›</a:t>
            </a:fld>
            <a:endParaRPr lang="en-US"/>
          </a:p>
        </p:txBody>
      </p:sp>
    </p:spTree>
    <p:extLst>
      <p:ext uri="{BB962C8B-B14F-4D97-AF65-F5344CB8AC3E}">
        <p14:creationId xmlns:p14="http://schemas.microsoft.com/office/powerpoint/2010/main" val="47374049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0C311-C80E-4245-B93B-D7DB68EB1029}" type="datetimeFigureOut">
              <a:rPr lang="en-US" smtClean="0"/>
              <a:t>8/7/2019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822D4-D0A6-4DB7-A7BC-92FADB9EBBFE}" type="slidenum">
              <a:rPr lang="en-US" smtClean="0"/>
              <a:t>‹#›</a:t>
            </a:fld>
            <a:endParaRPr lang="en-US"/>
          </a:p>
        </p:txBody>
      </p:sp>
    </p:spTree>
    <p:extLst>
      <p:ext uri="{BB962C8B-B14F-4D97-AF65-F5344CB8AC3E}">
        <p14:creationId xmlns:p14="http://schemas.microsoft.com/office/powerpoint/2010/main" val="318967370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9.mp4"/><Relationship Id="rId1" Type="http://schemas.microsoft.com/office/2007/relationships/media" Target="../media/media39.mp4"/><Relationship Id="rId4" Type="http://schemas.openxmlformats.org/officeDocument/2006/relationships/image" Target="../media/image98.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0.mp4"/><Relationship Id="rId1" Type="http://schemas.microsoft.com/office/2007/relationships/media" Target="../media/media40.mp4"/><Relationship Id="rId4" Type="http://schemas.openxmlformats.org/officeDocument/2006/relationships/image" Target="../media/image99.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1.mp4"/><Relationship Id="rId1" Type="http://schemas.microsoft.com/office/2007/relationships/media" Target="../media/media41.mp4"/><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2.mp4"/><Relationship Id="rId1" Type="http://schemas.microsoft.com/office/2007/relationships/media" Target="../media/media42.mp4"/><Relationship Id="rId4" Type="http://schemas.openxmlformats.org/officeDocument/2006/relationships/image" Target="../media/image101.png"/></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3.mp4"/><Relationship Id="rId1" Type="http://schemas.microsoft.com/office/2007/relationships/media" Target="../media/media43.mp4"/><Relationship Id="rId4" Type="http://schemas.openxmlformats.org/officeDocument/2006/relationships/image" Target="../media/image103.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4.mp4"/><Relationship Id="rId1" Type="http://schemas.microsoft.com/office/2007/relationships/media" Target="../media/media44.mp4"/><Relationship Id="rId4" Type="http://schemas.openxmlformats.org/officeDocument/2006/relationships/image" Target="../media/image104.png"/></Relationships>
</file>

<file path=ppt/slides/_rels/slide10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11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3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png"/><Relationship Id="rId5" Type="http://schemas.openxmlformats.org/officeDocument/2006/relationships/slideLayout" Target="../slideLayouts/slideLayout2.xml"/><Relationship Id="rId4" Type="http://schemas.openxmlformats.org/officeDocument/2006/relationships/video" Target="../media/media6.mp4"/></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microsoft.com/office/2007/relationships/media" Target="../media/media13.mp4"/><Relationship Id="rId7" Type="http://schemas.openxmlformats.org/officeDocument/2006/relationships/image" Target="../media/image48.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47.png"/><Relationship Id="rId5" Type="http://schemas.openxmlformats.org/officeDocument/2006/relationships/slideLayout" Target="../slideLayouts/slideLayout2.xml"/><Relationship Id="rId4" Type="http://schemas.openxmlformats.org/officeDocument/2006/relationships/video" Target="../media/media13.mp4"/></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media" Target="../media/media16.mp4"/><Relationship Id="rId7" Type="http://schemas.openxmlformats.org/officeDocument/2006/relationships/image" Target="../media/image62.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61.png"/><Relationship Id="rId5" Type="http://schemas.openxmlformats.org/officeDocument/2006/relationships/slideLayout" Target="../slideLayouts/slideLayout2.xml"/><Relationship Id="rId4" Type="http://schemas.openxmlformats.org/officeDocument/2006/relationships/video" Target="../media/media16.mp4"/></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2.mp4"/><Relationship Id="rId1" Type="http://schemas.microsoft.com/office/2007/relationships/media" Target="../media/media22.mp4"/><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3.mp4"/><Relationship Id="rId1" Type="http://schemas.microsoft.com/office/2007/relationships/media" Target="../media/media23.mp4"/><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4.mp4"/><Relationship Id="rId1" Type="http://schemas.microsoft.com/office/2007/relationships/media" Target="../media/media24.mp4"/><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5.mp4"/><Relationship Id="rId1" Type="http://schemas.microsoft.com/office/2007/relationships/media" Target="../media/media25.mp4"/><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6.mp4"/><Relationship Id="rId1" Type="http://schemas.microsoft.com/office/2007/relationships/media" Target="../media/media26.mp4"/><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7.mp4"/><Relationship Id="rId1" Type="http://schemas.microsoft.com/office/2007/relationships/media" Target="../media/media27.mp4"/><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8.mp4"/><Relationship Id="rId1" Type="http://schemas.microsoft.com/office/2007/relationships/media" Target="../media/media28.mp4"/><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9.mp4"/><Relationship Id="rId1" Type="http://schemas.microsoft.com/office/2007/relationships/media" Target="../media/media29.mp4"/><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0.mp4"/><Relationship Id="rId1" Type="http://schemas.microsoft.com/office/2007/relationships/media" Target="../media/media30.mp4"/><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1.mp4"/><Relationship Id="rId1" Type="http://schemas.microsoft.com/office/2007/relationships/media" Target="../media/media31.mp4"/><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2.mp4"/><Relationship Id="rId1" Type="http://schemas.microsoft.com/office/2007/relationships/media" Target="../media/media32.mp4"/><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3.mp4"/><Relationship Id="rId1" Type="http://schemas.microsoft.com/office/2007/relationships/media" Target="../media/media33.mp4"/><Relationship Id="rId4" Type="http://schemas.openxmlformats.org/officeDocument/2006/relationships/image" Target="../media/image87.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1.mp4"/><Relationship Id="rId1" Type="http://schemas.microsoft.com/office/2007/relationships/media" Target="../media/media31.mp4"/><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4.mp4"/><Relationship Id="rId1" Type="http://schemas.microsoft.com/office/2007/relationships/media" Target="../media/media34.mp4"/><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5.mp4"/><Relationship Id="rId1" Type="http://schemas.microsoft.com/office/2007/relationships/media" Target="../media/media35.mp4"/><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6.mp4"/><Relationship Id="rId1" Type="http://schemas.microsoft.com/office/2007/relationships/media" Target="../media/media36.mp4"/><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7.mp4"/><Relationship Id="rId1" Type="http://schemas.microsoft.com/office/2007/relationships/media" Target="../media/media37.mp4"/><Relationship Id="rId4" Type="http://schemas.openxmlformats.org/officeDocument/2006/relationships/image" Target="../media/image95.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8.mp4"/><Relationship Id="rId1" Type="http://schemas.microsoft.com/office/2007/relationships/media" Target="../media/media38.mp4"/><Relationship Id="rId4" Type="http://schemas.openxmlformats.org/officeDocument/2006/relationships/image" Target="../media/image96.png"/></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noGrp="1"/>
          </p:cNvSpPr>
          <p:nvPr>
            <p:ph type="subTitle" idx="1"/>
          </p:nvPr>
        </p:nvSpPr>
        <p:spPr bwMode="auto">
          <a:xfrm>
            <a:off x="3153192" y="4987636"/>
            <a:ext cx="5868889" cy="1729953"/>
          </a:xfrm>
          <a:prstGeom prst="rect">
            <a:avLst/>
          </a:prstGeom>
          <a:gradFill rotWithShape="1">
            <a:gsLst>
              <a:gs pos="0">
                <a:srgbClr val="0055AA">
                  <a:shade val="75000"/>
                  <a:satMod val="160000"/>
                </a:srgbClr>
              </a:gs>
              <a:gs pos="60000">
                <a:srgbClr val="0055AA">
                  <a:satMod val="150000"/>
                </a:srgbClr>
              </a:gs>
              <a:gs pos="100000">
                <a:srgbClr val="0055AA">
                  <a:tint val="75000"/>
                  <a:satMod val="200000"/>
                </a:srgbClr>
              </a:gs>
            </a:gsLst>
            <a:lin ang="16200000" scaled="1"/>
          </a:gradFill>
          <a:ln w="9525" cap="flat" cmpd="sng" algn="ctr">
            <a:solidFill>
              <a:srgbClr val="0055AA">
                <a:satMod val="140000"/>
              </a:srgbClr>
            </a:solidFill>
            <a:prstDash val="solid"/>
          </a:ln>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rgbClr val="0055AA"/>
            </a:contourClr>
          </a:sp3d>
        </p:spPr>
        <p:txBody>
          <a:bodyPr vert="horz" wrap="square" lIns="0" tIns="0" rIns="0" bIns="0" numCol="1" anchor="b" anchorCtr="0" compatLnSpc="1">
            <a:prstTxWarp prst="textNoShape">
              <a:avLst/>
            </a:prstTxWarp>
            <a:noAutofit/>
          </a:bodyPr>
          <a:lstStyle>
            <a:lvl1pPr marL="0" indent="0" algn="l" rtl="0" eaLnBrk="1" fontAlgn="base" hangingPunct="1">
              <a:spcBef>
                <a:spcPct val="20000"/>
              </a:spcBef>
              <a:spcAft>
                <a:spcPct val="0"/>
              </a:spcAft>
              <a:buClr>
                <a:schemeClr val="accent1"/>
              </a:buClr>
              <a:buSzPct val="70000"/>
              <a:buFont typeface="Wingdings 2" pitchFamily="18" charset="2"/>
              <a:buNone/>
              <a:defRPr sz="2800" kern="1200">
                <a:solidFill>
                  <a:schemeClr val="tx1"/>
                </a:solidFill>
                <a:latin typeface="+mn-lt"/>
                <a:ea typeface="+mn-ea"/>
                <a:cs typeface="+mn-cs"/>
              </a:defRPr>
            </a:lvl1pPr>
            <a:lvl2pPr marL="457200" indent="0" algn="ctr" rtl="0" eaLnBrk="1" fontAlgn="base" hangingPunct="1">
              <a:spcBef>
                <a:spcPct val="20000"/>
              </a:spcBef>
              <a:spcAft>
                <a:spcPct val="0"/>
              </a:spcAft>
              <a:buClr>
                <a:schemeClr val="accent2"/>
              </a:buClr>
              <a:buFont typeface="Wingdings 2" pitchFamily="18" charset="2"/>
              <a:buNone/>
              <a:defRPr sz="2600" kern="1200">
                <a:solidFill>
                  <a:schemeClr val="lt1"/>
                </a:solidFill>
                <a:latin typeface="+mn-lt"/>
                <a:ea typeface="+mn-ea"/>
                <a:cs typeface="+mn-cs"/>
              </a:defRPr>
            </a:lvl2pPr>
            <a:lvl3pPr marL="914400" indent="0" algn="ctr" rtl="0" eaLnBrk="1" fontAlgn="base" hangingPunct="1">
              <a:spcBef>
                <a:spcPct val="20000"/>
              </a:spcBef>
              <a:spcAft>
                <a:spcPct val="0"/>
              </a:spcAft>
              <a:buClr>
                <a:srgbClr val="009FEC"/>
              </a:buClr>
              <a:buFont typeface="Wingdings 2" pitchFamily="18" charset="2"/>
              <a:buNone/>
              <a:defRPr sz="2400" kern="1200">
                <a:solidFill>
                  <a:schemeClr val="lt1"/>
                </a:solidFill>
                <a:latin typeface="+mn-lt"/>
                <a:ea typeface="+mn-ea"/>
                <a:cs typeface="+mn-cs"/>
              </a:defRPr>
            </a:lvl3pPr>
            <a:lvl4pPr marL="1371600" indent="0" algn="ctr" rtl="0" eaLnBrk="1" fontAlgn="base" hangingPunct="1">
              <a:spcBef>
                <a:spcPct val="20000"/>
              </a:spcBef>
              <a:spcAft>
                <a:spcPct val="0"/>
              </a:spcAft>
              <a:buClr>
                <a:srgbClr val="00BDBD"/>
              </a:buClr>
              <a:buFont typeface="Wingdings 2" pitchFamily="18" charset="2"/>
              <a:buNone/>
              <a:defRPr sz="2200" kern="1200">
                <a:solidFill>
                  <a:schemeClr val="lt1"/>
                </a:solidFill>
                <a:latin typeface="+mn-lt"/>
                <a:ea typeface="+mn-ea"/>
                <a:cs typeface="+mn-cs"/>
              </a:defRPr>
            </a:lvl4pPr>
            <a:lvl5pPr marL="1828800" indent="0" algn="ctr" rtl="0" eaLnBrk="1" fontAlgn="base" hangingPunct="1">
              <a:spcBef>
                <a:spcPct val="20000"/>
              </a:spcBef>
              <a:spcAft>
                <a:spcPct val="0"/>
              </a:spcAft>
              <a:buClr>
                <a:srgbClr val="7C5BAE"/>
              </a:buClr>
              <a:buFont typeface="Wingdings 2" pitchFamily="18" charset="2"/>
              <a:buNone/>
              <a:defRPr sz="2000" kern="1200">
                <a:solidFill>
                  <a:schemeClr val="lt1"/>
                </a:solidFill>
                <a:latin typeface="+mn-lt"/>
                <a:ea typeface="+mn-ea"/>
                <a:cs typeface="+mn-cs"/>
              </a:defRPr>
            </a:lvl5pPr>
            <a:lvl6pPr marL="2286000" indent="0" algn="ctr" rtl="0" eaLnBrk="1" latinLnBrk="0" hangingPunct="1">
              <a:spcBef>
                <a:spcPct val="20000"/>
              </a:spcBef>
              <a:buClr>
                <a:schemeClr val="accent6"/>
              </a:buClr>
              <a:buFont typeface="Wingdings 2"/>
              <a:buNone/>
              <a:defRPr sz="1800" kern="1200">
                <a:solidFill>
                  <a:schemeClr val="lt1"/>
                </a:solidFill>
                <a:latin typeface="+mn-lt"/>
                <a:ea typeface="+mn-ea"/>
                <a:cs typeface="+mn-cs"/>
              </a:defRPr>
            </a:lvl6pPr>
            <a:lvl7pPr marL="2743200" indent="0" algn="ctr" rtl="0" eaLnBrk="1" latinLnBrk="0" hangingPunct="1">
              <a:spcBef>
                <a:spcPct val="20000"/>
              </a:spcBef>
              <a:buClr>
                <a:schemeClr val="tx2"/>
              </a:buClr>
              <a:buFont typeface="Wingdings 2"/>
              <a:buNone/>
              <a:defRPr sz="1600" kern="1200">
                <a:solidFill>
                  <a:schemeClr val="lt1"/>
                </a:solidFill>
                <a:latin typeface="+mn-lt"/>
                <a:ea typeface="+mn-ea"/>
                <a:cs typeface="+mn-cs"/>
              </a:defRPr>
            </a:lvl7pPr>
            <a:lvl8pPr marL="3200400" indent="0" algn="ctr" rtl="0" eaLnBrk="1" latinLnBrk="0" hangingPunct="1">
              <a:spcBef>
                <a:spcPct val="20000"/>
              </a:spcBef>
              <a:buClr>
                <a:schemeClr val="tx2"/>
              </a:buClr>
              <a:buFont typeface="Wingdings 2"/>
              <a:buNone/>
              <a:defRPr sz="1400" kern="1200">
                <a:solidFill>
                  <a:schemeClr val="lt1"/>
                </a:solidFill>
                <a:latin typeface="+mn-lt"/>
                <a:ea typeface="+mn-ea"/>
                <a:cs typeface="+mn-cs"/>
              </a:defRPr>
            </a:lvl8pPr>
            <a:lvl9pPr marL="3657600" indent="0" algn="ctr" rtl="0" eaLnBrk="1" latinLnBrk="0" hangingPunct="1">
              <a:spcBef>
                <a:spcPct val="20000"/>
              </a:spcBef>
              <a:buClr>
                <a:schemeClr val="tx2"/>
              </a:buClr>
              <a:buFont typeface="Wingdings 2"/>
              <a:buNone/>
              <a:defRPr sz="1400" kern="1200">
                <a:solidFill>
                  <a:schemeClr val="lt1"/>
                </a:solidFill>
                <a:latin typeface="+mn-lt"/>
                <a:ea typeface="+mn-ea"/>
                <a:cs typeface="+mn-cs"/>
              </a:defRPr>
            </a:lvl9pPr>
          </a:lstStyle>
          <a:p>
            <a:pPr algn="ctr"/>
            <a:r>
              <a:rPr lang="en-US" b="1" dirty="0">
                <a:solidFill>
                  <a:schemeClr val="bg1"/>
                </a:solidFill>
                <a:latin typeface="Calibri" panose="020F0502020204030204" pitchFamily="34" charset="0"/>
              </a:rPr>
              <a:t>Ahmad S. Omran MD, FACC, FESC, FASE</a:t>
            </a:r>
          </a:p>
          <a:p>
            <a:pPr algn="ctr"/>
            <a:r>
              <a:rPr lang="en-US" sz="1600" b="1">
                <a:solidFill>
                  <a:schemeClr val="bg1"/>
                </a:solidFill>
                <a:latin typeface="Calibri" panose="020F0502020204030204" pitchFamily="34" charset="0"/>
              </a:rPr>
              <a:t>Cardiology Consultant</a:t>
            </a:r>
            <a:endParaRPr lang="en-US" sz="1600" b="1" dirty="0">
              <a:solidFill>
                <a:schemeClr val="bg1"/>
              </a:solidFill>
              <a:latin typeface="Calibri" panose="020F0502020204030204" pitchFamily="34" charset="0"/>
            </a:endParaRPr>
          </a:p>
          <a:p>
            <a:pPr algn="ctr"/>
            <a:r>
              <a:rPr lang="en-US" sz="1600" b="1" dirty="0">
                <a:solidFill>
                  <a:schemeClr val="bg1"/>
                </a:solidFill>
                <a:latin typeface="Calibri" panose="020F0502020204030204" pitchFamily="34" charset="0"/>
              </a:rPr>
              <a:t>Department of Anesthesia and Pain Management</a:t>
            </a:r>
          </a:p>
          <a:p>
            <a:pPr algn="ctr"/>
            <a:r>
              <a:rPr lang="en-US" sz="1600" b="1" dirty="0">
                <a:solidFill>
                  <a:schemeClr val="bg1"/>
                </a:solidFill>
                <a:latin typeface="Calibri" panose="020F0502020204030204" pitchFamily="34" charset="0"/>
              </a:rPr>
              <a:t> Toronto General Hospital- UHN</a:t>
            </a:r>
          </a:p>
          <a:p>
            <a:pPr algn="ctr"/>
            <a:r>
              <a:rPr lang="en-US" sz="1600" b="1" dirty="0">
                <a:solidFill>
                  <a:schemeClr val="bg1"/>
                </a:solidFill>
                <a:latin typeface="Calibri" panose="020F0502020204030204" pitchFamily="34" charset="0"/>
              </a:rPr>
              <a:t>University of Toronto</a:t>
            </a:r>
          </a:p>
        </p:txBody>
      </p:sp>
      <p:pic>
        <p:nvPicPr>
          <p:cNvPr id="1026" name="Picture 2" descr="Image result for university health network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324" y="5418952"/>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Toront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1780" y="5437429"/>
            <a:ext cx="128016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niversity Health Network,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0060" y="450994"/>
            <a:ext cx="8511880"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7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194" t="760" r="1534" b="2339"/>
          <a:stretch/>
        </p:blipFill>
        <p:spPr>
          <a:xfrm>
            <a:off x="1066800" y="480294"/>
            <a:ext cx="10058400" cy="4933326"/>
          </a:xfrm>
          <a:prstGeom prst="rect">
            <a:avLst/>
          </a:prstGeom>
        </p:spPr>
      </p:pic>
    </p:spTree>
    <p:extLst>
      <p:ext uri="{BB962C8B-B14F-4D97-AF65-F5344CB8AC3E}">
        <p14:creationId xmlns:p14="http://schemas.microsoft.com/office/powerpoint/2010/main" val="372558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674546" y="775858"/>
            <a:ext cx="4350999" cy="707886"/>
          </a:xfrm>
          <a:prstGeom prst="rect">
            <a:avLst/>
          </a:prstGeom>
          <a:noFill/>
        </p:spPr>
        <p:txBody>
          <a:bodyPr wrap="none" rtlCol="0">
            <a:spAutoFit/>
          </a:bodyPr>
          <a:lstStyle/>
          <a:p>
            <a:r>
              <a:rPr lang="en-US" sz="4000" dirty="0">
                <a:latin typeface="Calibri" panose="020F0502020204030204" pitchFamily="34" charset="0"/>
              </a:rPr>
              <a:t>F/U echo in 6 weeks</a:t>
            </a:r>
          </a:p>
        </p:txBody>
      </p:sp>
    </p:spTree>
    <p:extLst>
      <p:ext uri="{BB962C8B-B14F-4D97-AF65-F5344CB8AC3E}">
        <p14:creationId xmlns:p14="http://schemas.microsoft.com/office/powerpoint/2010/main" val="377540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 Post o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5"/>
            <a:ext cx="7193280" cy="5394960"/>
          </a:xfrm>
          <a:prstGeom prst="rect">
            <a:avLst/>
          </a:prstGeom>
        </p:spPr>
      </p:pic>
    </p:spTree>
    <p:extLst>
      <p:ext uri="{BB962C8B-B14F-4D97-AF65-F5344CB8AC3E}">
        <p14:creationId xmlns:p14="http://schemas.microsoft.com/office/powerpoint/2010/main" val="244406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ost op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4"/>
            <a:ext cx="7193280" cy="5394960"/>
          </a:xfrm>
          <a:prstGeom prst="rect">
            <a:avLst/>
          </a:prstGeom>
        </p:spPr>
      </p:pic>
    </p:spTree>
    <p:extLst>
      <p:ext uri="{BB962C8B-B14F-4D97-AF65-F5344CB8AC3E}">
        <p14:creationId xmlns:p14="http://schemas.microsoft.com/office/powerpoint/2010/main" val="387904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ost op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3"/>
            <a:ext cx="7193280" cy="5394960"/>
          </a:xfrm>
          <a:prstGeom prst="rect">
            <a:avLst/>
          </a:prstGeom>
        </p:spPr>
      </p:pic>
    </p:spTree>
    <p:extLst>
      <p:ext uri="{BB962C8B-B14F-4D97-AF65-F5344CB8AC3E}">
        <p14:creationId xmlns:p14="http://schemas.microsoft.com/office/powerpoint/2010/main" val="193698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ost op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5"/>
            <a:ext cx="7193280" cy="5394960"/>
          </a:xfrm>
          <a:prstGeom prst="rect">
            <a:avLst/>
          </a:prstGeom>
        </p:spPr>
      </p:pic>
    </p:spTree>
    <p:extLst>
      <p:ext uri="{BB962C8B-B14F-4D97-AF65-F5344CB8AC3E}">
        <p14:creationId xmlns:p14="http://schemas.microsoft.com/office/powerpoint/2010/main" val="397385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71053"/>
            <a:ext cx="7193280" cy="5394960"/>
          </a:xfrm>
          <a:prstGeom prst="rect">
            <a:avLst/>
          </a:prstGeom>
        </p:spPr>
      </p:pic>
      <p:sp>
        <p:nvSpPr>
          <p:cNvPr id="3" name="Oval 2"/>
          <p:cNvSpPr/>
          <p:nvPr/>
        </p:nvSpPr>
        <p:spPr>
          <a:xfrm>
            <a:off x="7804722" y="1422402"/>
            <a:ext cx="1597891" cy="51723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12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ost op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7"/>
            <a:ext cx="7193280" cy="5394960"/>
          </a:xfrm>
          <a:prstGeom prst="rect">
            <a:avLst/>
          </a:prstGeom>
        </p:spPr>
      </p:pic>
    </p:spTree>
    <p:extLst>
      <p:ext uri="{BB962C8B-B14F-4D97-AF65-F5344CB8AC3E}">
        <p14:creationId xmlns:p14="http://schemas.microsoft.com/office/powerpoint/2010/main" val="10235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ost op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4"/>
            <a:ext cx="7193280" cy="5394960"/>
          </a:xfrm>
          <a:prstGeom prst="rect">
            <a:avLst/>
          </a:prstGeom>
        </p:spPr>
      </p:pic>
    </p:spTree>
    <p:extLst>
      <p:ext uri="{BB962C8B-B14F-4D97-AF65-F5344CB8AC3E}">
        <p14:creationId xmlns:p14="http://schemas.microsoft.com/office/powerpoint/2010/main" val="136364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487196" y="486066"/>
            <a:ext cx="9217608" cy="5394960"/>
          </a:xfrm>
          <a:prstGeom prst="rect">
            <a:avLst/>
          </a:prstGeom>
        </p:spPr>
      </p:pic>
      <p:sp>
        <p:nvSpPr>
          <p:cNvPr id="3" name="TextBox 2"/>
          <p:cNvSpPr txBox="1"/>
          <p:nvPr/>
        </p:nvSpPr>
        <p:spPr>
          <a:xfrm>
            <a:off x="7444512" y="1976586"/>
            <a:ext cx="3132909" cy="369332"/>
          </a:xfrm>
          <a:prstGeom prst="rect">
            <a:avLst/>
          </a:prstGeom>
          <a:noFill/>
        </p:spPr>
        <p:txBody>
          <a:bodyPr wrap="none" rtlCol="0">
            <a:spAutoFit/>
          </a:bodyPr>
          <a:lstStyle/>
          <a:p>
            <a:r>
              <a:rPr lang="en-US" b="1" dirty="0">
                <a:latin typeface="Calibri" panose="020F0502020204030204" pitchFamily="34" charset="0"/>
              </a:rPr>
              <a:t>J Thorac Cardiovasc Surg 2007</a:t>
            </a:r>
          </a:p>
        </p:txBody>
      </p:sp>
    </p:spTree>
    <p:extLst>
      <p:ext uri="{BB962C8B-B14F-4D97-AF65-F5344CB8AC3E}">
        <p14:creationId xmlns:p14="http://schemas.microsoft.com/office/powerpoint/2010/main" val="347496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2307498" y="472203"/>
            <a:ext cx="7577004" cy="5394960"/>
          </a:xfrm>
          <a:prstGeom prst="rect">
            <a:avLst/>
          </a:prstGeom>
        </p:spPr>
      </p:pic>
    </p:spTree>
    <p:extLst>
      <p:ext uri="{BB962C8B-B14F-4D97-AF65-F5344CB8AC3E}">
        <p14:creationId xmlns:p14="http://schemas.microsoft.com/office/powerpoint/2010/main" val="304077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471" t="609" r="1749" b="1448"/>
          <a:stretch/>
        </p:blipFill>
        <p:spPr>
          <a:xfrm>
            <a:off x="1972783" y="480292"/>
            <a:ext cx="8246434" cy="5394960"/>
          </a:xfrm>
          <a:prstGeom prst="rect">
            <a:avLst/>
          </a:prstGeom>
        </p:spPr>
      </p:pic>
    </p:spTree>
    <p:extLst>
      <p:ext uri="{BB962C8B-B14F-4D97-AF65-F5344CB8AC3E}">
        <p14:creationId xmlns:p14="http://schemas.microsoft.com/office/powerpoint/2010/main" val="4067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r="937"/>
          <a:stretch/>
        </p:blipFill>
        <p:spPr>
          <a:xfrm>
            <a:off x="2840297" y="490681"/>
            <a:ext cx="3217432" cy="2651760"/>
          </a:xfrm>
          <a:prstGeom prst="rect">
            <a:avLst/>
          </a:prstGeom>
        </p:spPr>
      </p:pic>
      <p:pic>
        <p:nvPicPr>
          <p:cNvPr id="3" name="Picture 2"/>
          <p:cNvPicPr>
            <a:picLocks noChangeAspect="1"/>
          </p:cNvPicPr>
          <p:nvPr/>
        </p:nvPicPr>
        <p:blipFill rotWithShape="1">
          <a:blip r:embed="rId3"/>
          <a:srcRect r="388"/>
          <a:stretch/>
        </p:blipFill>
        <p:spPr>
          <a:xfrm>
            <a:off x="6393885" y="490681"/>
            <a:ext cx="2849190" cy="2651760"/>
          </a:xfrm>
          <a:prstGeom prst="rect">
            <a:avLst/>
          </a:prstGeom>
        </p:spPr>
      </p:pic>
      <p:pic>
        <p:nvPicPr>
          <p:cNvPr id="4" name="Picture 3"/>
          <p:cNvPicPr>
            <a:picLocks noChangeAspect="1"/>
          </p:cNvPicPr>
          <p:nvPr/>
        </p:nvPicPr>
        <p:blipFill>
          <a:blip r:embed="rId4"/>
          <a:stretch>
            <a:fillRect/>
          </a:stretch>
        </p:blipFill>
        <p:spPr>
          <a:xfrm>
            <a:off x="4892916" y="3234801"/>
            <a:ext cx="2665783" cy="2651760"/>
          </a:xfrm>
          <a:prstGeom prst="rect">
            <a:avLst/>
          </a:prstGeom>
        </p:spPr>
      </p:pic>
      <p:sp>
        <p:nvSpPr>
          <p:cNvPr id="5" name="TextBox 4"/>
          <p:cNvSpPr txBox="1"/>
          <p:nvPr/>
        </p:nvSpPr>
        <p:spPr>
          <a:xfrm>
            <a:off x="2927929" y="2687784"/>
            <a:ext cx="336952" cy="369332"/>
          </a:xfrm>
          <a:prstGeom prst="rect">
            <a:avLst/>
          </a:prstGeom>
          <a:noFill/>
        </p:spPr>
        <p:txBody>
          <a:bodyPr wrap="none" rtlCol="0">
            <a:spAutoFit/>
          </a:bodyPr>
          <a:lstStyle/>
          <a:p>
            <a:r>
              <a:rPr lang="en-US" b="1" dirty="0">
                <a:latin typeface="Calibri" panose="020F0502020204030204" pitchFamily="34" charset="0"/>
              </a:rPr>
              <a:t>A</a:t>
            </a:r>
          </a:p>
        </p:txBody>
      </p:sp>
      <p:sp>
        <p:nvSpPr>
          <p:cNvPr id="6" name="Rectangle 5"/>
          <p:cNvSpPr/>
          <p:nvPr/>
        </p:nvSpPr>
        <p:spPr>
          <a:xfrm>
            <a:off x="6469641" y="2680919"/>
            <a:ext cx="314510" cy="369332"/>
          </a:xfrm>
          <a:prstGeom prst="rect">
            <a:avLst/>
          </a:prstGeom>
        </p:spPr>
        <p:txBody>
          <a:bodyPr wrap="none">
            <a:spAutoFit/>
          </a:bodyPr>
          <a:lstStyle/>
          <a:p>
            <a:r>
              <a:rPr lang="en-US" b="1" dirty="0">
                <a:latin typeface="Calibri" panose="020F0502020204030204" pitchFamily="34" charset="0"/>
              </a:rPr>
              <a:t>B</a:t>
            </a:r>
          </a:p>
        </p:txBody>
      </p:sp>
      <p:sp>
        <p:nvSpPr>
          <p:cNvPr id="8" name="Rectangle 7"/>
          <p:cNvSpPr/>
          <p:nvPr/>
        </p:nvSpPr>
        <p:spPr>
          <a:xfrm>
            <a:off x="4991819" y="5442594"/>
            <a:ext cx="306494" cy="369332"/>
          </a:xfrm>
          <a:prstGeom prst="rect">
            <a:avLst/>
          </a:prstGeom>
        </p:spPr>
        <p:txBody>
          <a:bodyPr wrap="none">
            <a:spAutoFit/>
          </a:bodyPr>
          <a:lstStyle/>
          <a:p>
            <a:r>
              <a:rPr lang="en-US" b="1" dirty="0">
                <a:latin typeface="Calibri" panose="020F0502020204030204" pitchFamily="34" charset="0"/>
              </a:rPr>
              <a:t>C</a:t>
            </a:r>
          </a:p>
        </p:txBody>
      </p:sp>
    </p:spTree>
    <p:extLst>
      <p:ext uri="{BB962C8B-B14F-4D97-AF65-F5344CB8AC3E}">
        <p14:creationId xmlns:p14="http://schemas.microsoft.com/office/powerpoint/2010/main" val="1335794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735672" y="491835"/>
            <a:ext cx="5266093" cy="4023360"/>
          </a:xfrm>
          <a:prstGeom prst="rect">
            <a:avLst/>
          </a:prstGeom>
        </p:spPr>
      </p:pic>
      <p:pic>
        <p:nvPicPr>
          <p:cNvPr id="3" name="Picture 2"/>
          <p:cNvPicPr>
            <a:picLocks noChangeAspect="1"/>
          </p:cNvPicPr>
          <p:nvPr/>
        </p:nvPicPr>
        <p:blipFill>
          <a:blip r:embed="rId3"/>
          <a:stretch>
            <a:fillRect/>
          </a:stretch>
        </p:blipFill>
        <p:spPr>
          <a:xfrm>
            <a:off x="6105248" y="491834"/>
            <a:ext cx="5260673" cy="4023360"/>
          </a:xfrm>
          <a:prstGeom prst="rect">
            <a:avLst/>
          </a:prstGeom>
        </p:spPr>
      </p:pic>
      <p:sp>
        <p:nvSpPr>
          <p:cNvPr id="4" name="TextBox 3"/>
          <p:cNvSpPr txBox="1"/>
          <p:nvPr/>
        </p:nvSpPr>
        <p:spPr>
          <a:xfrm>
            <a:off x="735672" y="4655131"/>
            <a:ext cx="10630249" cy="830997"/>
          </a:xfrm>
          <a:prstGeom prst="rect">
            <a:avLst/>
          </a:prstGeom>
          <a:noFill/>
        </p:spPr>
        <p:txBody>
          <a:bodyPr wrap="square" rtlCol="0">
            <a:spAutoFit/>
          </a:bodyPr>
          <a:lstStyle/>
          <a:p>
            <a:r>
              <a:rPr lang="en-US" sz="2400" b="1" dirty="0">
                <a:latin typeface="Calibri" panose="020F0502020204030204" pitchFamily="34" charset="0"/>
              </a:rPr>
              <a:t>Completed cone reconstruction of the tricuspid valve+ longitudinal plication of the tricuspid annulus and atrialized right ventricle. No annuloplasty ring was used. </a:t>
            </a:r>
          </a:p>
        </p:txBody>
      </p:sp>
    </p:spTree>
    <p:extLst>
      <p:ext uri="{BB962C8B-B14F-4D97-AF65-F5344CB8AC3E}">
        <p14:creationId xmlns:p14="http://schemas.microsoft.com/office/powerpoint/2010/main" val="240623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36581" y="992826"/>
            <a:ext cx="7798115" cy="914400"/>
          </a:xfrm>
        </p:spPr>
        <p:txBody>
          <a:bodyPr>
            <a:noAutofit/>
          </a:bodyPr>
          <a:lstStyle/>
          <a:p>
            <a:pPr algn="ctr"/>
            <a:r>
              <a:rPr lang="en-US" sz="4000" b="0" dirty="0">
                <a:solidFill>
                  <a:schemeClr val="tx1"/>
                </a:solidFill>
                <a:effectLst/>
                <a:latin typeface="Calibri" panose="020F0502020204030204" pitchFamily="34" charset="0"/>
                <a:cs typeface="Calibri" panose="020F0502020204030204" pitchFamily="34" charset="0"/>
              </a:rPr>
              <a:t>Pulmonic (pulmonary) valve disease</a:t>
            </a:r>
            <a:endParaRPr lang="en-US" sz="2800" b="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85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205" t="4591" r="2046" b="5136"/>
          <a:stretch/>
        </p:blipFill>
        <p:spPr>
          <a:xfrm>
            <a:off x="1066800" y="502459"/>
            <a:ext cx="10058400" cy="2996700"/>
          </a:xfrm>
          <a:prstGeom prst="rect">
            <a:avLst/>
          </a:prstGeom>
        </p:spPr>
      </p:pic>
      <p:sp>
        <p:nvSpPr>
          <p:cNvPr id="3" name="TextBox 2"/>
          <p:cNvSpPr txBox="1"/>
          <p:nvPr/>
        </p:nvSpPr>
        <p:spPr>
          <a:xfrm>
            <a:off x="8986979" y="6022111"/>
            <a:ext cx="1997663" cy="369332"/>
          </a:xfrm>
          <a:prstGeom prst="rect">
            <a:avLst/>
          </a:prstGeom>
          <a:noFill/>
        </p:spPr>
        <p:txBody>
          <a:bodyPr wrap="none" rtlCol="0">
            <a:spAutoFit/>
          </a:bodyPr>
          <a:lstStyle/>
          <a:p>
            <a:r>
              <a:rPr lang="en-US" b="1" dirty="0">
                <a:solidFill>
                  <a:schemeClr val="bg1"/>
                </a:solidFill>
                <a:latin typeface="Calibri" panose="020F0502020204030204" pitchFamily="34" charset="0"/>
              </a:rPr>
              <a:t>2009 ASE guideline</a:t>
            </a:r>
          </a:p>
        </p:txBody>
      </p:sp>
    </p:spTree>
    <p:extLst>
      <p:ext uri="{BB962C8B-B14F-4D97-AF65-F5344CB8AC3E}">
        <p14:creationId xmlns:p14="http://schemas.microsoft.com/office/powerpoint/2010/main" val="210639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8513152" y="6022111"/>
            <a:ext cx="1997663" cy="369332"/>
          </a:xfrm>
          <a:prstGeom prst="rect">
            <a:avLst/>
          </a:prstGeom>
          <a:noFill/>
        </p:spPr>
        <p:txBody>
          <a:bodyPr wrap="none" rtlCol="0">
            <a:spAutoFit/>
          </a:bodyPr>
          <a:lstStyle/>
          <a:p>
            <a:r>
              <a:rPr lang="en-US" b="1" dirty="0">
                <a:solidFill>
                  <a:schemeClr val="bg1"/>
                </a:solidFill>
                <a:latin typeface="Calibri" panose="020F0502020204030204" pitchFamily="34" charset="0"/>
              </a:rPr>
              <a:t>2017 ASE guideline</a:t>
            </a:r>
          </a:p>
        </p:txBody>
      </p:sp>
      <p:pic>
        <p:nvPicPr>
          <p:cNvPr id="5" name="Picture 4"/>
          <p:cNvPicPr>
            <a:picLocks noChangeAspect="1"/>
          </p:cNvPicPr>
          <p:nvPr/>
        </p:nvPicPr>
        <p:blipFill rotWithShape="1">
          <a:blip r:embed="rId2"/>
          <a:srcRect l="1953" t="3423" r="1761"/>
          <a:stretch/>
        </p:blipFill>
        <p:spPr>
          <a:xfrm>
            <a:off x="1678465" y="480382"/>
            <a:ext cx="8835071" cy="5394960"/>
          </a:xfrm>
          <a:prstGeom prst="rect">
            <a:avLst/>
          </a:prstGeom>
        </p:spPr>
      </p:pic>
    </p:spTree>
    <p:extLst>
      <p:ext uri="{BB962C8B-B14F-4D97-AF65-F5344CB8AC3E}">
        <p14:creationId xmlns:p14="http://schemas.microsoft.com/office/powerpoint/2010/main" val="232510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8986979" y="6022111"/>
            <a:ext cx="1997663" cy="369332"/>
          </a:xfrm>
          <a:prstGeom prst="rect">
            <a:avLst/>
          </a:prstGeom>
          <a:noFill/>
        </p:spPr>
        <p:txBody>
          <a:bodyPr wrap="none" rtlCol="0">
            <a:spAutoFit/>
          </a:bodyPr>
          <a:lstStyle/>
          <a:p>
            <a:r>
              <a:rPr lang="en-US" b="1" dirty="0">
                <a:solidFill>
                  <a:schemeClr val="bg1"/>
                </a:solidFill>
                <a:latin typeface="Calibri" panose="020F0502020204030204" pitchFamily="34" charset="0"/>
              </a:rPr>
              <a:t>2017 ASE guideline</a:t>
            </a:r>
          </a:p>
        </p:txBody>
      </p:sp>
      <p:pic>
        <p:nvPicPr>
          <p:cNvPr id="2" name="Picture 1"/>
          <p:cNvPicPr>
            <a:picLocks noChangeAspect="1"/>
          </p:cNvPicPr>
          <p:nvPr/>
        </p:nvPicPr>
        <p:blipFill rotWithShape="1">
          <a:blip r:embed="rId2"/>
          <a:srcRect l="1164" t="4237" r="1664" b="3731"/>
          <a:stretch/>
        </p:blipFill>
        <p:spPr>
          <a:xfrm>
            <a:off x="1066800" y="471056"/>
            <a:ext cx="10058400" cy="4336432"/>
          </a:xfrm>
          <a:prstGeom prst="rect">
            <a:avLst/>
          </a:prstGeom>
        </p:spPr>
      </p:pic>
    </p:spTree>
    <p:extLst>
      <p:ext uri="{BB962C8B-B14F-4D97-AF65-F5344CB8AC3E}">
        <p14:creationId xmlns:p14="http://schemas.microsoft.com/office/powerpoint/2010/main" val="411036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8986979" y="6022111"/>
            <a:ext cx="1997663" cy="369332"/>
          </a:xfrm>
          <a:prstGeom prst="rect">
            <a:avLst/>
          </a:prstGeom>
          <a:noFill/>
        </p:spPr>
        <p:txBody>
          <a:bodyPr wrap="none" rtlCol="0">
            <a:spAutoFit/>
          </a:bodyPr>
          <a:lstStyle/>
          <a:p>
            <a:r>
              <a:rPr lang="en-US" b="1" dirty="0">
                <a:solidFill>
                  <a:schemeClr val="bg1"/>
                </a:solidFill>
                <a:latin typeface="Calibri" panose="020F0502020204030204" pitchFamily="34" charset="0"/>
              </a:rPr>
              <a:t>2017 ASE guideline</a:t>
            </a:r>
          </a:p>
        </p:txBody>
      </p:sp>
      <p:pic>
        <p:nvPicPr>
          <p:cNvPr id="4" name="Picture 3"/>
          <p:cNvPicPr>
            <a:picLocks noChangeAspect="1"/>
          </p:cNvPicPr>
          <p:nvPr/>
        </p:nvPicPr>
        <p:blipFill>
          <a:blip r:embed="rId2"/>
          <a:stretch>
            <a:fillRect/>
          </a:stretch>
        </p:blipFill>
        <p:spPr>
          <a:xfrm>
            <a:off x="1066800" y="475674"/>
            <a:ext cx="10058400" cy="4847793"/>
          </a:xfrm>
          <a:prstGeom prst="rect">
            <a:avLst/>
          </a:prstGeom>
        </p:spPr>
      </p:pic>
    </p:spTree>
    <p:extLst>
      <p:ext uri="{BB962C8B-B14F-4D97-AF65-F5344CB8AC3E}">
        <p14:creationId xmlns:p14="http://schemas.microsoft.com/office/powerpoint/2010/main" val="275491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8986979" y="6022111"/>
            <a:ext cx="1997663" cy="369332"/>
          </a:xfrm>
          <a:prstGeom prst="rect">
            <a:avLst/>
          </a:prstGeom>
          <a:noFill/>
        </p:spPr>
        <p:txBody>
          <a:bodyPr wrap="none" rtlCol="0">
            <a:spAutoFit/>
          </a:bodyPr>
          <a:lstStyle/>
          <a:p>
            <a:r>
              <a:rPr lang="en-US" b="1" dirty="0">
                <a:solidFill>
                  <a:schemeClr val="bg1"/>
                </a:solidFill>
                <a:latin typeface="Calibri" panose="020F0502020204030204" pitchFamily="34" charset="0"/>
              </a:rPr>
              <a:t>2017 ASE guideline</a:t>
            </a:r>
          </a:p>
        </p:txBody>
      </p:sp>
      <p:pic>
        <p:nvPicPr>
          <p:cNvPr id="4" name="Picture 3"/>
          <p:cNvPicPr>
            <a:picLocks noChangeAspect="1"/>
          </p:cNvPicPr>
          <p:nvPr/>
        </p:nvPicPr>
        <p:blipFill>
          <a:blip r:embed="rId2"/>
          <a:stretch>
            <a:fillRect/>
          </a:stretch>
        </p:blipFill>
        <p:spPr>
          <a:xfrm>
            <a:off x="1066800" y="475674"/>
            <a:ext cx="10058400" cy="4847793"/>
          </a:xfrm>
          <a:prstGeom prst="rect">
            <a:avLst/>
          </a:prstGeom>
        </p:spPr>
      </p:pic>
      <p:cxnSp>
        <p:nvCxnSpPr>
          <p:cNvPr id="6" name="Straight Connector 5"/>
          <p:cNvCxnSpPr/>
          <p:nvPr/>
        </p:nvCxnSpPr>
        <p:spPr>
          <a:xfrm>
            <a:off x="1066800" y="2586174"/>
            <a:ext cx="1005840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80657" y="3939296"/>
            <a:ext cx="1005840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085281" y="3713011"/>
            <a:ext cx="1005840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66804" y="4341074"/>
            <a:ext cx="1005840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4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0283" y="683414"/>
            <a:ext cx="9692640" cy="914400"/>
          </a:xfrm>
        </p:spPr>
        <p:txBody>
          <a:bodyPr>
            <a:noAutofit/>
          </a:bodyPr>
          <a:lstStyle/>
          <a:p>
            <a:pPr algn="ctr"/>
            <a:r>
              <a:rPr lang="en-US" sz="4000" b="0" u="sng" dirty="0">
                <a:solidFill>
                  <a:schemeClr val="tx1"/>
                </a:solidFill>
                <a:effectLst/>
                <a:latin typeface="Calibri" panose="020F0502020204030204" pitchFamily="34" charset="0"/>
                <a:cs typeface="Calibri" panose="020F0502020204030204" pitchFamily="34" charset="0"/>
              </a:rPr>
              <a:t>Suggested reading materials</a:t>
            </a:r>
            <a:endParaRPr lang="en-US" sz="2800" b="0" u="sng" dirty="0">
              <a:solidFill>
                <a:schemeClr val="tx1"/>
              </a:solidFill>
              <a:effectLst/>
              <a:latin typeface="Calibri" panose="020F0502020204030204" pitchFamily="34" charset="0"/>
              <a:cs typeface="Calibri" panose="020F0502020204030204" pitchFamily="34" charset="0"/>
            </a:endParaRPr>
          </a:p>
        </p:txBody>
      </p:sp>
      <p:sp>
        <p:nvSpPr>
          <p:cNvPr id="3" name="TextBox 2"/>
          <p:cNvSpPr txBox="1"/>
          <p:nvPr/>
        </p:nvSpPr>
        <p:spPr>
          <a:xfrm>
            <a:off x="1156394" y="1792779"/>
            <a:ext cx="9954953" cy="3046988"/>
          </a:xfrm>
          <a:prstGeom prst="rect">
            <a:avLst/>
          </a:prstGeom>
          <a:noFill/>
        </p:spPr>
        <p:txBody>
          <a:bodyPr wrap="square" rtlCol="0">
            <a:spAutoFit/>
          </a:bodyPr>
          <a:lstStyle/>
          <a:p>
            <a:pPr marL="514350" indent="-514350">
              <a:buAutoNum type="arabicPeriod"/>
            </a:pPr>
            <a:r>
              <a:rPr lang="en-US" sz="2400" dirty="0">
                <a:latin typeface="Calibri" panose="020F0502020204030204" pitchFamily="34" charset="0"/>
              </a:rPr>
              <a:t>Echocardiographic Assessment of Valve Stenosis: EAE/ ASE    Recommendations for Clinical Practice. JASE 2009.</a:t>
            </a:r>
          </a:p>
          <a:p>
            <a:pPr marL="514350" indent="-514350">
              <a:buAutoNum type="arabicPeriod"/>
            </a:pPr>
            <a:r>
              <a:rPr lang="en-US" sz="2400" dirty="0">
                <a:latin typeface="Calibri" panose="020F0502020204030204" pitchFamily="34" charset="0"/>
              </a:rPr>
              <a:t>2017 AHA/ ACC Focused Update of the 2014 AHA/ ACC Guideline for the Management of Patients with Valvular Heart Disease.</a:t>
            </a:r>
          </a:p>
          <a:p>
            <a:pPr marL="514350" indent="-514350">
              <a:buAutoNum type="arabicPeriod"/>
            </a:pPr>
            <a:r>
              <a:rPr lang="en-US" sz="2400" dirty="0">
                <a:latin typeface="Calibri" panose="020F0502020204030204" pitchFamily="34" charset="0"/>
              </a:rPr>
              <a:t>Recommendations for Noninvasive Evaluation of Native Valvular Regurgitation. A Report from the American Society of Echocardiography Developed in Collaboration with the Society for Cardiovascular Magnetic Resonance.</a:t>
            </a:r>
          </a:p>
        </p:txBody>
      </p:sp>
    </p:spTree>
    <p:extLst>
      <p:ext uri="{BB962C8B-B14F-4D97-AF65-F5344CB8AC3E}">
        <p14:creationId xmlns:p14="http://schemas.microsoft.com/office/powerpoint/2010/main" val="29515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0283" y="692730"/>
            <a:ext cx="9692640" cy="932792"/>
          </a:xfrm>
        </p:spPr>
        <p:txBody>
          <a:bodyPr>
            <a:noAutofit/>
          </a:bodyPr>
          <a:lstStyle/>
          <a:p>
            <a:pPr algn="ctr"/>
            <a:r>
              <a:rPr lang="en-US" sz="4000" b="0" dirty="0">
                <a:solidFill>
                  <a:schemeClr val="tx1"/>
                </a:solidFill>
                <a:effectLst/>
                <a:latin typeface="Calibri" panose="020F0502020204030204" pitchFamily="34" charset="0"/>
                <a:cs typeface="Calibri" panose="020F0502020204030204" pitchFamily="34" charset="0"/>
              </a:rPr>
              <a:t>Questions</a:t>
            </a:r>
            <a:endParaRPr lang="en-US" sz="2800" b="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37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041" t="789" r="1808"/>
          <a:stretch/>
        </p:blipFill>
        <p:spPr>
          <a:xfrm>
            <a:off x="1066800" y="489519"/>
            <a:ext cx="10058400" cy="5066271"/>
          </a:xfrm>
          <a:prstGeom prst="rect">
            <a:avLst/>
          </a:prstGeom>
        </p:spPr>
      </p:pic>
    </p:spTree>
    <p:extLst>
      <p:ext uri="{BB962C8B-B14F-4D97-AF65-F5344CB8AC3E}">
        <p14:creationId xmlns:p14="http://schemas.microsoft.com/office/powerpoint/2010/main" val="158622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65740" cy="707886"/>
          </a:xfrm>
          <a:prstGeom prst="rect">
            <a:avLst/>
          </a:prstGeom>
          <a:noFill/>
        </p:spPr>
        <p:txBody>
          <a:bodyPr wrap="none" rtlCol="0">
            <a:spAutoFit/>
          </a:bodyPr>
          <a:lstStyle/>
          <a:p>
            <a:r>
              <a:rPr lang="en-US" sz="4000" dirty="0">
                <a:latin typeface="Calibri" panose="020F0502020204030204" pitchFamily="34" charset="0"/>
              </a:rPr>
              <a:t>Question 1</a:t>
            </a:r>
          </a:p>
        </p:txBody>
      </p:sp>
      <p:sp>
        <p:nvSpPr>
          <p:cNvPr id="3" name="TextBox 2"/>
          <p:cNvSpPr txBox="1"/>
          <p:nvPr/>
        </p:nvSpPr>
        <p:spPr>
          <a:xfrm>
            <a:off x="1507056" y="1377600"/>
            <a:ext cx="9440344" cy="3539430"/>
          </a:xfrm>
          <a:prstGeom prst="rect">
            <a:avLst/>
          </a:prstGeom>
          <a:noFill/>
        </p:spPr>
        <p:txBody>
          <a:bodyPr wrap="square" rtlCol="0">
            <a:spAutoFit/>
          </a:bodyPr>
          <a:lstStyle/>
          <a:p>
            <a:r>
              <a:rPr lang="en-US" sz="2800" dirty="0">
                <a:latin typeface="Calibri" panose="020F0502020204030204" pitchFamily="34" charset="0"/>
              </a:rPr>
              <a:t>Which of the following statements about tricuspid valve anatomy is CORRECT?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Anterior tricuspid leaflet is adjacent to the coronary sinus </a:t>
            </a:r>
          </a:p>
          <a:p>
            <a:pPr marL="514350" indent="-514350">
              <a:buFont typeface="+mj-lt"/>
              <a:buAutoNum type="alphaUcPeriod"/>
            </a:pPr>
            <a:r>
              <a:rPr lang="en-US" sz="2800" dirty="0">
                <a:latin typeface="Calibri" panose="020F0502020204030204" pitchFamily="34" charset="0"/>
              </a:rPr>
              <a:t>Anterior tricuspid leaflet is adjacent to the IVC </a:t>
            </a:r>
          </a:p>
          <a:p>
            <a:pPr marL="514350" indent="-514350">
              <a:buFont typeface="+mj-lt"/>
              <a:buAutoNum type="alphaUcPeriod"/>
            </a:pPr>
            <a:r>
              <a:rPr lang="en-US" sz="2800" dirty="0">
                <a:latin typeface="Calibri" panose="020F0502020204030204" pitchFamily="34" charset="0"/>
              </a:rPr>
              <a:t>Tricuspid septal leaflet is adjacent to the IVC</a:t>
            </a:r>
          </a:p>
          <a:p>
            <a:pPr marL="514350" indent="-514350">
              <a:buFont typeface="+mj-lt"/>
              <a:buAutoNum type="alphaUcPeriod"/>
            </a:pPr>
            <a:r>
              <a:rPr lang="en-US" sz="2800" dirty="0">
                <a:latin typeface="Calibri" panose="020F0502020204030204" pitchFamily="34" charset="0"/>
              </a:rPr>
              <a:t>A-V node is adjacent to the commissure between anterior and posterior leaflets            </a:t>
            </a:r>
          </a:p>
        </p:txBody>
      </p:sp>
    </p:spTree>
    <p:extLst>
      <p:ext uri="{BB962C8B-B14F-4D97-AF65-F5344CB8AC3E}">
        <p14:creationId xmlns:p14="http://schemas.microsoft.com/office/powerpoint/2010/main" val="1392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51953" cy="707886"/>
          </a:xfrm>
          <a:prstGeom prst="rect">
            <a:avLst/>
          </a:prstGeom>
          <a:noFill/>
        </p:spPr>
        <p:txBody>
          <a:bodyPr wrap="none" rtlCol="0">
            <a:spAutoFit/>
          </a:bodyPr>
          <a:lstStyle/>
          <a:p>
            <a:r>
              <a:rPr lang="en-US" sz="4000" dirty="0">
                <a:latin typeface="Calibri" panose="020F0502020204030204" pitchFamily="34" charset="0"/>
              </a:rPr>
              <a:t>Question 2</a:t>
            </a:r>
          </a:p>
        </p:txBody>
      </p:sp>
      <p:sp>
        <p:nvSpPr>
          <p:cNvPr id="3" name="TextBox 2"/>
          <p:cNvSpPr txBox="1"/>
          <p:nvPr/>
        </p:nvSpPr>
        <p:spPr>
          <a:xfrm>
            <a:off x="1507056" y="1155936"/>
            <a:ext cx="9440344" cy="3539430"/>
          </a:xfrm>
          <a:prstGeom prst="rect">
            <a:avLst/>
          </a:prstGeom>
          <a:noFill/>
        </p:spPr>
        <p:txBody>
          <a:bodyPr wrap="square" rtlCol="0">
            <a:spAutoFit/>
          </a:bodyPr>
          <a:lstStyle/>
          <a:p>
            <a:r>
              <a:rPr lang="en-US" sz="2800" dirty="0">
                <a:latin typeface="Calibri" panose="020F0502020204030204" pitchFamily="34" charset="0"/>
              </a:rPr>
              <a:t>All of the following statements about severe of TR are correct EXCEPT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There is a flow reversal in hepatic vein Doppler</a:t>
            </a:r>
          </a:p>
          <a:p>
            <a:pPr marL="514350" indent="-514350">
              <a:buFont typeface="+mj-lt"/>
              <a:buAutoNum type="alphaUcPeriod"/>
            </a:pPr>
            <a:r>
              <a:rPr lang="en-US" sz="2800" dirty="0">
                <a:latin typeface="Calibri" panose="020F0502020204030204" pitchFamily="34" charset="0"/>
              </a:rPr>
              <a:t>CW Doppler is parabolic shape</a:t>
            </a:r>
          </a:p>
          <a:p>
            <a:pPr marL="514350" indent="-514350">
              <a:buFont typeface="+mj-lt"/>
              <a:buAutoNum type="alphaUcPeriod"/>
            </a:pPr>
            <a:r>
              <a:rPr lang="en-US" sz="2800" dirty="0">
                <a:latin typeface="Calibri" panose="020F0502020204030204" pitchFamily="34" charset="0"/>
              </a:rPr>
              <a:t>Tricuspid inflow Doppler E velocity is more than 1.0 m/s</a:t>
            </a:r>
          </a:p>
          <a:p>
            <a:pPr marL="514350" indent="-514350">
              <a:buFont typeface="+mj-lt"/>
              <a:buAutoNum type="alphaUcPeriod"/>
            </a:pPr>
            <a:r>
              <a:rPr lang="en-US" sz="2800" dirty="0">
                <a:latin typeface="Calibri" panose="020F0502020204030204" pitchFamily="34" charset="0"/>
              </a:rPr>
              <a:t>Regurgitant volume by PISA method is more than 45 ml/beat</a:t>
            </a:r>
          </a:p>
        </p:txBody>
      </p:sp>
    </p:spTree>
    <p:extLst>
      <p:ext uri="{BB962C8B-B14F-4D97-AF65-F5344CB8AC3E}">
        <p14:creationId xmlns:p14="http://schemas.microsoft.com/office/powerpoint/2010/main" val="116359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51953" cy="707886"/>
          </a:xfrm>
          <a:prstGeom prst="rect">
            <a:avLst/>
          </a:prstGeom>
          <a:noFill/>
        </p:spPr>
        <p:txBody>
          <a:bodyPr wrap="none" rtlCol="0">
            <a:spAutoFit/>
          </a:bodyPr>
          <a:lstStyle/>
          <a:p>
            <a:r>
              <a:rPr lang="en-US" sz="4000" dirty="0">
                <a:latin typeface="Calibri" panose="020F0502020204030204" pitchFamily="34" charset="0"/>
              </a:rPr>
              <a:t>Question 3</a:t>
            </a:r>
          </a:p>
        </p:txBody>
      </p:sp>
      <p:sp>
        <p:nvSpPr>
          <p:cNvPr id="3" name="TextBox 2"/>
          <p:cNvSpPr txBox="1"/>
          <p:nvPr/>
        </p:nvSpPr>
        <p:spPr>
          <a:xfrm>
            <a:off x="1507056" y="1377600"/>
            <a:ext cx="9440344" cy="3970318"/>
          </a:xfrm>
          <a:prstGeom prst="rect">
            <a:avLst/>
          </a:prstGeom>
          <a:noFill/>
        </p:spPr>
        <p:txBody>
          <a:bodyPr wrap="square" rtlCol="0">
            <a:spAutoFit/>
          </a:bodyPr>
          <a:lstStyle/>
          <a:p>
            <a:r>
              <a:rPr lang="en-US" sz="2800" dirty="0">
                <a:latin typeface="Calibri" panose="020F0502020204030204" pitchFamily="34" charset="0"/>
              </a:rPr>
              <a:t>Which of the following statements about etiology of TR is CORRECT?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Right side endocarditis is the most common cause of TR in North America </a:t>
            </a:r>
          </a:p>
          <a:p>
            <a:pPr marL="514350" indent="-514350">
              <a:buFont typeface="+mj-lt"/>
              <a:buAutoNum type="alphaUcPeriod"/>
            </a:pPr>
            <a:r>
              <a:rPr lang="en-US" sz="2800" dirty="0">
                <a:latin typeface="Calibri" panose="020F0502020204030204" pitchFamily="34" charset="0"/>
              </a:rPr>
              <a:t>Carcinoid heart is the most common cause of the TR</a:t>
            </a:r>
          </a:p>
          <a:p>
            <a:pPr marL="514350" indent="-514350">
              <a:buFont typeface="+mj-lt"/>
              <a:buAutoNum type="alphaUcPeriod"/>
            </a:pPr>
            <a:r>
              <a:rPr lang="en-US" sz="2800" dirty="0">
                <a:latin typeface="Calibri" panose="020F0502020204030204" pitchFamily="34" charset="0"/>
              </a:rPr>
              <a:t>Atrial fibrillation is common in idiopathic TR</a:t>
            </a:r>
          </a:p>
          <a:p>
            <a:pPr marL="514350" indent="-514350">
              <a:buFont typeface="+mj-lt"/>
              <a:buAutoNum type="alphaUcPeriod"/>
            </a:pPr>
            <a:r>
              <a:rPr lang="en-US" sz="2800" dirty="0">
                <a:latin typeface="Calibri" panose="020F0502020204030204" pitchFamily="34" charset="0"/>
              </a:rPr>
              <a:t>In Ebstein’s anomaly of the tricuspid valve, most of the time anterior leaflet is displaced            </a:t>
            </a:r>
          </a:p>
        </p:txBody>
      </p:sp>
    </p:spTree>
    <p:extLst>
      <p:ext uri="{BB962C8B-B14F-4D97-AF65-F5344CB8AC3E}">
        <p14:creationId xmlns:p14="http://schemas.microsoft.com/office/powerpoint/2010/main" val="91970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51953" cy="707886"/>
          </a:xfrm>
          <a:prstGeom prst="rect">
            <a:avLst/>
          </a:prstGeom>
          <a:noFill/>
        </p:spPr>
        <p:txBody>
          <a:bodyPr wrap="none" rtlCol="0">
            <a:spAutoFit/>
          </a:bodyPr>
          <a:lstStyle/>
          <a:p>
            <a:r>
              <a:rPr lang="en-US" sz="4000" dirty="0">
                <a:latin typeface="Calibri" panose="020F0502020204030204" pitchFamily="34" charset="0"/>
              </a:rPr>
              <a:t>Question 4</a:t>
            </a:r>
          </a:p>
        </p:txBody>
      </p:sp>
      <p:sp>
        <p:nvSpPr>
          <p:cNvPr id="3" name="TextBox 2"/>
          <p:cNvSpPr txBox="1"/>
          <p:nvPr/>
        </p:nvSpPr>
        <p:spPr>
          <a:xfrm>
            <a:off x="1507056" y="1155936"/>
            <a:ext cx="9440344" cy="3539430"/>
          </a:xfrm>
          <a:prstGeom prst="rect">
            <a:avLst/>
          </a:prstGeom>
          <a:noFill/>
        </p:spPr>
        <p:txBody>
          <a:bodyPr wrap="square" rtlCol="0">
            <a:spAutoFit/>
          </a:bodyPr>
          <a:lstStyle/>
          <a:p>
            <a:r>
              <a:rPr lang="en-US" sz="2800" dirty="0">
                <a:latin typeface="Calibri" panose="020F0502020204030204" pitchFamily="34" charset="0"/>
              </a:rPr>
              <a:t>All of the following statements about tricuspid stenosis (TS) are correct EXCEPT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Carcinoid heart is the most common cause of the isolated TS</a:t>
            </a:r>
          </a:p>
          <a:p>
            <a:pPr marL="514350" indent="-514350">
              <a:buFont typeface="+mj-lt"/>
              <a:buAutoNum type="alphaUcPeriod"/>
            </a:pPr>
            <a:r>
              <a:rPr lang="en-US" sz="2800" dirty="0">
                <a:latin typeface="Calibri" panose="020F0502020204030204" pitchFamily="34" charset="0"/>
              </a:rPr>
              <a:t>Rheumatic TS is associated with rheumatic mitral valve in most of the cases</a:t>
            </a:r>
          </a:p>
          <a:p>
            <a:pPr marL="514350" indent="-514350">
              <a:buFont typeface="+mj-lt"/>
              <a:buAutoNum type="alphaUcPeriod"/>
            </a:pPr>
            <a:r>
              <a:rPr lang="en-US" sz="2800" dirty="0">
                <a:latin typeface="Calibri" panose="020F0502020204030204" pitchFamily="34" charset="0"/>
              </a:rPr>
              <a:t>Pacemaker lead can cause severe TS</a:t>
            </a:r>
          </a:p>
          <a:p>
            <a:pPr marL="514350" indent="-514350">
              <a:buFont typeface="+mj-lt"/>
              <a:buAutoNum type="alphaUcPeriod"/>
            </a:pPr>
            <a:r>
              <a:rPr lang="en-US" sz="2800" dirty="0">
                <a:latin typeface="Calibri" panose="020F0502020204030204" pitchFamily="34" charset="0"/>
              </a:rPr>
              <a:t>RV dilatation is an echo sign of isolated TS</a:t>
            </a:r>
          </a:p>
        </p:txBody>
      </p:sp>
    </p:spTree>
    <p:extLst>
      <p:ext uri="{BB962C8B-B14F-4D97-AF65-F5344CB8AC3E}">
        <p14:creationId xmlns:p14="http://schemas.microsoft.com/office/powerpoint/2010/main" val="369570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314305" y="482137"/>
            <a:ext cx="2451953" cy="707886"/>
          </a:xfrm>
          <a:prstGeom prst="rect">
            <a:avLst/>
          </a:prstGeom>
          <a:noFill/>
        </p:spPr>
        <p:txBody>
          <a:bodyPr wrap="none" rtlCol="0">
            <a:spAutoFit/>
          </a:bodyPr>
          <a:lstStyle/>
          <a:p>
            <a:r>
              <a:rPr lang="en-US" sz="4000" dirty="0">
                <a:latin typeface="Calibri" panose="020F0502020204030204" pitchFamily="34" charset="0"/>
              </a:rPr>
              <a:t>Question 5</a:t>
            </a:r>
          </a:p>
        </p:txBody>
      </p:sp>
      <p:sp>
        <p:nvSpPr>
          <p:cNvPr id="3" name="TextBox 2"/>
          <p:cNvSpPr txBox="1"/>
          <p:nvPr/>
        </p:nvSpPr>
        <p:spPr>
          <a:xfrm>
            <a:off x="1507056" y="1155936"/>
            <a:ext cx="9440344" cy="3108543"/>
          </a:xfrm>
          <a:prstGeom prst="rect">
            <a:avLst/>
          </a:prstGeom>
          <a:noFill/>
        </p:spPr>
        <p:txBody>
          <a:bodyPr wrap="square" rtlCol="0">
            <a:spAutoFit/>
          </a:bodyPr>
          <a:lstStyle/>
          <a:p>
            <a:r>
              <a:rPr lang="en-US" sz="2800" dirty="0">
                <a:latin typeface="Calibri" panose="020F0502020204030204" pitchFamily="34" charset="0"/>
              </a:rPr>
              <a:t>All of the following statements about pulmonary regurgitation are correct EXCEPT</a:t>
            </a:r>
          </a:p>
          <a:p>
            <a:endParaRPr lang="en-US" sz="2800" dirty="0">
              <a:latin typeface="Calibri" panose="020F0502020204030204" pitchFamily="34" charset="0"/>
            </a:endParaRPr>
          </a:p>
          <a:p>
            <a:pPr marL="514350" indent="-514350">
              <a:buFont typeface="+mj-lt"/>
              <a:buAutoNum type="alphaUcPeriod"/>
            </a:pPr>
            <a:r>
              <a:rPr lang="en-US" sz="2800" dirty="0">
                <a:latin typeface="Calibri" panose="020F0502020204030204" pitchFamily="34" charset="0"/>
              </a:rPr>
              <a:t>PR index in CW Doppler is less than 0.77</a:t>
            </a:r>
          </a:p>
          <a:p>
            <a:pPr marL="514350" indent="-514350">
              <a:buFont typeface="+mj-lt"/>
              <a:buAutoNum type="alphaUcPeriod"/>
            </a:pPr>
            <a:r>
              <a:rPr lang="en-US" sz="2800" dirty="0">
                <a:latin typeface="Calibri" panose="020F0502020204030204" pitchFamily="34" charset="0"/>
              </a:rPr>
              <a:t>There is diastolic flow reversal in pulmonary branches</a:t>
            </a:r>
          </a:p>
          <a:p>
            <a:pPr marL="514350" indent="-514350">
              <a:buFont typeface="+mj-lt"/>
              <a:buAutoNum type="alphaUcPeriod"/>
            </a:pPr>
            <a:r>
              <a:rPr lang="en-US" sz="2800" dirty="0">
                <a:latin typeface="Calibri" panose="020F0502020204030204" pitchFamily="34" charset="0"/>
              </a:rPr>
              <a:t>Regurgitant fraction is more than 40%</a:t>
            </a:r>
          </a:p>
          <a:p>
            <a:pPr marL="514350" indent="-514350">
              <a:buFont typeface="+mj-lt"/>
              <a:buAutoNum type="alphaUcPeriod"/>
            </a:pPr>
            <a:r>
              <a:rPr lang="en-US" sz="2800" dirty="0">
                <a:latin typeface="Calibri" panose="020F0502020204030204" pitchFamily="34" charset="0"/>
              </a:rPr>
              <a:t>Pressure half-time of PR jet is less than 250 ms</a:t>
            </a:r>
          </a:p>
        </p:txBody>
      </p:sp>
    </p:spTree>
    <p:extLst>
      <p:ext uri="{BB962C8B-B14F-4D97-AF65-F5344CB8AC3E}">
        <p14:creationId xmlns:p14="http://schemas.microsoft.com/office/powerpoint/2010/main" val="91590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8718" y="519003"/>
            <a:ext cx="9692640" cy="914400"/>
          </a:xfrm>
        </p:spPr>
        <p:txBody>
          <a:bodyPr>
            <a:noAutofit/>
          </a:bodyPr>
          <a:lstStyle/>
          <a:p>
            <a:pPr algn="ctr"/>
            <a:r>
              <a:rPr lang="en-US" sz="4000" b="0" u="sng" dirty="0">
                <a:solidFill>
                  <a:schemeClr val="tx1"/>
                </a:solidFill>
                <a:effectLst/>
                <a:latin typeface="Calibri" panose="020F0502020204030204" pitchFamily="34" charset="0"/>
                <a:cs typeface="Calibri" panose="020F0502020204030204" pitchFamily="34" charset="0"/>
              </a:rPr>
              <a:t>Correct Answers</a:t>
            </a:r>
            <a:endParaRPr lang="en-US" sz="2800" b="0" u="sng" dirty="0">
              <a:solidFill>
                <a:schemeClr val="tx1"/>
              </a:solidFill>
              <a:effectLst/>
              <a:latin typeface="Calibri" panose="020F0502020204030204" pitchFamily="34" charset="0"/>
              <a:cs typeface="Calibri" panose="020F0502020204030204" pitchFamily="34" charset="0"/>
            </a:endParaRPr>
          </a:p>
        </p:txBody>
      </p:sp>
      <p:sp>
        <p:nvSpPr>
          <p:cNvPr id="3" name="TextBox 2"/>
          <p:cNvSpPr txBox="1"/>
          <p:nvPr/>
        </p:nvSpPr>
        <p:spPr>
          <a:xfrm>
            <a:off x="3374967" y="1986737"/>
            <a:ext cx="5195455" cy="2554545"/>
          </a:xfrm>
          <a:prstGeom prst="rect">
            <a:avLst/>
          </a:prstGeom>
          <a:noFill/>
        </p:spPr>
        <p:txBody>
          <a:bodyPr wrap="square" rtlCol="0">
            <a:spAutoFit/>
          </a:bodyPr>
          <a:lstStyle/>
          <a:p>
            <a:r>
              <a:rPr lang="en-US" sz="3200" dirty="0">
                <a:latin typeface="Calibri" panose="020F0502020204030204" pitchFamily="34" charset="0"/>
              </a:rPr>
              <a:t>1- C</a:t>
            </a:r>
          </a:p>
          <a:p>
            <a:r>
              <a:rPr lang="en-US" sz="3200" dirty="0">
                <a:latin typeface="Calibri" panose="020F0502020204030204" pitchFamily="34" charset="0"/>
              </a:rPr>
              <a:t>2- B</a:t>
            </a:r>
          </a:p>
          <a:p>
            <a:r>
              <a:rPr lang="en-US" sz="3200" dirty="0">
                <a:latin typeface="Calibri" panose="020F0502020204030204" pitchFamily="34" charset="0"/>
              </a:rPr>
              <a:t>3- C</a:t>
            </a:r>
          </a:p>
          <a:p>
            <a:r>
              <a:rPr lang="en-US" sz="3200" dirty="0">
                <a:latin typeface="Calibri" panose="020F0502020204030204" pitchFamily="34" charset="0"/>
              </a:rPr>
              <a:t>4- A</a:t>
            </a:r>
          </a:p>
          <a:p>
            <a:r>
              <a:rPr lang="en-US" sz="3200" dirty="0">
                <a:latin typeface="Calibri" panose="020F0502020204030204" pitchFamily="34" charset="0"/>
              </a:rPr>
              <a:t>5- D</a:t>
            </a:r>
          </a:p>
        </p:txBody>
      </p:sp>
    </p:spTree>
    <p:extLst>
      <p:ext uri="{BB962C8B-B14F-4D97-AF65-F5344CB8AC3E}">
        <p14:creationId xmlns:p14="http://schemas.microsoft.com/office/powerpoint/2010/main" val="16679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ronto"/>
          <p:cNvPicPr>
            <a:picLocks noChangeAspect="1" noChangeArrowheads="1"/>
          </p:cNvPicPr>
          <p:nvPr/>
        </p:nvPicPr>
        <p:blipFill rotWithShape="1">
          <a:blip r:embed="rId2">
            <a:extLst>
              <a:ext uri="{28A0092B-C50C-407E-A947-70E740481C1C}">
                <a14:useLocalDpi xmlns:a14="http://schemas.microsoft.com/office/drawing/2010/main" val="0"/>
              </a:ext>
            </a:extLst>
          </a:blip>
          <a:srcRect l="-1" r="14586"/>
          <a:stretch/>
        </p:blipFill>
        <p:spPr bwMode="auto">
          <a:xfrm>
            <a:off x="1516005" y="467591"/>
            <a:ext cx="9159991" cy="5394960"/>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81"/>
          <p:cNvSpPr>
            <a:spLocks noChangeArrowheads="1" noChangeShapeType="1" noTextEdit="1"/>
          </p:cNvSpPr>
          <p:nvPr/>
        </p:nvSpPr>
        <p:spPr bwMode="auto">
          <a:xfrm rot="-402477">
            <a:off x="6756146" y="4274896"/>
            <a:ext cx="2617933" cy="1033306"/>
          </a:xfrm>
          <a:prstGeom prst="rect">
            <a:avLst/>
          </a:prstGeom>
        </p:spPr>
        <p:txBody>
          <a:bodyPr wrap="none" fromWordArt="1">
            <a:prstTxWarp prst="textSlantUp">
              <a:avLst>
                <a:gd name="adj" fmla="val 55556"/>
              </a:avLst>
            </a:prstTxWarp>
          </a:bodyPr>
          <a:lstStyle/>
          <a:p>
            <a:pPr algn="ctr"/>
            <a:r>
              <a:rPr lang="en-US" sz="3600" i="1" kern="10" dirty="0">
                <a:ln w="9525">
                  <a:solidFill>
                    <a:srgbClr val="FFCC00"/>
                  </a:solidFill>
                  <a:round/>
                  <a:headEnd/>
                  <a:tailEnd/>
                </a:ln>
                <a:solidFill>
                  <a:srgbClr val="FF6600"/>
                </a:solidFill>
                <a:latin typeface="Calibri" panose="020F0502020204030204" pitchFamily="34" charset="0"/>
              </a:rPr>
              <a:t>Thank you.</a:t>
            </a:r>
            <a:endParaRPr lang="ar-SA" sz="3600" i="1" kern="10" dirty="0">
              <a:ln w="9525">
                <a:solidFill>
                  <a:srgbClr val="FFCC00"/>
                </a:solidFill>
                <a:round/>
                <a:headEnd/>
                <a:tailEnd/>
              </a:ln>
              <a:solidFill>
                <a:srgbClr val="FF6600"/>
              </a:solidFill>
              <a:latin typeface="Calibri" panose="020F0502020204030204" pitchFamily="34" charset="0"/>
            </a:endParaRPr>
          </a:p>
        </p:txBody>
      </p:sp>
    </p:spTree>
    <p:extLst>
      <p:ext uri="{BB962C8B-B14F-4D97-AF65-F5344CB8AC3E}">
        <p14:creationId xmlns:p14="http://schemas.microsoft.com/office/powerpoint/2010/main" val="96619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827" r="2091" b="3828"/>
          <a:stretch/>
        </p:blipFill>
        <p:spPr>
          <a:xfrm>
            <a:off x="1066800" y="483779"/>
            <a:ext cx="10058400" cy="4844589"/>
          </a:xfrm>
          <a:prstGeom prst="rect">
            <a:avLst/>
          </a:prstGeom>
        </p:spPr>
      </p:pic>
    </p:spTree>
    <p:extLst>
      <p:ext uri="{BB962C8B-B14F-4D97-AF65-F5344CB8AC3E}">
        <p14:creationId xmlns:p14="http://schemas.microsoft.com/office/powerpoint/2010/main" val="35453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791" t="1086" b="2196"/>
          <a:stretch/>
        </p:blipFill>
        <p:spPr>
          <a:xfrm>
            <a:off x="2975587" y="480296"/>
            <a:ext cx="6240826" cy="5394960"/>
          </a:xfrm>
          <a:prstGeom prst="rect">
            <a:avLst/>
          </a:prstGeom>
        </p:spPr>
      </p:pic>
    </p:spTree>
    <p:extLst>
      <p:ext uri="{BB962C8B-B14F-4D97-AF65-F5344CB8AC3E}">
        <p14:creationId xmlns:p14="http://schemas.microsoft.com/office/powerpoint/2010/main" val="380535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172" t="794" r="2921" b="1299"/>
          <a:stretch/>
        </p:blipFill>
        <p:spPr>
          <a:xfrm>
            <a:off x="3618593" y="471057"/>
            <a:ext cx="4954815" cy="5394960"/>
          </a:xfrm>
          <a:prstGeom prst="rect">
            <a:avLst/>
          </a:prstGeom>
        </p:spPr>
      </p:pic>
    </p:spTree>
    <p:extLst>
      <p:ext uri="{BB962C8B-B14F-4D97-AF65-F5344CB8AC3E}">
        <p14:creationId xmlns:p14="http://schemas.microsoft.com/office/powerpoint/2010/main" val="23065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394" y="486062"/>
            <a:ext cx="6285329"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53641" y="5433354"/>
            <a:ext cx="6743384" cy="461665"/>
          </a:xfrm>
          <a:prstGeom prst="rect">
            <a:avLst/>
          </a:prstGeom>
        </p:spPr>
        <p:txBody>
          <a:bodyPr wrap="none">
            <a:spAutoFit/>
          </a:bodyPr>
          <a:lstStyle/>
          <a:p>
            <a:r>
              <a:rPr lang="en-US" sz="2400" b="1" dirty="0">
                <a:latin typeface="Calibri" panose="020F0502020204030204" pitchFamily="34" charset="0"/>
              </a:rPr>
              <a:t>Surgical view of the tricuspid valve and right atrium</a:t>
            </a:r>
          </a:p>
        </p:txBody>
      </p:sp>
      <p:pic>
        <p:nvPicPr>
          <p:cNvPr id="2050" name="Picture 2" descr="Figure thumbnail 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945" y="486062"/>
            <a:ext cx="3908426" cy="2461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59946" y="3094186"/>
            <a:ext cx="3908426" cy="2246769"/>
          </a:xfrm>
          <a:prstGeom prst="rect">
            <a:avLst/>
          </a:prstGeom>
          <a:noFill/>
        </p:spPr>
        <p:txBody>
          <a:bodyPr wrap="square" rtlCol="0">
            <a:spAutoFit/>
          </a:bodyPr>
          <a:lstStyle/>
          <a:p>
            <a:r>
              <a:rPr lang="en-US" sz="2000" b="1" dirty="0">
                <a:latin typeface="Calibri" panose="020F0502020204030204" pitchFamily="34" charset="0"/>
              </a:rPr>
              <a:t>Note: Triangle of the </a:t>
            </a:r>
            <a:r>
              <a:rPr lang="en-US" sz="2000" b="1" dirty="0">
                <a:solidFill>
                  <a:srgbClr val="7030A0"/>
                </a:solidFill>
                <a:latin typeface="Calibri" panose="020F0502020204030204" pitchFamily="34" charset="0"/>
              </a:rPr>
              <a:t>Koch</a:t>
            </a:r>
            <a:r>
              <a:rPr lang="en-US" sz="2000" b="1" dirty="0">
                <a:latin typeface="Calibri" panose="020F0502020204030204" pitchFamily="34" charset="0"/>
              </a:rPr>
              <a:t> is an important landmark for ablation of the slow pathway in atrioventricular nodal reentrant tachycardia (AVNRT).</a:t>
            </a:r>
          </a:p>
          <a:p>
            <a:r>
              <a:rPr lang="en-US" sz="2000" b="1" dirty="0">
                <a:solidFill>
                  <a:srgbClr val="7030A0"/>
                </a:solidFill>
                <a:latin typeface="Calibri" panose="020F0502020204030204" pitchFamily="34" charset="0"/>
              </a:rPr>
              <a:t>Crista terminalis </a:t>
            </a:r>
            <a:r>
              <a:rPr lang="en-US" sz="2000" b="1" dirty="0">
                <a:latin typeface="Calibri" panose="020F0502020204030204" pitchFamily="34" charset="0"/>
              </a:rPr>
              <a:t>is the landmark during SN ablation </a:t>
            </a:r>
          </a:p>
        </p:txBody>
      </p:sp>
      <p:sp>
        <p:nvSpPr>
          <p:cNvPr id="4" name="Arc 3"/>
          <p:cNvSpPr/>
          <p:nvPr/>
        </p:nvSpPr>
        <p:spPr>
          <a:xfrm rot="10035349">
            <a:off x="2895104" y="2108259"/>
            <a:ext cx="2639851" cy="2031795"/>
          </a:xfrm>
          <a:prstGeom prst="arc">
            <a:avLst>
              <a:gd name="adj1" fmla="val 14342889"/>
              <a:gd name="adj2" fmla="val 768364"/>
            </a:avLst>
          </a:prstGeom>
          <a:ln w="28575">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flipH="1" flipV="1">
            <a:off x="3759199" y="4160119"/>
            <a:ext cx="175492" cy="73985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80509" y="4913753"/>
            <a:ext cx="1736757" cy="369332"/>
          </a:xfrm>
          <a:prstGeom prst="rect">
            <a:avLst/>
          </a:prstGeom>
          <a:noFill/>
        </p:spPr>
        <p:txBody>
          <a:bodyPr wrap="none" rtlCol="0">
            <a:spAutoFit/>
          </a:bodyPr>
          <a:lstStyle/>
          <a:p>
            <a:r>
              <a:rPr lang="en-US" b="1" dirty="0">
                <a:solidFill>
                  <a:srgbClr val="00B0F0"/>
                </a:solidFill>
                <a:latin typeface="Calibri" panose="020F0502020204030204" pitchFamily="34" charset="0"/>
              </a:rPr>
              <a:t>Crista terminalis</a:t>
            </a:r>
          </a:p>
        </p:txBody>
      </p:sp>
    </p:spTree>
    <p:extLst>
      <p:ext uri="{BB962C8B-B14F-4D97-AF65-F5344CB8AC3E}">
        <p14:creationId xmlns:p14="http://schemas.microsoft.com/office/powerpoint/2010/main" val="237872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965"/>
          <a:stretch/>
        </p:blipFill>
        <p:spPr bwMode="auto">
          <a:xfrm>
            <a:off x="1883352" y="495214"/>
            <a:ext cx="8425297" cy="2926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Image result for Anatomy of tricuspid valve, images"/>
          <p:cNvPicPr>
            <a:picLocks noChangeAspect="1" noChangeArrowheads="1"/>
          </p:cNvPicPr>
          <p:nvPr/>
        </p:nvPicPr>
        <p:blipFill rotWithShape="1">
          <a:blip r:embed="rId3">
            <a:extLst>
              <a:ext uri="{28A0092B-C50C-407E-A947-70E740481C1C}">
                <a14:useLocalDpi xmlns:a14="http://schemas.microsoft.com/office/drawing/2010/main" val="0"/>
              </a:ext>
            </a:extLst>
          </a:blip>
          <a:srcRect l="53950" t="2156" b="49545"/>
          <a:stretch/>
        </p:blipFill>
        <p:spPr bwMode="auto">
          <a:xfrm>
            <a:off x="7185148" y="3485039"/>
            <a:ext cx="3102687" cy="23774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32304" t="29507" r="37275" b="18975"/>
          <a:stretch/>
        </p:blipFill>
        <p:spPr>
          <a:xfrm>
            <a:off x="4520196" y="3485039"/>
            <a:ext cx="2495805" cy="237744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1520" t="9214" r="27637" b="12195"/>
          <a:stretch/>
        </p:blipFill>
        <p:spPr>
          <a:xfrm>
            <a:off x="1896215" y="3485039"/>
            <a:ext cx="2454111" cy="2377440"/>
          </a:xfrm>
          <a:prstGeom prst="rect">
            <a:avLst/>
          </a:prstGeom>
        </p:spPr>
      </p:pic>
      <p:cxnSp>
        <p:nvCxnSpPr>
          <p:cNvPr id="8" name="Straight Arrow Connector 7"/>
          <p:cNvCxnSpPr/>
          <p:nvPr/>
        </p:nvCxnSpPr>
        <p:spPr>
          <a:xfrm>
            <a:off x="5615702" y="4747647"/>
            <a:ext cx="757389" cy="0"/>
          </a:xfrm>
          <a:prstGeom prst="straightConnector1">
            <a:avLst/>
          </a:prstGeom>
          <a:ln w="28575">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867886" y="5073072"/>
            <a:ext cx="594625" cy="62342"/>
          </a:xfrm>
          <a:prstGeom prst="straightConnector1">
            <a:avLst/>
          </a:prstGeom>
          <a:ln w="28575">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21160163">
            <a:off x="2847109" y="5135427"/>
            <a:ext cx="747320" cy="338554"/>
          </a:xfrm>
          <a:prstGeom prst="rect">
            <a:avLst/>
          </a:prstGeom>
          <a:noFill/>
        </p:spPr>
        <p:txBody>
          <a:bodyPr wrap="none" rtlCol="0">
            <a:spAutoFit/>
          </a:bodyPr>
          <a:lstStyle/>
          <a:p>
            <a:r>
              <a:rPr lang="en-US" sz="1600" b="1" dirty="0">
                <a:solidFill>
                  <a:schemeClr val="bg1"/>
                </a:solidFill>
                <a:latin typeface="Calibri" panose="020F0502020204030204" pitchFamily="34" charset="0"/>
              </a:rPr>
              <a:t>2.8 cm</a:t>
            </a:r>
          </a:p>
        </p:txBody>
      </p:sp>
      <p:sp>
        <p:nvSpPr>
          <p:cNvPr id="18" name="Rectangle 17"/>
          <p:cNvSpPr/>
          <p:nvPr/>
        </p:nvSpPr>
        <p:spPr>
          <a:xfrm>
            <a:off x="5613987" y="4759086"/>
            <a:ext cx="747320" cy="338554"/>
          </a:xfrm>
          <a:prstGeom prst="rect">
            <a:avLst/>
          </a:prstGeom>
        </p:spPr>
        <p:txBody>
          <a:bodyPr wrap="none">
            <a:spAutoFit/>
          </a:bodyPr>
          <a:lstStyle/>
          <a:p>
            <a:r>
              <a:rPr lang="en-US" sz="1600" b="1" dirty="0">
                <a:solidFill>
                  <a:schemeClr val="bg1"/>
                </a:solidFill>
                <a:latin typeface="Calibri" panose="020F0502020204030204" pitchFamily="34" charset="0"/>
              </a:rPr>
              <a:t>4.2 cm</a:t>
            </a:r>
          </a:p>
        </p:txBody>
      </p:sp>
      <p:sp>
        <p:nvSpPr>
          <p:cNvPr id="19" name="TextBox 18"/>
          <p:cNvSpPr txBox="1"/>
          <p:nvPr/>
        </p:nvSpPr>
        <p:spPr>
          <a:xfrm>
            <a:off x="2955641" y="3537529"/>
            <a:ext cx="506870" cy="369332"/>
          </a:xfrm>
          <a:prstGeom prst="rect">
            <a:avLst/>
          </a:prstGeom>
          <a:noFill/>
        </p:spPr>
        <p:txBody>
          <a:bodyPr wrap="none" rtlCol="0">
            <a:spAutoFit/>
          </a:bodyPr>
          <a:lstStyle/>
          <a:p>
            <a:r>
              <a:rPr lang="en-US" b="1" dirty="0">
                <a:solidFill>
                  <a:schemeClr val="bg1"/>
                </a:solidFill>
                <a:latin typeface="Calibri" panose="020F0502020204030204" pitchFamily="34" charset="0"/>
              </a:rPr>
              <a:t>???</a:t>
            </a:r>
          </a:p>
        </p:txBody>
      </p:sp>
      <p:sp>
        <p:nvSpPr>
          <p:cNvPr id="21" name="TextBox 20"/>
          <p:cNvSpPr txBox="1"/>
          <p:nvPr/>
        </p:nvSpPr>
        <p:spPr>
          <a:xfrm>
            <a:off x="5407910" y="3523678"/>
            <a:ext cx="506870" cy="369332"/>
          </a:xfrm>
          <a:prstGeom prst="rect">
            <a:avLst/>
          </a:prstGeom>
          <a:noFill/>
        </p:spPr>
        <p:txBody>
          <a:bodyPr wrap="none" rtlCol="0">
            <a:spAutoFit/>
          </a:bodyPr>
          <a:lstStyle/>
          <a:p>
            <a:r>
              <a:rPr lang="en-US" b="1" dirty="0">
                <a:solidFill>
                  <a:schemeClr val="bg1"/>
                </a:solidFill>
                <a:latin typeface="Calibri" panose="020F0502020204030204" pitchFamily="34" charset="0"/>
              </a:rPr>
              <a:t>???</a:t>
            </a:r>
          </a:p>
        </p:txBody>
      </p:sp>
      <p:sp>
        <p:nvSpPr>
          <p:cNvPr id="20" name="TextBox 19"/>
          <p:cNvSpPr txBox="1"/>
          <p:nvPr/>
        </p:nvSpPr>
        <p:spPr>
          <a:xfrm>
            <a:off x="8044866" y="4313385"/>
            <a:ext cx="336952" cy="369332"/>
          </a:xfrm>
          <a:prstGeom prst="rect">
            <a:avLst/>
          </a:prstGeom>
          <a:noFill/>
        </p:spPr>
        <p:txBody>
          <a:bodyPr wrap="none" rtlCol="0">
            <a:spAutoFit/>
          </a:bodyPr>
          <a:lstStyle/>
          <a:p>
            <a:r>
              <a:rPr lang="en-US" b="1" dirty="0">
                <a:latin typeface="Calibri" panose="020F0502020204030204" pitchFamily="34" charset="0"/>
              </a:rPr>
              <a:t>A</a:t>
            </a:r>
          </a:p>
        </p:txBody>
      </p:sp>
      <p:sp>
        <p:nvSpPr>
          <p:cNvPr id="22" name="Rectangle 21"/>
          <p:cNvSpPr/>
          <p:nvPr/>
        </p:nvSpPr>
        <p:spPr>
          <a:xfrm>
            <a:off x="9055819" y="4869934"/>
            <a:ext cx="308098" cy="369332"/>
          </a:xfrm>
          <a:prstGeom prst="rect">
            <a:avLst/>
          </a:prstGeom>
        </p:spPr>
        <p:txBody>
          <a:bodyPr wrap="none">
            <a:spAutoFit/>
          </a:bodyPr>
          <a:lstStyle/>
          <a:p>
            <a:r>
              <a:rPr lang="en-US" b="1" dirty="0">
                <a:latin typeface="Calibri" panose="020F0502020204030204" pitchFamily="34" charset="0"/>
              </a:rPr>
              <a:t>P</a:t>
            </a:r>
          </a:p>
        </p:txBody>
      </p:sp>
      <p:sp>
        <p:nvSpPr>
          <p:cNvPr id="23" name="Rectangle 22"/>
          <p:cNvSpPr/>
          <p:nvPr/>
        </p:nvSpPr>
        <p:spPr>
          <a:xfrm>
            <a:off x="8224552" y="5230146"/>
            <a:ext cx="293670" cy="369332"/>
          </a:xfrm>
          <a:prstGeom prst="rect">
            <a:avLst/>
          </a:prstGeom>
        </p:spPr>
        <p:txBody>
          <a:bodyPr wrap="none">
            <a:spAutoFit/>
          </a:bodyPr>
          <a:lstStyle/>
          <a:p>
            <a:r>
              <a:rPr lang="en-US" b="1" dirty="0">
                <a:latin typeface="Calibri" panose="020F0502020204030204" pitchFamily="34" charset="0"/>
              </a:rPr>
              <a:t>S</a:t>
            </a:r>
          </a:p>
        </p:txBody>
      </p:sp>
    </p:spTree>
    <p:extLst>
      <p:ext uri="{BB962C8B-B14F-4D97-AF65-F5344CB8AC3E}">
        <p14:creationId xmlns:p14="http://schemas.microsoft.com/office/powerpoint/2010/main" val="9755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2521531" y="775858"/>
            <a:ext cx="7308411" cy="707886"/>
          </a:xfrm>
          <a:prstGeom prst="rect">
            <a:avLst/>
          </a:prstGeom>
          <a:noFill/>
        </p:spPr>
        <p:txBody>
          <a:bodyPr wrap="none" rtlCol="0">
            <a:spAutoFit/>
          </a:bodyPr>
          <a:lstStyle/>
          <a:p>
            <a:r>
              <a:rPr lang="en-US" sz="4000" dirty="0">
                <a:latin typeface="Calibri" panose="020F0502020204030204" pitchFamily="34" charset="0"/>
              </a:rPr>
              <a:t>How to image the tricuspid valve?</a:t>
            </a:r>
          </a:p>
        </p:txBody>
      </p:sp>
    </p:spTree>
    <p:extLst>
      <p:ext uri="{BB962C8B-B14F-4D97-AF65-F5344CB8AC3E}">
        <p14:creationId xmlns:p14="http://schemas.microsoft.com/office/powerpoint/2010/main" val="146488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80275"/>
            <a:ext cx="10058400" cy="4631800"/>
          </a:xfrm>
          <a:prstGeom prst="rect">
            <a:avLst/>
          </a:prstGeom>
        </p:spPr>
      </p:pic>
    </p:spTree>
    <p:extLst>
      <p:ext uri="{BB962C8B-B14F-4D97-AF65-F5344CB8AC3E}">
        <p14:creationId xmlns:p14="http://schemas.microsoft.com/office/powerpoint/2010/main" val="421455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9175" y="1391861"/>
            <a:ext cx="8769917" cy="914400"/>
          </a:xfrm>
        </p:spPr>
        <p:txBody>
          <a:bodyPr>
            <a:noAutofit/>
          </a:bodyPr>
          <a:lstStyle/>
          <a:p>
            <a:pPr algn="ctr"/>
            <a:r>
              <a:rPr lang="en-US" sz="4800" b="0" dirty="0">
                <a:solidFill>
                  <a:schemeClr val="tx1"/>
                </a:solidFill>
                <a:effectLst/>
                <a:latin typeface="Calibri" panose="020F0502020204030204" pitchFamily="34" charset="0"/>
                <a:cs typeface="Calibri" panose="020F0502020204030204" pitchFamily="34" charset="0"/>
              </a:rPr>
              <a:t>Tricuspid and Pulmonic Valves:</a:t>
            </a:r>
            <a:br>
              <a:rPr lang="en-US" sz="4800" b="0" dirty="0">
                <a:solidFill>
                  <a:schemeClr val="tx1"/>
                </a:solidFill>
                <a:effectLst/>
                <a:latin typeface="Calibri" panose="020F0502020204030204" pitchFamily="34" charset="0"/>
                <a:cs typeface="Calibri" panose="020F0502020204030204" pitchFamily="34" charset="0"/>
              </a:rPr>
            </a:br>
            <a:r>
              <a:rPr lang="en-US" sz="4800" b="0" dirty="0">
                <a:solidFill>
                  <a:schemeClr val="tx1"/>
                </a:solidFill>
                <a:effectLst/>
                <a:latin typeface="Calibri" panose="020F0502020204030204" pitchFamily="34" charset="0"/>
                <a:cs typeface="Calibri" panose="020F0502020204030204" pitchFamily="34" charset="0"/>
              </a:rPr>
              <a:t>Anatomy, Imaging, and Pathology</a:t>
            </a:r>
          </a:p>
        </p:txBody>
      </p:sp>
      <p:sp>
        <p:nvSpPr>
          <p:cNvPr id="6" name="TextBox 5"/>
          <p:cNvSpPr txBox="1"/>
          <p:nvPr/>
        </p:nvSpPr>
        <p:spPr>
          <a:xfrm>
            <a:off x="3586731" y="5156886"/>
            <a:ext cx="4931222" cy="523220"/>
          </a:xfrm>
          <a:prstGeom prst="rect">
            <a:avLst/>
          </a:prstGeom>
          <a:noFill/>
        </p:spPr>
        <p:txBody>
          <a:bodyPr wrap="none" rtlCol="0">
            <a:spAutoFit/>
          </a:bodyPr>
          <a:lstStyle/>
          <a:p>
            <a:pPr algn="ctr"/>
            <a:r>
              <a:rPr lang="en-US" sz="1400" b="1" dirty="0">
                <a:latin typeface="Calibri" panose="020F0502020204030204" pitchFamily="34" charset="0"/>
                <a:cs typeface="Calibri" panose="020F0502020204030204" pitchFamily="34" charset="0"/>
              </a:rPr>
              <a:t>Aug 7, 2019</a:t>
            </a:r>
          </a:p>
          <a:p>
            <a:pPr algn="ctr"/>
            <a:r>
              <a:rPr lang="en-US" sz="1400" b="1" dirty="0">
                <a:latin typeface="Calibri" panose="020F0502020204030204" pitchFamily="34" charset="0"/>
                <a:cs typeface="Calibri" panose="020F0502020204030204" pitchFamily="34" charset="0"/>
              </a:rPr>
              <a:t>Department of Anesthesia and Pain Management- TGH, Toronto</a:t>
            </a:r>
          </a:p>
        </p:txBody>
      </p:sp>
    </p:spTree>
    <p:extLst>
      <p:ext uri="{BB962C8B-B14F-4D97-AF65-F5344CB8AC3E}">
        <p14:creationId xmlns:p14="http://schemas.microsoft.com/office/powerpoint/2010/main" val="11643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mm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7084" t="5141" r="24728"/>
          <a:stretch/>
        </p:blipFill>
        <p:spPr>
          <a:xfrm>
            <a:off x="960575" y="480289"/>
            <a:ext cx="5006110" cy="4572000"/>
          </a:xfrm>
          <a:prstGeom prst="rect">
            <a:avLst/>
          </a:prstGeom>
        </p:spPr>
      </p:pic>
      <p:pic>
        <p:nvPicPr>
          <p:cNvPr id="5" name="mmc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5157" t="2828" r="24826"/>
          <a:stretch/>
        </p:blipFill>
        <p:spPr>
          <a:xfrm>
            <a:off x="6105227" y="480289"/>
            <a:ext cx="5072709" cy="4572000"/>
          </a:xfrm>
          <a:prstGeom prst="rect">
            <a:avLst/>
          </a:prstGeom>
        </p:spPr>
      </p:pic>
      <p:sp>
        <p:nvSpPr>
          <p:cNvPr id="6" name="TextBox 5"/>
          <p:cNvSpPr txBox="1"/>
          <p:nvPr/>
        </p:nvSpPr>
        <p:spPr>
          <a:xfrm>
            <a:off x="1791851" y="5237019"/>
            <a:ext cx="3214919" cy="461665"/>
          </a:xfrm>
          <a:prstGeom prst="rect">
            <a:avLst/>
          </a:prstGeom>
          <a:noFill/>
        </p:spPr>
        <p:txBody>
          <a:bodyPr wrap="none" rtlCol="0">
            <a:spAutoFit/>
          </a:bodyPr>
          <a:lstStyle/>
          <a:p>
            <a:r>
              <a:rPr lang="en-US" sz="2400" b="1" dirty="0">
                <a:latin typeface="Calibri" panose="020F0502020204030204" pitchFamily="34" charset="0"/>
              </a:rPr>
              <a:t>1- ME 5-Chamber View</a:t>
            </a:r>
          </a:p>
        </p:txBody>
      </p:sp>
      <p:sp>
        <p:nvSpPr>
          <p:cNvPr id="8" name="Rectangle 7"/>
          <p:cNvSpPr/>
          <p:nvPr/>
        </p:nvSpPr>
        <p:spPr>
          <a:xfrm>
            <a:off x="7084279" y="5239389"/>
            <a:ext cx="3269680" cy="461665"/>
          </a:xfrm>
          <a:prstGeom prst="rect">
            <a:avLst/>
          </a:prstGeom>
        </p:spPr>
        <p:txBody>
          <a:bodyPr wrap="square">
            <a:spAutoFit/>
          </a:bodyPr>
          <a:lstStyle/>
          <a:p>
            <a:r>
              <a:rPr lang="en-US" sz="2400" b="1" dirty="0">
                <a:latin typeface="Calibri" panose="020F0502020204030204" pitchFamily="34" charset="0"/>
              </a:rPr>
              <a:t>2- ME 4-Chamber View</a:t>
            </a:r>
          </a:p>
        </p:txBody>
      </p:sp>
      <p:sp>
        <p:nvSpPr>
          <p:cNvPr id="2" name="TextBox 1"/>
          <p:cNvSpPr txBox="1"/>
          <p:nvPr/>
        </p:nvSpPr>
        <p:spPr>
          <a:xfrm>
            <a:off x="3325088" y="1237673"/>
            <a:ext cx="421910" cy="369332"/>
          </a:xfrm>
          <a:prstGeom prst="rect">
            <a:avLst/>
          </a:prstGeom>
          <a:noFill/>
        </p:spPr>
        <p:txBody>
          <a:bodyPr wrap="none" rtlCol="0">
            <a:spAutoFit/>
          </a:bodyPr>
          <a:lstStyle/>
          <a:p>
            <a:r>
              <a:rPr lang="en-US" b="1" dirty="0">
                <a:solidFill>
                  <a:schemeClr val="bg1"/>
                </a:solidFill>
                <a:latin typeface="Calibri" panose="020F0502020204030204" pitchFamily="34" charset="0"/>
              </a:rPr>
              <a:t>LA</a:t>
            </a:r>
          </a:p>
        </p:txBody>
      </p:sp>
      <p:sp>
        <p:nvSpPr>
          <p:cNvPr id="4" name="Rectangle 3"/>
          <p:cNvSpPr/>
          <p:nvPr/>
        </p:nvSpPr>
        <p:spPr>
          <a:xfrm>
            <a:off x="1811798" y="2708627"/>
            <a:ext cx="447943" cy="369332"/>
          </a:xfrm>
          <a:prstGeom prst="rect">
            <a:avLst/>
          </a:prstGeom>
        </p:spPr>
        <p:txBody>
          <a:bodyPr wrap="none">
            <a:spAutoFit/>
          </a:bodyPr>
          <a:lstStyle/>
          <a:p>
            <a:r>
              <a:rPr lang="en-US" b="1" dirty="0">
                <a:solidFill>
                  <a:schemeClr val="bg1"/>
                </a:solidFill>
                <a:latin typeface="Calibri" panose="020F0502020204030204" pitchFamily="34" charset="0"/>
              </a:rPr>
              <a:t>RV</a:t>
            </a:r>
          </a:p>
        </p:txBody>
      </p:sp>
      <p:sp>
        <p:nvSpPr>
          <p:cNvPr id="9" name="Rectangle 8"/>
          <p:cNvSpPr/>
          <p:nvPr/>
        </p:nvSpPr>
        <p:spPr>
          <a:xfrm>
            <a:off x="3363517" y="3031899"/>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0" name="Rectangle 9"/>
          <p:cNvSpPr/>
          <p:nvPr/>
        </p:nvSpPr>
        <p:spPr>
          <a:xfrm>
            <a:off x="7529116" y="2874877"/>
            <a:ext cx="447943" cy="369332"/>
          </a:xfrm>
          <a:prstGeom prst="rect">
            <a:avLst/>
          </a:prstGeom>
        </p:spPr>
        <p:txBody>
          <a:bodyPr wrap="none">
            <a:spAutoFit/>
          </a:bodyPr>
          <a:lstStyle/>
          <a:p>
            <a:r>
              <a:rPr lang="en-US" b="1" dirty="0">
                <a:solidFill>
                  <a:schemeClr val="bg1"/>
                </a:solidFill>
                <a:latin typeface="Calibri" panose="020F0502020204030204" pitchFamily="34" charset="0"/>
              </a:rPr>
              <a:t>RV</a:t>
            </a:r>
          </a:p>
        </p:txBody>
      </p:sp>
      <p:sp>
        <p:nvSpPr>
          <p:cNvPr id="11" name="Rectangle 10"/>
          <p:cNvSpPr/>
          <p:nvPr/>
        </p:nvSpPr>
        <p:spPr>
          <a:xfrm>
            <a:off x="7593769" y="1618738"/>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12" name="Rectangle 11"/>
          <p:cNvSpPr/>
          <p:nvPr/>
        </p:nvSpPr>
        <p:spPr>
          <a:xfrm>
            <a:off x="8794508" y="1332410"/>
            <a:ext cx="421910" cy="369332"/>
          </a:xfrm>
          <a:prstGeom prst="rect">
            <a:avLst/>
          </a:prstGeom>
        </p:spPr>
        <p:txBody>
          <a:bodyPr wrap="none">
            <a:spAutoFit/>
          </a:bodyPr>
          <a:lstStyle/>
          <a:p>
            <a:r>
              <a:rPr lang="en-US" b="1" dirty="0">
                <a:solidFill>
                  <a:schemeClr val="bg1"/>
                </a:solidFill>
                <a:latin typeface="Calibri" panose="020F0502020204030204" pitchFamily="34" charset="0"/>
              </a:rPr>
              <a:t>LA</a:t>
            </a:r>
          </a:p>
        </p:txBody>
      </p:sp>
      <p:sp>
        <p:nvSpPr>
          <p:cNvPr id="13" name="Rectangle 12"/>
          <p:cNvSpPr/>
          <p:nvPr/>
        </p:nvSpPr>
        <p:spPr>
          <a:xfrm>
            <a:off x="8859157" y="3142738"/>
            <a:ext cx="400687" cy="369332"/>
          </a:xfrm>
          <a:prstGeom prst="rect">
            <a:avLst/>
          </a:prstGeom>
        </p:spPr>
        <p:txBody>
          <a:bodyPr wrap="none">
            <a:spAutoFit/>
          </a:bodyPr>
          <a:lstStyle/>
          <a:p>
            <a:r>
              <a:rPr lang="en-US" b="1" dirty="0">
                <a:solidFill>
                  <a:schemeClr val="bg1"/>
                </a:solidFill>
                <a:latin typeface="Calibri" panose="020F0502020204030204" pitchFamily="34" charset="0"/>
              </a:rPr>
              <a:t>LV</a:t>
            </a:r>
          </a:p>
        </p:txBody>
      </p:sp>
      <p:sp>
        <p:nvSpPr>
          <p:cNvPr id="14" name="Rectangle 13"/>
          <p:cNvSpPr/>
          <p:nvPr/>
        </p:nvSpPr>
        <p:spPr>
          <a:xfrm>
            <a:off x="2681400" y="1997428"/>
            <a:ext cx="583814" cy="369332"/>
          </a:xfrm>
          <a:prstGeom prst="rect">
            <a:avLst/>
          </a:prstGeom>
        </p:spPr>
        <p:txBody>
          <a:bodyPr wrap="none">
            <a:spAutoFit/>
          </a:bodyPr>
          <a:lstStyle/>
          <a:p>
            <a:r>
              <a:rPr lang="en-US" b="1" dirty="0">
                <a:solidFill>
                  <a:schemeClr val="bg1"/>
                </a:solidFill>
                <a:latin typeface="Calibri" panose="020F0502020204030204" pitchFamily="34" charset="0"/>
              </a:rPr>
              <a:t>AoV</a:t>
            </a:r>
          </a:p>
        </p:txBody>
      </p:sp>
      <p:sp>
        <p:nvSpPr>
          <p:cNvPr id="15" name="Rectangle 14"/>
          <p:cNvSpPr/>
          <p:nvPr/>
        </p:nvSpPr>
        <p:spPr>
          <a:xfrm>
            <a:off x="1563796" y="1434006"/>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Tree>
    <p:extLst>
      <p:ext uri="{BB962C8B-B14F-4D97-AF65-F5344CB8AC3E}">
        <p14:creationId xmlns:p14="http://schemas.microsoft.com/office/powerpoint/2010/main" val="5022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1" fill="hold"/>
                                        <p:tgtEl>
                                          <p:spTgt spid="3"/>
                                        </p:tgtEl>
                                      </p:cBhvr>
                                    </p:cmd>
                                  </p:childTnLst>
                                </p:cTn>
                              </p:par>
                            </p:childTnLst>
                          </p:cTn>
                        </p:par>
                        <p:par>
                          <p:cTn id="7" fill="hold">
                            <p:stCondLst>
                              <p:cond delay="1901"/>
                            </p:stCondLst>
                            <p:childTnLst>
                              <p:par>
                                <p:cTn id="8" presetID="1" presetClass="mediacall" presetSubtype="0" fill="hold" nodeType="afterEffect">
                                  <p:stCondLst>
                                    <p:cond delay="0"/>
                                  </p:stCondLst>
                                  <p:childTnLst>
                                    <p:cmd type="call" cmd="playFrom(0.0)">
                                      <p:cBhvr>
                                        <p:cTn id="9" dur="19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508603"/>
            <a:ext cx="10058400" cy="3467146"/>
          </a:xfrm>
          <a:prstGeom prst="rect">
            <a:avLst/>
          </a:prstGeom>
        </p:spPr>
      </p:pic>
    </p:spTree>
    <p:extLst>
      <p:ext uri="{BB962C8B-B14F-4D97-AF65-F5344CB8AC3E}">
        <p14:creationId xmlns:p14="http://schemas.microsoft.com/office/powerpoint/2010/main" val="19716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311566" y="5237019"/>
            <a:ext cx="4309128" cy="461665"/>
          </a:xfrm>
          <a:prstGeom prst="rect">
            <a:avLst/>
          </a:prstGeom>
          <a:noFill/>
        </p:spPr>
        <p:txBody>
          <a:bodyPr wrap="none" rtlCol="0">
            <a:spAutoFit/>
          </a:bodyPr>
          <a:lstStyle/>
          <a:p>
            <a:r>
              <a:rPr lang="en-US" sz="2400" b="1" dirty="0">
                <a:latin typeface="Calibri" panose="020F0502020204030204" pitchFamily="34" charset="0"/>
              </a:rPr>
              <a:t>11- ME RV Inflow-Outflow View</a:t>
            </a:r>
          </a:p>
        </p:txBody>
      </p:sp>
      <p:sp>
        <p:nvSpPr>
          <p:cNvPr id="8" name="Rectangle 7"/>
          <p:cNvSpPr/>
          <p:nvPr/>
        </p:nvSpPr>
        <p:spPr>
          <a:xfrm>
            <a:off x="6539349" y="5239389"/>
            <a:ext cx="4544290" cy="461665"/>
          </a:xfrm>
          <a:prstGeom prst="rect">
            <a:avLst/>
          </a:prstGeom>
        </p:spPr>
        <p:txBody>
          <a:bodyPr wrap="square">
            <a:spAutoFit/>
          </a:bodyPr>
          <a:lstStyle/>
          <a:p>
            <a:r>
              <a:rPr lang="en-US" sz="2400" b="1" dirty="0">
                <a:latin typeface="Calibri" panose="020F0502020204030204" pitchFamily="34" charset="0"/>
              </a:rPr>
              <a:t>12- ME Modified Bicaval TV View</a:t>
            </a:r>
          </a:p>
        </p:txBody>
      </p:sp>
      <p:pic>
        <p:nvPicPr>
          <p:cNvPr id="2" name="mmc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682" t="14702" r="29987"/>
          <a:stretch/>
        </p:blipFill>
        <p:spPr>
          <a:xfrm>
            <a:off x="997528" y="480289"/>
            <a:ext cx="5006108" cy="4572000"/>
          </a:xfrm>
          <a:prstGeom prst="rect">
            <a:avLst/>
          </a:prstGeom>
        </p:spPr>
      </p:pic>
      <p:pic>
        <p:nvPicPr>
          <p:cNvPr id="5" name="mmc1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7142" t="14005" r="36138"/>
          <a:stretch/>
        </p:blipFill>
        <p:spPr>
          <a:xfrm>
            <a:off x="6160661" y="480289"/>
            <a:ext cx="5061530" cy="4572000"/>
          </a:xfrm>
          <a:prstGeom prst="rect">
            <a:avLst/>
          </a:prstGeom>
        </p:spPr>
      </p:pic>
      <p:sp>
        <p:nvSpPr>
          <p:cNvPr id="3" name="TextBox 2"/>
          <p:cNvSpPr txBox="1"/>
          <p:nvPr/>
        </p:nvSpPr>
        <p:spPr>
          <a:xfrm>
            <a:off x="2586183" y="2484585"/>
            <a:ext cx="453970" cy="369332"/>
          </a:xfrm>
          <a:prstGeom prst="rect">
            <a:avLst/>
          </a:prstGeom>
          <a:noFill/>
        </p:spPr>
        <p:txBody>
          <a:bodyPr wrap="none" rtlCol="0">
            <a:spAutoFit/>
          </a:bodyPr>
          <a:lstStyle/>
          <a:p>
            <a:r>
              <a:rPr lang="en-US" b="1" dirty="0">
                <a:solidFill>
                  <a:schemeClr val="bg1"/>
                </a:solidFill>
                <a:latin typeface="Calibri" panose="020F0502020204030204" pitchFamily="34" charset="0"/>
              </a:rPr>
              <a:t>RA</a:t>
            </a:r>
          </a:p>
        </p:txBody>
      </p:sp>
      <p:sp>
        <p:nvSpPr>
          <p:cNvPr id="4" name="Rectangle 3"/>
          <p:cNvSpPr/>
          <p:nvPr/>
        </p:nvSpPr>
        <p:spPr>
          <a:xfrm>
            <a:off x="5869015" y="3244334"/>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9" name="Rectangle 8"/>
          <p:cNvSpPr/>
          <p:nvPr/>
        </p:nvSpPr>
        <p:spPr>
          <a:xfrm>
            <a:off x="9212582" y="3308984"/>
            <a:ext cx="434734" cy="369332"/>
          </a:xfrm>
          <a:prstGeom prst="rect">
            <a:avLst/>
          </a:prstGeom>
        </p:spPr>
        <p:txBody>
          <a:bodyPr wrap="none">
            <a:spAutoFit/>
          </a:bodyPr>
          <a:lstStyle/>
          <a:p>
            <a:r>
              <a:rPr lang="en-US" b="1" dirty="0">
                <a:solidFill>
                  <a:schemeClr val="bg1"/>
                </a:solidFill>
                <a:latin typeface="Calibri" panose="020F0502020204030204" pitchFamily="34" charset="0"/>
              </a:rPr>
              <a:t>TV</a:t>
            </a:r>
          </a:p>
        </p:txBody>
      </p:sp>
      <p:sp>
        <p:nvSpPr>
          <p:cNvPr id="10" name="Rectangle 9"/>
          <p:cNvSpPr/>
          <p:nvPr/>
        </p:nvSpPr>
        <p:spPr>
          <a:xfrm>
            <a:off x="8981680" y="2228344"/>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11" name="Rectangle 10"/>
          <p:cNvSpPr/>
          <p:nvPr/>
        </p:nvSpPr>
        <p:spPr>
          <a:xfrm>
            <a:off x="2830248" y="3521422"/>
            <a:ext cx="434734" cy="369332"/>
          </a:xfrm>
          <a:prstGeom prst="rect">
            <a:avLst/>
          </a:prstGeom>
        </p:spPr>
        <p:txBody>
          <a:bodyPr wrap="none">
            <a:spAutoFit/>
          </a:bodyPr>
          <a:lstStyle/>
          <a:p>
            <a:r>
              <a:rPr lang="en-US" b="1" dirty="0">
                <a:solidFill>
                  <a:schemeClr val="bg1"/>
                </a:solidFill>
                <a:latin typeface="Calibri" panose="020F0502020204030204" pitchFamily="34" charset="0"/>
              </a:rPr>
              <a:t>TV</a:t>
            </a:r>
          </a:p>
        </p:txBody>
      </p:sp>
      <p:sp>
        <p:nvSpPr>
          <p:cNvPr id="12" name="Rectangle 11"/>
          <p:cNvSpPr/>
          <p:nvPr/>
        </p:nvSpPr>
        <p:spPr>
          <a:xfrm>
            <a:off x="3569163" y="3715383"/>
            <a:ext cx="707694" cy="369332"/>
          </a:xfrm>
          <a:prstGeom prst="rect">
            <a:avLst/>
          </a:prstGeom>
        </p:spPr>
        <p:txBody>
          <a:bodyPr wrap="none">
            <a:spAutoFit/>
          </a:bodyPr>
          <a:lstStyle/>
          <a:p>
            <a:r>
              <a:rPr lang="en-US" b="1" dirty="0">
                <a:solidFill>
                  <a:schemeClr val="bg1"/>
                </a:solidFill>
                <a:latin typeface="Calibri" panose="020F0502020204030204" pitchFamily="34" charset="0"/>
              </a:rPr>
              <a:t>RVOT</a:t>
            </a:r>
          </a:p>
        </p:txBody>
      </p:sp>
    </p:spTree>
    <p:extLst>
      <p:ext uri="{BB962C8B-B14F-4D97-AF65-F5344CB8AC3E}">
        <p14:creationId xmlns:p14="http://schemas.microsoft.com/office/powerpoint/2010/main" val="20555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 fill="hold"/>
                                        <p:tgtEl>
                                          <p:spTgt spid="2"/>
                                        </p:tgtEl>
                                      </p:cBhvr>
                                    </p:cmd>
                                  </p:childTnLst>
                                </p:cTn>
                              </p:par>
                            </p:childTnLst>
                          </p:cTn>
                        </p:par>
                        <p:par>
                          <p:cTn id="7" fill="hold">
                            <p:stCondLst>
                              <p:cond delay="2435"/>
                            </p:stCondLst>
                            <p:childTnLst>
                              <p:par>
                                <p:cTn id="8" presetID="1" presetClass="mediacall" presetSubtype="0" fill="hold" nodeType="afterEffect">
                                  <p:stCondLst>
                                    <p:cond delay="0"/>
                                  </p:stCondLst>
                                  <p:childTnLst>
                                    <p:cmd type="call" cmd="playFrom(0.0)">
                                      <p:cBhvr>
                                        <p:cTn id="9" dur="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82623"/>
            <a:ext cx="10058400" cy="3533696"/>
          </a:xfrm>
          <a:prstGeom prst="rect">
            <a:avLst/>
          </a:prstGeom>
        </p:spPr>
      </p:pic>
    </p:spTree>
    <p:extLst>
      <p:ext uri="{BB962C8B-B14F-4D97-AF65-F5344CB8AC3E}">
        <p14:creationId xmlns:p14="http://schemas.microsoft.com/office/powerpoint/2010/main" val="167630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976559" y="5237019"/>
            <a:ext cx="2944204" cy="461665"/>
          </a:xfrm>
          <a:prstGeom prst="rect">
            <a:avLst/>
          </a:prstGeom>
          <a:noFill/>
        </p:spPr>
        <p:txBody>
          <a:bodyPr wrap="none" rtlCol="0">
            <a:spAutoFit/>
          </a:bodyPr>
          <a:lstStyle/>
          <a:p>
            <a:r>
              <a:rPr lang="en-US" sz="2400" b="1" dirty="0">
                <a:latin typeface="Calibri" panose="020F0502020204030204" pitchFamily="34" charset="0"/>
              </a:rPr>
              <a:t>19- TG RV Basal View</a:t>
            </a:r>
          </a:p>
        </p:txBody>
      </p:sp>
      <p:sp>
        <p:nvSpPr>
          <p:cNvPr id="8" name="Rectangle 7"/>
          <p:cNvSpPr/>
          <p:nvPr/>
        </p:nvSpPr>
        <p:spPr>
          <a:xfrm>
            <a:off x="6631726" y="5239389"/>
            <a:ext cx="4202526" cy="461665"/>
          </a:xfrm>
          <a:prstGeom prst="rect">
            <a:avLst/>
          </a:prstGeom>
        </p:spPr>
        <p:txBody>
          <a:bodyPr wrap="square">
            <a:spAutoFit/>
          </a:bodyPr>
          <a:lstStyle/>
          <a:p>
            <a:r>
              <a:rPr lang="en-US" sz="2400" b="1" dirty="0">
                <a:latin typeface="Calibri" panose="020F0502020204030204" pitchFamily="34" charset="0"/>
              </a:rPr>
              <a:t>20- TG RV Inflow-Outflow View</a:t>
            </a:r>
          </a:p>
        </p:txBody>
      </p:sp>
      <p:pic>
        <p:nvPicPr>
          <p:cNvPr id="2" name="mmc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591" t="16008" r="30585"/>
          <a:stretch/>
        </p:blipFill>
        <p:spPr>
          <a:xfrm>
            <a:off x="932865" y="480289"/>
            <a:ext cx="5024580" cy="4572000"/>
          </a:xfrm>
          <a:prstGeom prst="rect">
            <a:avLst/>
          </a:prstGeom>
        </p:spPr>
      </p:pic>
      <p:pic>
        <p:nvPicPr>
          <p:cNvPr id="5" name="mmc2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6592" t="16661" r="30996"/>
          <a:stretch/>
        </p:blipFill>
        <p:spPr>
          <a:xfrm>
            <a:off x="6160655" y="480289"/>
            <a:ext cx="5015344" cy="4572000"/>
          </a:xfrm>
          <a:prstGeom prst="rect">
            <a:avLst/>
          </a:prstGeom>
        </p:spPr>
      </p:pic>
      <p:sp>
        <p:nvSpPr>
          <p:cNvPr id="3" name="TextBox 2"/>
          <p:cNvSpPr txBox="1"/>
          <p:nvPr/>
        </p:nvSpPr>
        <p:spPr>
          <a:xfrm>
            <a:off x="1903613" y="1629294"/>
            <a:ext cx="434734" cy="369332"/>
          </a:xfrm>
          <a:prstGeom prst="rect">
            <a:avLst/>
          </a:prstGeom>
          <a:noFill/>
        </p:spPr>
        <p:txBody>
          <a:bodyPr wrap="none" rtlCol="0">
            <a:spAutoFit/>
          </a:bodyPr>
          <a:lstStyle/>
          <a:p>
            <a:r>
              <a:rPr lang="en-US" b="1" dirty="0">
                <a:solidFill>
                  <a:schemeClr val="bg1"/>
                </a:solidFill>
                <a:latin typeface="Calibri" panose="020F0502020204030204" pitchFamily="34" charset="0"/>
              </a:rPr>
              <a:t>TV</a:t>
            </a:r>
          </a:p>
        </p:txBody>
      </p:sp>
      <p:cxnSp>
        <p:nvCxnSpPr>
          <p:cNvPr id="9" name="Straight Arrow Connector 8"/>
          <p:cNvCxnSpPr/>
          <p:nvPr/>
        </p:nvCxnSpPr>
        <p:spPr>
          <a:xfrm>
            <a:off x="2388224" y="1812177"/>
            <a:ext cx="50707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341717" y="3402674"/>
            <a:ext cx="84482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092285" y="2238491"/>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14" name="Rectangle 13"/>
          <p:cNvSpPr/>
          <p:nvPr/>
        </p:nvSpPr>
        <p:spPr>
          <a:xfrm>
            <a:off x="2628367" y="3227708"/>
            <a:ext cx="707694" cy="369332"/>
          </a:xfrm>
          <a:prstGeom prst="rect">
            <a:avLst/>
          </a:prstGeom>
        </p:spPr>
        <p:txBody>
          <a:bodyPr wrap="none">
            <a:spAutoFit/>
          </a:bodyPr>
          <a:lstStyle/>
          <a:p>
            <a:r>
              <a:rPr lang="en-US" b="1" dirty="0">
                <a:solidFill>
                  <a:schemeClr val="bg1"/>
                </a:solidFill>
                <a:latin typeface="Calibri" panose="020F0502020204030204" pitchFamily="34" charset="0"/>
              </a:rPr>
              <a:t>RVOT</a:t>
            </a:r>
          </a:p>
        </p:txBody>
      </p:sp>
      <p:cxnSp>
        <p:nvCxnSpPr>
          <p:cNvPr id="15" name="Straight Arrow Connector 14"/>
          <p:cNvCxnSpPr/>
          <p:nvPr/>
        </p:nvCxnSpPr>
        <p:spPr>
          <a:xfrm>
            <a:off x="7596134" y="2423564"/>
            <a:ext cx="50707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241140" y="1387250"/>
            <a:ext cx="0" cy="7269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9027854" y="991585"/>
            <a:ext cx="447943" cy="369332"/>
          </a:xfrm>
          <a:prstGeom prst="rect">
            <a:avLst/>
          </a:prstGeom>
        </p:spPr>
        <p:txBody>
          <a:bodyPr wrap="none">
            <a:spAutoFit/>
          </a:bodyPr>
          <a:lstStyle/>
          <a:p>
            <a:r>
              <a:rPr lang="en-US" b="1" dirty="0">
                <a:solidFill>
                  <a:schemeClr val="bg1"/>
                </a:solidFill>
                <a:latin typeface="Calibri" panose="020F0502020204030204" pitchFamily="34" charset="0"/>
              </a:rPr>
              <a:t>RV</a:t>
            </a:r>
          </a:p>
        </p:txBody>
      </p:sp>
      <p:cxnSp>
        <p:nvCxnSpPr>
          <p:cNvPr id="19" name="Straight Arrow Connector 18"/>
          <p:cNvCxnSpPr/>
          <p:nvPr/>
        </p:nvCxnSpPr>
        <p:spPr>
          <a:xfrm>
            <a:off x="8608298" y="3143602"/>
            <a:ext cx="50707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7880688" y="2953385"/>
            <a:ext cx="707694" cy="369332"/>
          </a:xfrm>
          <a:prstGeom prst="rect">
            <a:avLst/>
          </a:prstGeom>
        </p:spPr>
        <p:txBody>
          <a:bodyPr wrap="none">
            <a:spAutoFit/>
          </a:bodyPr>
          <a:lstStyle/>
          <a:p>
            <a:r>
              <a:rPr lang="en-US" b="1" dirty="0">
                <a:solidFill>
                  <a:schemeClr val="bg1"/>
                </a:solidFill>
                <a:latin typeface="Calibri" panose="020F0502020204030204" pitchFamily="34" charset="0"/>
              </a:rPr>
              <a:t>RVOT</a:t>
            </a:r>
          </a:p>
        </p:txBody>
      </p:sp>
    </p:spTree>
    <p:extLst>
      <p:ext uri="{BB962C8B-B14F-4D97-AF65-F5344CB8AC3E}">
        <p14:creationId xmlns:p14="http://schemas.microsoft.com/office/powerpoint/2010/main" val="427003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 fill="hold"/>
                                        <p:tgtEl>
                                          <p:spTgt spid="2"/>
                                        </p:tgtEl>
                                      </p:cBhvr>
                                    </p:cmd>
                                  </p:childTnLst>
                                </p:cTn>
                              </p:par>
                            </p:childTnLst>
                          </p:cTn>
                        </p:par>
                        <p:par>
                          <p:cTn id="7" fill="hold">
                            <p:stCondLst>
                              <p:cond delay="2268"/>
                            </p:stCondLst>
                            <p:childTnLst>
                              <p:par>
                                <p:cTn id="8" presetID="1" presetClass="mediacall" presetSubtype="0" fill="hold" nodeType="afterEffect">
                                  <p:stCondLst>
                                    <p:cond delay="0"/>
                                  </p:stCondLst>
                                  <p:childTnLst>
                                    <p:cmd type="call" cmd="playFrom(0.0)">
                                      <p:cBhvr>
                                        <p:cTn id="9" dur="17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b="50976"/>
          <a:stretch/>
        </p:blipFill>
        <p:spPr>
          <a:xfrm>
            <a:off x="1066800" y="478578"/>
            <a:ext cx="10058400" cy="1749234"/>
          </a:xfrm>
          <a:prstGeom prst="rect">
            <a:avLst/>
          </a:prstGeom>
        </p:spPr>
      </p:pic>
    </p:spTree>
    <p:extLst>
      <p:ext uri="{BB962C8B-B14F-4D97-AF65-F5344CB8AC3E}">
        <p14:creationId xmlns:p14="http://schemas.microsoft.com/office/powerpoint/2010/main" val="344190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4518414" y="5403270"/>
            <a:ext cx="3010889" cy="461665"/>
          </a:xfrm>
          <a:prstGeom prst="rect">
            <a:avLst/>
          </a:prstGeom>
          <a:noFill/>
        </p:spPr>
        <p:txBody>
          <a:bodyPr wrap="none" rtlCol="0">
            <a:spAutoFit/>
          </a:bodyPr>
          <a:lstStyle/>
          <a:p>
            <a:r>
              <a:rPr lang="en-US" sz="2400" b="1" dirty="0">
                <a:latin typeface="Calibri" panose="020F0502020204030204" pitchFamily="34" charset="0"/>
              </a:rPr>
              <a:t>23- TG RV Inflow View</a:t>
            </a:r>
          </a:p>
        </p:txBody>
      </p:sp>
      <p:pic>
        <p:nvPicPr>
          <p:cNvPr id="2" name="mmc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6819" t="15518" r="29791"/>
          <a:stretch/>
        </p:blipFill>
        <p:spPr>
          <a:xfrm>
            <a:off x="3442390" y="480289"/>
            <a:ext cx="5307220" cy="4793930"/>
          </a:xfrm>
          <a:prstGeom prst="rect">
            <a:avLst/>
          </a:prstGeom>
        </p:spPr>
      </p:pic>
      <p:sp>
        <p:nvSpPr>
          <p:cNvPr id="3" name="TextBox 2"/>
          <p:cNvSpPr txBox="1"/>
          <p:nvPr/>
        </p:nvSpPr>
        <p:spPr>
          <a:xfrm>
            <a:off x="2951018" y="1704109"/>
            <a:ext cx="447943" cy="369332"/>
          </a:xfrm>
          <a:prstGeom prst="rect">
            <a:avLst/>
          </a:prstGeom>
          <a:noFill/>
        </p:spPr>
        <p:txBody>
          <a:bodyPr wrap="none" rtlCol="0">
            <a:spAutoFit/>
          </a:bodyPr>
          <a:lstStyle/>
          <a:p>
            <a:r>
              <a:rPr lang="en-US" b="1" dirty="0">
                <a:solidFill>
                  <a:schemeClr val="bg1"/>
                </a:solidFill>
                <a:latin typeface="Calibri" panose="020F0502020204030204" pitchFamily="34" charset="0"/>
              </a:rPr>
              <a:t>RV</a:t>
            </a:r>
          </a:p>
        </p:txBody>
      </p:sp>
      <p:sp>
        <p:nvSpPr>
          <p:cNvPr id="4" name="Rectangle 3"/>
          <p:cNvSpPr/>
          <p:nvPr/>
        </p:nvSpPr>
        <p:spPr>
          <a:xfrm>
            <a:off x="7360008" y="1789610"/>
            <a:ext cx="453970" cy="369332"/>
          </a:xfrm>
          <a:prstGeom prst="rect">
            <a:avLst/>
          </a:prstGeom>
        </p:spPr>
        <p:txBody>
          <a:bodyPr wrap="none">
            <a:spAutoFit/>
          </a:bodyPr>
          <a:lstStyle/>
          <a:p>
            <a:r>
              <a:rPr lang="en-US" b="1" dirty="0">
                <a:solidFill>
                  <a:schemeClr val="bg1"/>
                </a:solidFill>
                <a:latin typeface="Calibri" panose="020F0502020204030204" pitchFamily="34" charset="0"/>
              </a:rPr>
              <a:t>RA</a:t>
            </a:r>
          </a:p>
        </p:txBody>
      </p:sp>
      <p:sp>
        <p:nvSpPr>
          <p:cNvPr id="9" name="Rectangle 8"/>
          <p:cNvSpPr/>
          <p:nvPr/>
        </p:nvSpPr>
        <p:spPr>
          <a:xfrm>
            <a:off x="6766789" y="517762"/>
            <a:ext cx="655244" cy="369332"/>
          </a:xfrm>
          <a:prstGeom prst="rect">
            <a:avLst/>
          </a:prstGeom>
        </p:spPr>
        <p:txBody>
          <a:bodyPr wrap="none">
            <a:spAutoFit/>
          </a:bodyPr>
          <a:lstStyle/>
          <a:p>
            <a:r>
              <a:rPr lang="en-US" b="1" dirty="0">
                <a:solidFill>
                  <a:schemeClr val="bg1"/>
                </a:solidFill>
                <a:latin typeface="Calibri" panose="020F0502020204030204" pitchFamily="34" charset="0"/>
              </a:rPr>
              <a:t>PTVL</a:t>
            </a:r>
          </a:p>
        </p:txBody>
      </p:sp>
      <p:cxnSp>
        <p:nvCxnSpPr>
          <p:cNvPr id="11" name="Straight Arrow Connector 10"/>
          <p:cNvCxnSpPr/>
          <p:nvPr/>
        </p:nvCxnSpPr>
        <p:spPr>
          <a:xfrm>
            <a:off x="7090757" y="939335"/>
            <a:ext cx="0" cy="51301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057506" y="2444345"/>
            <a:ext cx="0" cy="6123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757597" y="3086396"/>
            <a:ext cx="653962" cy="369332"/>
          </a:xfrm>
          <a:prstGeom prst="rect">
            <a:avLst/>
          </a:prstGeom>
        </p:spPr>
        <p:txBody>
          <a:bodyPr wrap="none">
            <a:spAutoFit/>
          </a:bodyPr>
          <a:lstStyle/>
          <a:p>
            <a:r>
              <a:rPr lang="en-US" b="1" dirty="0">
                <a:solidFill>
                  <a:schemeClr val="bg1"/>
                </a:solidFill>
                <a:latin typeface="Calibri" panose="020F0502020204030204" pitchFamily="34" charset="0"/>
              </a:rPr>
              <a:t>ATVL</a:t>
            </a:r>
          </a:p>
        </p:txBody>
      </p:sp>
      <p:sp>
        <p:nvSpPr>
          <p:cNvPr id="12" name="Rectangle 11"/>
          <p:cNvSpPr/>
          <p:nvPr/>
        </p:nvSpPr>
        <p:spPr>
          <a:xfrm>
            <a:off x="5677822" y="2047302"/>
            <a:ext cx="447943" cy="369332"/>
          </a:xfrm>
          <a:prstGeom prst="rect">
            <a:avLst/>
          </a:prstGeom>
        </p:spPr>
        <p:txBody>
          <a:bodyPr wrap="none">
            <a:spAutoFit/>
          </a:bodyPr>
          <a:lstStyle/>
          <a:p>
            <a:r>
              <a:rPr lang="en-US" b="1" dirty="0">
                <a:solidFill>
                  <a:schemeClr val="bg1"/>
                </a:solidFill>
                <a:latin typeface="Calibri" panose="020F0502020204030204" pitchFamily="34" charset="0"/>
              </a:rPr>
              <a:t>RV</a:t>
            </a:r>
          </a:p>
        </p:txBody>
      </p:sp>
    </p:spTree>
    <p:extLst>
      <p:ext uri="{BB962C8B-B14F-4D97-AF65-F5344CB8AC3E}">
        <p14:creationId xmlns:p14="http://schemas.microsoft.com/office/powerpoint/2010/main" val="38891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1" descr="Plate 9 - A.tif"/>
          <p:cNvPicPr>
            <a:picLocks noChangeAspect="1"/>
          </p:cNvPicPr>
          <p:nvPr/>
        </p:nvPicPr>
        <p:blipFill>
          <a:blip r:embed="rId2">
            <a:extLst>
              <a:ext uri="{28A0092B-C50C-407E-A947-70E740481C1C}">
                <a14:useLocalDpi xmlns:a14="http://schemas.microsoft.com/office/drawing/2010/main" val="0"/>
              </a:ext>
            </a:extLst>
          </a:blip>
          <a:srcRect l="5333" t="2209" r="6667" b="19283"/>
          <a:stretch>
            <a:fillRect/>
          </a:stretch>
        </p:blipFill>
        <p:spPr bwMode="auto">
          <a:xfrm>
            <a:off x="3395818" y="470772"/>
            <a:ext cx="5400365"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21930" y="5184015"/>
            <a:ext cx="5572691" cy="707886"/>
          </a:xfrm>
          <a:prstGeom prst="rect">
            <a:avLst/>
          </a:prstGeom>
        </p:spPr>
        <p:txBody>
          <a:bodyPr wrap="square">
            <a:spAutoFit/>
          </a:bodyPr>
          <a:lstStyle/>
          <a:p>
            <a:r>
              <a:rPr lang="en-US" sz="2000" b="1" dirty="0">
                <a:latin typeface="Calibri" panose="020F0502020204030204" pitchFamily="34" charset="0"/>
              </a:rPr>
              <a:t>Base of the heart with atria removed, looking from posterior to anterior, showing four cardiac valves </a:t>
            </a:r>
            <a:endParaRPr lang="en-US" b="1" dirty="0">
              <a:latin typeface="Calibri" panose="020F0502020204030204" pitchFamily="34" charset="0"/>
            </a:endParaRPr>
          </a:p>
        </p:txBody>
      </p:sp>
    </p:spTree>
    <p:extLst>
      <p:ext uri="{BB962C8B-B14F-4D97-AF65-F5344CB8AC3E}">
        <p14:creationId xmlns:p14="http://schemas.microsoft.com/office/powerpoint/2010/main" val="27866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Case6-29.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885" b="12085"/>
          <a:stretch/>
        </p:blipFill>
        <p:spPr>
          <a:xfrm>
            <a:off x="2832902" y="477972"/>
            <a:ext cx="6526197" cy="5394960"/>
          </a:xfrm>
          <a:prstGeom prst="rect">
            <a:avLst/>
          </a:prstGeom>
        </p:spPr>
      </p:pic>
      <p:cxnSp>
        <p:nvCxnSpPr>
          <p:cNvPr id="5" name="Straight Connector 4"/>
          <p:cNvCxnSpPr/>
          <p:nvPr/>
        </p:nvCxnSpPr>
        <p:spPr>
          <a:xfrm>
            <a:off x="5966694" y="665021"/>
            <a:ext cx="83126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479309" y="2623127"/>
            <a:ext cx="244764" cy="628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781964" y="2863273"/>
            <a:ext cx="600365" cy="3879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16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TV-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0113" y="482453"/>
            <a:ext cx="6611775" cy="4937760"/>
          </a:xfrm>
          <a:prstGeom prst="rect">
            <a:avLst/>
          </a:prstGeom>
        </p:spPr>
      </p:pic>
      <p:sp>
        <p:nvSpPr>
          <p:cNvPr id="2" name="TextBox 1"/>
          <p:cNvSpPr txBox="1"/>
          <p:nvPr/>
        </p:nvSpPr>
        <p:spPr>
          <a:xfrm>
            <a:off x="3865419" y="5494715"/>
            <a:ext cx="4195251" cy="400110"/>
          </a:xfrm>
          <a:prstGeom prst="rect">
            <a:avLst/>
          </a:prstGeom>
          <a:noFill/>
        </p:spPr>
        <p:txBody>
          <a:bodyPr wrap="none" rtlCol="0">
            <a:spAutoFit/>
          </a:bodyPr>
          <a:lstStyle/>
          <a:p>
            <a:r>
              <a:rPr lang="en-US" sz="2000" b="1" dirty="0">
                <a:latin typeface="Calibri" panose="020F0502020204030204" pitchFamily="34" charset="0"/>
              </a:rPr>
              <a:t>TEE imaging of the TV, 3D zoom mode</a:t>
            </a:r>
          </a:p>
        </p:txBody>
      </p:sp>
    </p:spTree>
    <p:extLst>
      <p:ext uri="{BB962C8B-B14F-4D97-AF65-F5344CB8AC3E}">
        <p14:creationId xmlns:p14="http://schemas.microsoft.com/office/powerpoint/2010/main" val="349383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https://musculoskeletalkey.com/wp-content/uploads/2016/11/B9780702043512000090_f009-003-9780702043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451" y="480434"/>
            <a:ext cx="7163098"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66480" y="5403277"/>
            <a:ext cx="6368988" cy="461665"/>
          </a:xfrm>
          <a:prstGeom prst="rect">
            <a:avLst/>
          </a:prstGeom>
          <a:noFill/>
        </p:spPr>
        <p:txBody>
          <a:bodyPr wrap="none" rtlCol="0">
            <a:spAutoFit/>
          </a:bodyPr>
          <a:lstStyle/>
          <a:p>
            <a:r>
              <a:rPr lang="en-US" sz="2400" b="1" dirty="0">
                <a:latin typeface="Calibri" panose="020F0502020204030204" pitchFamily="34" charset="0"/>
              </a:rPr>
              <a:t>Fibrous skeleton of the heart (cardiac skeleton)</a:t>
            </a:r>
          </a:p>
        </p:txBody>
      </p:sp>
    </p:spTree>
    <p:extLst>
      <p:ext uri="{BB962C8B-B14F-4D97-AF65-F5344CB8AC3E}">
        <p14:creationId xmlns:p14="http://schemas.microsoft.com/office/powerpoint/2010/main" val="338607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T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4438" y="482448"/>
            <a:ext cx="7223125" cy="5394325"/>
          </a:xfrm>
          <a:prstGeom prst="rect">
            <a:avLst/>
          </a:prstGeom>
        </p:spPr>
      </p:pic>
      <p:cxnSp>
        <p:nvCxnSpPr>
          <p:cNvPr id="4" name="Straight Arrow Connector 3"/>
          <p:cNvCxnSpPr/>
          <p:nvPr/>
        </p:nvCxnSpPr>
        <p:spPr>
          <a:xfrm>
            <a:off x="4347557" y="1845424"/>
            <a:ext cx="914400" cy="47382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7193280" y="2682240"/>
            <a:ext cx="786938" cy="7758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90607" y="1587728"/>
            <a:ext cx="530915" cy="400110"/>
          </a:xfrm>
          <a:prstGeom prst="rect">
            <a:avLst/>
          </a:prstGeom>
          <a:noFill/>
        </p:spPr>
        <p:txBody>
          <a:bodyPr wrap="none" rtlCol="0">
            <a:spAutoFit/>
          </a:bodyPr>
          <a:lstStyle/>
          <a:p>
            <a:r>
              <a:rPr lang="en-US" sz="2000" b="1" dirty="0">
                <a:solidFill>
                  <a:srgbClr val="FFC000"/>
                </a:solidFill>
                <a:latin typeface="Calibri" panose="020F0502020204030204" pitchFamily="34" charset="0"/>
              </a:rPr>
              <a:t>IAS</a:t>
            </a:r>
          </a:p>
        </p:txBody>
      </p:sp>
      <p:sp>
        <p:nvSpPr>
          <p:cNvPr id="11" name="Rectangle 10"/>
          <p:cNvSpPr/>
          <p:nvPr/>
        </p:nvSpPr>
        <p:spPr>
          <a:xfrm>
            <a:off x="7993666" y="2554374"/>
            <a:ext cx="781689" cy="400110"/>
          </a:xfrm>
          <a:prstGeom prst="rect">
            <a:avLst/>
          </a:prstGeom>
        </p:spPr>
        <p:txBody>
          <a:bodyPr wrap="none">
            <a:spAutoFit/>
          </a:bodyPr>
          <a:lstStyle/>
          <a:p>
            <a:r>
              <a:rPr lang="en-US" sz="2000" b="1" dirty="0">
                <a:solidFill>
                  <a:srgbClr val="FFC000"/>
                </a:solidFill>
                <a:latin typeface="Calibri" panose="020F0502020204030204" pitchFamily="34" charset="0"/>
              </a:rPr>
              <a:t>Aorta</a:t>
            </a:r>
          </a:p>
        </p:txBody>
      </p:sp>
    </p:spTree>
    <p:extLst>
      <p:ext uri="{BB962C8B-B14F-4D97-AF65-F5344CB8AC3E}">
        <p14:creationId xmlns:p14="http://schemas.microsoft.com/office/powerpoint/2010/main" val="108928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T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4438" y="465822"/>
            <a:ext cx="7223125" cy="5394325"/>
          </a:xfrm>
          <a:prstGeom prst="rect">
            <a:avLst/>
          </a:prstGeom>
        </p:spPr>
      </p:pic>
      <p:sp>
        <p:nvSpPr>
          <p:cNvPr id="2" name="TextBox 1"/>
          <p:cNvSpPr txBox="1"/>
          <p:nvPr/>
        </p:nvSpPr>
        <p:spPr>
          <a:xfrm>
            <a:off x="5278581" y="5345082"/>
            <a:ext cx="1772601" cy="400110"/>
          </a:xfrm>
          <a:prstGeom prst="rect">
            <a:avLst/>
          </a:prstGeom>
          <a:noFill/>
        </p:spPr>
        <p:txBody>
          <a:bodyPr wrap="none" rtlCol="0">
            <a:spAutoFit/>
          </a:bodyPr>
          <a:lstStyle/>
          <a:p>
            <a:r>
              <a:rPr lang="en-US" sz="2000" b="1" dirty="0">
                <a:solidFill>
                  <a:srgbClr val="FFC000"/>
                </a:solidFill>
                <a:latin typeface="Calibri" panose="020F0502020204030204" pitchFamily="34" charset="0"/>
              </a:rPr>
              <a:t>Surgeon’s view</a:t>
            </a:r>
          </a:p>
        </p:txBody>
      </p:sp>
    </p:spTree>
    <p:extLst>
      <p:ext uri="{BB962C8B-B14F-4D97-AF65-F5344CB8AC3E}">
        <p14:creationId xmlns:p14="http://schemas.microsoft.com/office/powerpoint/2010/main" val="239722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TV-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4438" y="465822"/>
            <a:ext cx="7223125" cy="5394325"/>
          </a:xfrm>
          <a:prstGeom prst="rect">
            <a:avLst/>
          </a:prstGeom>
        </p:spPr>
      </p:pic>
      <p:cxnSp>
        <p:nvCxnSpPr>
          <p:cNvPr id="4" name="Straight Arrow Connector 3"/>
          <p:cNvCxnSpPr/>
          <p:nvPr/>
        </p:nvCxnSpPr>
        <p:spPr>
          <a:xfrm flipH="1">
            <a:off x="6612775" y="3778132"/>
            <a:ext cx="357446"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778732" y="2793076"/>
            <a:ext cx="0" cy="36990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807530" y="3640972"/>
            <a:ext cx="410093" cy="9975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096000" y="1696118"/>
            <a:ext cx="860366" cy="14823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7604600" y="3778132"/>
            <a:ext cx="734291" cy="47212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82720" y="4229632"/>
            <a:ext cx="649619" cy="430875"/>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55454" y="3542447"/>
            <a:ext cx="776466"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853546" y="4959765"/>
            <a:ext cx="367145" cy="21543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995160" y="1504926"/>
            <a:ext cx="593432" cy="369332"/>
          </a:xfrm>
          <a:prstGeom prst="rect">
            <a:avLst/>
          </a:prstGeom>
          <a:noFill/>
        </p:spPr>
        <p:txBody>
          <a:bodyPr wrap="none" rtlCol="0">
            <a:spAutoFit/>
          </a:bodyPr>
          <a:lstStyle/>
          <a:p>
            <a:r>
              <a:rPr lang="en-US" b="1" dirty="0">
                <a:solidFill>
                  <a:srgbClr val="FFC000"/>
                </a:solidFill>
                <a:latin typeface="Calibri" panose="020F0502020204030204" pitchFamily="34" charset="0"/>
              </a:rPr>
              <a:t>RAA</a:t>
            </a:r>
          </a:p>
        </p:txBody>
      </p:sp>
      <p:sp>
        <p:nvSpPr>
          <p:cNvPr id="11" name="Rectangle 10"/>
          <p:cNvSpPr/>
          <p:nvPr/>
        </p:nvSpPr>
        <p:spPr>
          <a:xfrm>
            <a:off x="8359604" y="4000791"/>
            <a:ext cx="499945" cy="369332"/>
          </a:xfrm>
          <a:prstGeom prst="rect">
            <a:avLst/>
          </a:prstGeom>
        </p:spPr>
        <p:txBody>
          <a:bodyPr wrap="none">
            <a:spAutoFit/>
          </a:bodyPr>
          <a:lstStyle/>
          <a:p>
            <a:r>
              <a:rPr lang="en-US" b="1" dirty="0">
                <a:solidFill>
                  <a:srgbClr val="FFC000"/>
                </a:solidFill>
                <a:latin typeface="Calibri" panose="020F0502020204030204" pitchFamily="34" charset="0"/>
              </a:rPr>
              <a:t>IVC</a:t>
            </a:r>
          </a:p>
        </p:txBody>
      </p:sp>
      <p:sp>
        <p:nvSpPr>
          <p:cNvPr id="13" name="Rectangle 12"/>
          <p:cNvSpPr/>
          <p:nvPr/>
        </p:nvSpPr>
        <p:spPr>
          <a:xfrm>
            <a:off x="3717971" y="4058977"/>
            <a:ext cx="721031" cy="369332"/>
          </a:xfrm>
          <a:prstGeom prst="rect">
            <a:avLst/>
          </a:prstGeom>
        </p:spPr>
        <p:txBody>
          <a:bodyPr wrap="none">
            <a:spAutoFit/>
          </a:bodyPr>
          <a:lstStyle/>
          <a:p>
            <a:r>
              <a:rPr lang="en-US" b="1" dirty="0">
                <a:solidFill>
                  <a:srgbClr val="FFC000"/>
                </a:solidFill>
                <a:latin typeface="Calibri" panose="020F0502020204030204" pitchFamily="34" charset="0"/>
              </a:rPr>
              <a:t>Aorta</a:t>
            </a:r>
          </a:p>
        </p:txBody>
      </p:sp>
      <p:sp>
        <p:nvSpPr>
          <p:cNvPr id="15" name="Rectangle 14"/>
          <p:cNvSpPr/>
          <p:nvPr/>
        </p:nvSpPr>
        <p:spPr>
          <a:xfrm>
            <a:off x="2593274" y="3352403"/>
            <a:ext cx="545662" cy="369332"/>
          </a:xfrm>
          <a:prstGeom prst="rect">
            <a:avLst/>
          </a:prstGeom>
        </p:spPr>
        <p:txBody>
          <a:bodyPr wrap="none">
            <a:spAutoFit/>
          </a:bodyPr>
          <a:lstStyle/>
          <a:p>
            <a:r>
              <a:rPr lang="en-US" b="1" dirty="0">
                <a:solidFill>
                  <a:srgbClr val="FFC000"/>
                </a:solidFill>
                <a:latin typeface="Calibri" panose="020F0502020204030204" pitchFamily="34" charset="0"/>
              </a:rPr>
              <a:t>SVC</a:t>
            </a:r>
          </a:p>
        </p:txBody>
      </p:sp>
      <p:sp>
        <p:nvSpPr>
          <p:cNvPr id="17" name="Rectangle 16"/>
          <p:cNvSpPr/>
          <p:nvPr/>
        </p:nvSpPr>
        <p:spPr>
          <a:xfrm>
            <a:off x="6198296" y="5064823"/>
            <a:ext cx="415498" cy="369332"/>
          </a:xfrm>
          <a:prstGeom prst="rect">
            <a:avLst/>
          </a:prstGeom>
        </p:spPr>
        <p:txBody>
          <a:bodyPr wrap="none">
            <a:spAutoFit/>
          </a:bodyPr>
          <a:lstStyle/>
          <a:p>
            <a:r>
              <a:rPr lang="en-US" b="1" dirty="0">
                <a:solidFill>
                  <a:srgbClr val="FFC000"/>
                </a:solidFill>
                <a:latin typeface="Calibri" panose="020F0502020204030204" pitchFamily="34" charset="0"/>
              </a:rPr>
              <a:t>CS</a:t>
            </a:r>
          </a:p>
        </p:txBody>
      </p:sp>
      <p:sp>
        <p:nvSpPr>
          <p:cNvPr id="19" name="Rectangle 18"/>
          <p:cNvSpPr/>
          <p:nvPr/>
        </p:nvSpPr>
        <p:spPr>
          <a:xfrm>
            <a:off x="6112695" y="5447207"/>
            <a:ext cx="522900" cy="369332"/>
          </a:xfrm>
          <a:prstGeom prst="rect">
            <a:avLst/>
          </a:prstGeom>
        </p:spPr>
        <p:txBody>
          <a:bodyPr wrap="none">
            <a:spAutoFit/>
          </a:bodyPr>
          <a:lstStyle/>
          <a:p>
            <a:r>
              <a:rPr lang="en-US" b="1" dirty="0">
                <a:solidFill>
                  <a:srgbClr val="FFC000"/>
                </a:solidFill>
                <a:latin typeface="Calibri" panose="020F0502020204030204" pitchFamily="34" charset="0"/>
              </a:rPr>
              <a:t>MV</a:t>
            </a:r>
          </a:p>
        </p:txBody>
      </p:sp>
      <p:sp>
        <p:nvSpPr>
          <p:cNvPr id="20" name="Rectangle 19"/>
          <p:cNvSpPr/>
          <p:nvPr/>
        </p:nvSpPr>
        <p:spPr>
          <a:xfrm>
            <a:off x="5521832" y="2388121"/>
            <a:ext cx="517706" cy="369332"/>
          </a:xfrm>
          <a:prstGeom prst="rect">
            <a:avLst/>
          </a:prstGeom>
        </p:spPr>
        <p:txBody>
          <a:bodyPr wrap="none">
            <a:spAutoFit/>
          </a:bodyPr>
          <a:lstStyle/>
          <a:p>
            <a:r>
              <a:rPr lang="en-US" b="1" dirty="0">
                <a:solidFill>
                  <a:srgbClr val="FFC000"/>
                </a:solidFill>
                <a:latin typeface="Calibri" panose="020F0502020204030204" pitchFamily="34" charset="0"/>
              </a:rPr>
              <a:t>ATL</a:t>
            </a:r>
          </a:p>
        </p:txBody>
      </p:sp>
      <p:sp>
        <p:nvSpPr>
          <p:cNvPr id="21" name="Rectangle 20"/>
          <p:cNvSpPr/>
          <p:nvPr/>
        </p:nvSpPr>
        <p:spPr>
          <a:xfrm>
            <a:off x="7017554" y="3593467"/>
            <a:ext cx="518988" cy="369332"/>
          </a:xfrm>
          <a:prstGeom prst="rect">
            <a:avLst/>
          </a:prstGeom>
        </p:spPr>
        <p:txBody>
          <a:bodyPr wrap="none">
            <a:spAutoFit/>
          </a:bodyPr>
          <a:lstStyle/>
          <a:p>
            <a:r>
              <a:rPr lang="en-US" b="1" dirty="0">
                <a:solidFill>
                  <a:srgbClr val="FFC000"/>
                </a:solidFill>
                <a:latin typeface="Calibri" panose="020F0502020204030204" pitchFamily="34" charset="0"/>
              </a:rPr>
              <a:t>PTL</a:t>
            </a:r>
          </a:p>
        </p:txBody>
      </p:sp>
      <p:sp>
        <p:nvSpPr>
          <p:cNvPr id="22" name="Rectangle 21"/>
          <p:cNvSpPr/>
          <p:nvPr/>
        </p:nvSpPr>
        <p:spPr>
          <a:xfrm>
            <a:off x="4265403" y="3576844"/>
            <a:ext cx="503023" cy="369332"/>
          </a:xfrm>
          <a:prstGeom prst="rect">
            <a:avLst/>
          </a:prstGeom>
        </p:spPr>
        <p:txBody>
          <a:bodyPr wrap="none">
            <a:spAutoFit/>
          </a:bodyPr>
          <a:lstStyle/>
          <a:p>
            <a:r>
              <a:rPr lang="en-US" b="1" dirty="0">
                <a:solidFill>
                  <a:srgbClr val="FFC000"/>
                </a:solidFill>
                <a:latin typeface="Calibri" panose="020F0502020204030204" pitchFamily="34" charset="0"/>
              </a:rPr>
              <a:t>STL</a:t>
            </a:r>
          </a:p>
        </p:txBody>
      </p:sp>
    </p:spTree>
    <p:extLst>
      <p:ext uri="{BB962C8B-B14F-4D97-AF65-F5344CB8AC3E}">
        <p14:creationId xmlns:p14="http://schemas.microsoft.com/office/powerpoint/2010/main" val="156953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948" t="20986" r="25338" b="12883"/>
          <a:stretch/>
        </p:blipFill>
        <p:spPr>
          <a:xfrm rot="19118233">
            <a:off x="3815333" y="1038525"/>
            <a:ext cx="4561334" cy="4056297"/>
          </a:xfrm>
          <a:prstGeom prst="rect">
            <a:avLst/>
          </a:prstGeom>
        </p:spPr>
      </p:pic>
      <p:sp>
        <p:nvSpPr>
          <p:cNvPr id="2" name="TextBox 1"/>
          <p:cNvSpPr txBox="1"/>
          <p:nvPr/>
        </p:nvSpPr>
        <p:spPr>
          <a:xfrm>
            <a:off x="4372491" y="5411585"/>
            <a:ext cx="3082447" cy="461665"/>
          </a:xfrm>
          <a:prstGeom prst="rect">
            <a:avLst/>
          </a:prstGeom>
          <a:noFill/>
        </p:spPr>
        <p:txBody>
          <a:bodyPr wrap="none" rtlCol="0">
            <a:spAutoFit/>
          </a:bodyPr>
          <a:lstStyle/>
          <a:p>
            <a:r>
              <a:rPr lang="en-US" sz="2400" b="1" dirty="0">
                <a:solidFill>
                  <a:srgbClr val="7030A0"/>
                </a:solidFill>
                <a:latin typeface="Calibri" panose="020F0502020204030204" pitchFamily="34" charset="0"/>
              </a:rPr>
              <a:t>Surgical view of the TV</a:t>
            </a:r>
          </a:p>
        </p:txBody>
      </p:sp>
      <p:cxnSp>
        <p:nvCxnSpPr>
          <p:cNvPr id="5" name="Straight Arrow Connector 4"/>
          <p:cNvCxnSpPr/>
          <p:nvPr/>
        </p:nvCxnSpPr>
        <p:spPr>
          <a:xfrm flipH="1">
            <a:off x="6783186" y="2934393"/>
            <a:ext cx="448887"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29845" y="2313707"/>
            <a:ext cx="393470" cy="23968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685905" y="3211483"/>
            <a:ext cx="218903" cy="32696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378334" y="3566158"/>
            <a:ext cx="503023" cy="369332"/>
          </a:xfrm>
          <a:prstGeom prst="rect">
            <a:avLst/>
          </a:prstGeom>
          <a:noFill/>
        </p:spPr>
        <p:txBody>
          <a:bodyPr wrap="none" rtlCol="0">
            <a:spAutoFit/>
          </a:bodyPr>
          <a:lstStyle/>
          <a:p>
            <a:r>
              <a:rPr lang="en-US" b="1" dirty="0">
                <a:solidFill>
                  <a:srgbClr val="FFC000"/>
                </a:solidFill>
                <a:latin typeface="Calibri" panose="020F0502020204030204" pitchFamily="34" charset="0"/>
              </a:rPr>
              <a:t>STL</a:t>
            </a:r>
          </a:p>
        </p:txBody>
      </p:sp>
      <p:sp>
        <p:nvSpPr>
          <p:cNvPr id="15" name="Rectangle 14"/>
          <p:cNvSpPr/>
          <p:nvPr/>
        </p:nvSpPr>
        <p:spPr>
          <a:xfrm>
            <a:off x="7241027" y="2770507"/>
            <a:ext cx="518988" cy="369332"/>
          </a:xfrm>
          <a:prstGeom prst="rect">
            <a:avLst/>
          </a:prstGeom>
        </p:spPr>
        <p:txBody>
          <a:bodyPr wrap="none">
            <a:spAutoFit/>
          </a:bodyPr>
          <a:lstStyle/>
          <a:p>
            <a:r>
              <a:rPr lang="en-US" b="1" dirty="0">
                <a:solidFill>
                  <a:srgbClr val="FFC000"/>
                </a:solidFill>
                <a:latin typeface="Calibri" panose="020F0502020204030204" pitchFamily="34" charset="0"/>
              </a:rPr>
              <a:t>PTL</a:t>
            </a:r>
          </a:p>
        </p:txBody>
      </p:sp>
      <p:sp>
        <p:nvSpPr>
          <p:cNvPr id="16" name="Rectangle 15"/>
          <p:cNvSpPr/>
          <p:nvPr/>
        </p:nvSpPr>
        <p:spPr>
          <a:xfrm>
            <a:off x="5071401" y="2072237"/>
            <a:ext cx="517706" cy="369332"/>
          </a:xfrm>
          <a:prstGeom prst="rect">
            <a:avLst/>
          </a:prstGeom>
        </p:spPr>
        <p:txBody>
          <a:bodyPr wrap="none">
            <a:spAutoFit/>
          </a:bodyPr>
          <a:lstStyle/>
          <a:p>
            <a:r>
              <a:rPr lang="en-US" b="1" dirty="0">
                <a:solidFill>
                  <a:srgbClr val="FFC000"/>
                </a:solidFill>
                <a:latin typeface="Calibri" panose="020F0502020204030204" pitchFamily="34" charset="0"/>
              </a:rPr>
              <a:t>ATL</a:t>
            </a:r>
          </a:p>
        </p:txBody>
      </p:sp>
    </p:spTree>
    <p:extLst>
      <p:ext uri="{BB962C8B-B14F-4D97-AF65-F5344CB8AC3E}">
        <p14:creationId xmlns:p14="http://schemas.microsoft.com/office/powerpoint/2010/main" val="148400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2"/>
          <a:srcRect l="11114" t="28790" r="53933" b="25467"/>
          <a:stretch/>
        </p:blipFill>
        <p:spPr>
          <a:xfrm>
            <a:off x="2742115" y="486418"/>
            <a:ext cx="6707771" cy="4937760"/>
          </a:xfrm>
          <a:prstGeom prst="rect">
            <a:avLst/>
          </a:prstGeom>
        </p:spPr>
      </p:pic>
      <p:sp>
        <p:nvSpPr>
          <p:cNvPr id="2" name="TextBox 1"/>
          <p:cNvSpPr txBox="1"/>
          <p:nvPr/>
        </p:nvSpPr>
        <p:spPr>
          <a:xfrm>
            <a:off x="4451930" y="5449455"/>
            <a:ext cx="3364254" cy="461665"/>
          </a:xfrm>
          <a:prstGeom prst="rect">
            <a:avLst/>
          </a:prstGeom>
          <a:noFill/>
        </p:spPr>
        <p:txBody>
          <a:bodyPr wrap="none" rtlCol="0">
            <a:spAutoFit/>
          </a:bodyPr>
          <a:lstStyle/>
          <a:p>
            <a:r>
              <a:rPr lang="en-US" sz="2400" b="1" i="1" dirty="0">
                <a:solidFill>
                  <a:srgbClr val="7030A0"/>
                </a:solidFill>
                <a:latin typeface="Calibri" panose="020F0502020204030204" pitchFamily="34" charset="0"/>
              </a:rPr>
              <a:t>3D TTE </a:t>
            </a:r>
            <a:r>
              <a:rPr lang="en-US" sz="2000" b="1" dirty="0">
                <a:latin typeface="Calibri" panose="020F0502020204030204" pitchFamily="34" charset="0"/>
              </a:rPr>
              <a:t>of the tricuspid valve</a:t>
            </a:r>
          </a:p>
        </p:txBody>
      </p:sp>
      <p:sp>
        <p:nvSpPr>
          <p:cNvPr id="4" name="TextBox 3"/>
          <p:cNvSpPr txBox="1"/>
          <p:nvPr/>
        </p:nvSpPr>
        <p:spPr>
          <a:xfrm>
            <a:off x="8054106" y="6031348"/>
            <a:ext cx="1386085" cy="307777"/>
          </a:xfrm>
          <a:prstGeom prst="rect">
            <a:avLst/>
          </a:prstGeom>
          <a:noFill/>
        </p:spPr>
        <p:txBody>
          <a:bodyPr wrap="none" rtlCol="0">
            <a:spAutoFit/>
          </a:bodyPr>
          <a:lstStyle/>
          <a:p>
            <a:r>
              <a:rPr lang="en-US" sz="1400" b="1" dirty="0">
                <a:solidFill>
                  <a:schemeClr val="bg1"/>
                </a:solidFill>
                <a:latin typeface="Calibri" panose="020F0502020204030204" pitchFamily="34" charset="0"/>
              </a:rPr>
              <a:t>R. Lang, Chicago</a:t>
            </a:r>
          </a:p>
        </p:txBody>
      </p:sp>
    </p:spTree>
    <p:extLst>
      <p:ext uri="{BB962C8B-B14F-4D97-AF65-F5344CB8AC3E}">
        <p14:creationId xmlns:p14="http://schemas.microsoft.com/office/powerpoint/2010/main" val="101967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2835569" y="5477163"/>
            <a:ext cx="6522619" cy="400110"/>
          </a:xfrm>
          <a:prstGeom prst="rect">
            <a:avLst/>
          </a:prstGeom>
          <a:noFill/>
        </p:spPr>
        <p:txBody>
          <a:bodyPr wrap="none" rtlCol="0">
            <a:spAutoFit/>
          </a:bodyPr>
          <a:lstStyle/>
          <a:p>
            <a:r>
              <a:rPr lang="en-US" sz="2000" b="1" dirty="0">
                <a:latin typeface="Calibri" panose="020F0502020204030204" pitchFamily="34" charset="0"/>
              </a:rPr>
              <a:t>How many cups TV can have? TV with 4 cups from RV side</a:t>
            </a:r>
          </a:p>
        </p:txBody>
      </p:sp>
      <p:pic>
        <p:nvPicPr>
          <p:cNvPr id="5" name="Picture 4"/>
          <p:cNvPicPr>
            <a:picLocks noChangeAspect="1"/>
          </p:cNvPicPr>
          <p:nvPr/>
        </p:nvPicPr>
        <p:blipFill rotWithShape="1">
          <a:blip r:embed="rId2"/>
          <a:srcRect l="15795" t="40761" r="57583" b="20516"/>
          <a:stretch/>
        </p:blipFill>
        <p:spPr>
          <a:xfrm>
            <a:off x="3078480" y="488222"/>
            <a:ext cx="6035040" cy="4937760"/>
          </a:xfrm>
          <a:prstGeom prst="rect">
            <a:avLst/>
          </a:prstGeom>
        </p:spPr>
      </p:pic>
    </p:spTree>
    <p:extLst>
      <p:ext uri="{BB962C8B-B14F-4D97-AF65-F5344CB8AC3E}">
        <p14:creationId xmlns:p14="http://schemas.microsoft.com/office/powerpoint/2010/main" val="421972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4118498" y="5477163"/>
            <a:ext cx="3762120" cy="400110"/>
          </a:xfrm>
          <a:prstGeom prst="rect">
            <a:avLst/>
          </a:prstGeom>
          <a:noFill/>
        </p:spPr>
        <p:txBody>
          <a:bodyPr wrap="none" rtlCol="0">
            <a:spAutoFit/>
          </a:bodyPr>
          <a:lstStyle/>
          <a:p>
            <a:r>
              <a:rPr lang="en-US" sz="2000" b="1" dirty="0">
                <a:latin typeface="Calibri" panose="020F0502020204030204" pitchFamily="34" charset="0"/>
              </a:rPr>
              <a:t>TV with 2 cups and small PTL (ITL)</a:t>
            </a:r>
          </a:p>
        </p:txBody>
      </p:sp>
      <p:pic>
        <p:nvPicPr>
          <p:cNvPr id="6" name="Picture 5"/>
          <p:cNvPicPr>
            <a:picLocks noChangeAspect="1"/>
          </p:cNvPicPr>
          <p:nvPr/>
        </p:nvPicPr>
        <p:blipFill rotWithShape="1">
          <a:blip r:embed="rId2"/>
          <a:srcRect l="10523" t="35781" r="53395" b="19628"/>
          <a:stretch/>
        </p:blipFill>
        <p:spPr>
          <a:xfrm>
            <a:off x="2544360" y="493854"/>
            <a:ext cx="7103281" cy="4937760"/>
          </a:xfrm>
          <a:prstGeom prst="rect">
            <a:avLst/>
          </a:prstGeom>
        </p:spPr>
      </p:pic>
      <p:sp>
        <p:nvSpPr>
          <p:cNvPr id="3" name="TextBox 2"/>
          <p:cNvSpPr txBox="1"/>
          <p:nvPr/>
        </p:nvSpPr>
        <p:spPr>
          <a:xfrm>
            <a:off x="3713020" y="4904500"/>
            <a:ext cx="1577804" cy="400110"/>
          </a:xfrm>
          <a:prstGeom prst="rect">
            <a:avLst/>
          </a:prstGeom>
          <a:noFill/>
        </p:spPr>
        <p:txBody>
          <a:bodyPr wrap="none" rtlCol="0">
            <a:spAutoFit/>
          </a:bodyPr>
          <a:lstStyle/>
          <a:p>
            <a:r>
              <a:rPr lang="en-US" sz="2000" b="1" dirty="0">
                <a:latin typeface="Calibri" panose="020F0502020204030204" pitchFamily="34" charset="0"/>
              </a:rPr>
              <a:t>From RV side</a:t>
            </a:r>
          </a:p>
        </p:txBody>
      </p:sp>
    </p:spTree>
    <p:extLst>
      <p:ext uri="{BB962C8B-B14F-4D97-AF65-F5344CB8AC3E}">
        <p14:creationId xmlns:p14="http://schemas.microsoft.com/office/powerpoint/2010/main" val="168384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345729" y="775858"/>
            <a:ext cx="4895186" cy="707886"/>
          </a:xfrm>
          <a:prstGeom prst="rect">
            <a:avLst/>
          </a:prstGeom>
          <a:noFill/>
        </p:spPr>
        <p:txBody>
          <a:bodyPr wrap="none" rtlCol="0">
            <a:spAutoFit/>
          </a:bodyPr>
          <a:lstStyle/>
          <a:p>
            <a:r>
              <a:rPr lang="en-US" sz="4000" dirty="0">
                <a:latin typeface="Calibri" panose="020F0502020204030204" pitchFamily="34" charset="0"/>
              </a:rPr>
              <a:t>Tricuspid stenosis (TS)</a:t>
            </a:r>
          </a:p>
        </p:txBody>
      </p:sp>
    </p:spTree>
    <p:extLst>
      <p:ext uri="{BB962C8B-B14F-4D97-AF65-F5344CB8AC3E}">
        <p14:creationId xmlns:p14="http://schemas.microsoft.com/office/powerpoint/2010/main" val="394404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856505" y="498768"/>
            <a:ext cx="8202630" cy="707886"/>
          </a:xfrm>
          <a:prstGeom prst="rect">
            <a:avLst/>
          </a:prstGeom>
          <a:noFill/>
        </p:spPr>
        <p:txBody>
          <a:bodyPr wrap="none" rtlCol="0">
            <a:spAutoFit/>
          </a:bodyPr>
          <a:lstStyle/>
          <a:p>
            <a:r>
              <a:rPr lang="en-US" sz="4000" dirty="0">
                <a:latin typeface="Calibri" panose="020F0502020204030204" pitchFamily="34" charset="0"/>
              </a:rPr>
              <a:t>Etiology of tricuspid valve stenosis (TS)</a:t>
            </a:r>
          </a:p>
        </p:txBody>
      </p:sp>
      <p:sp>
        <p:nvSpPr>
          <p:cNvPr id="3" name="Rectangle 2"/>
          <p:cNvSpPr/>
          <p:nvPr/>
        </p:nvSpPr>
        <p:spPr>
          <a:xfrm>
            <a:off x="1828794" y="1302326"/>
            <a:ext cx="8617527" cy="4401205"/>
          </a:xfrm>
          <a:prstGeom prst="rect">
            <a:avLst/>
          </a:prstGeom>
        </p:spPr>
        <p:txBody>
          <a:bodyPr wrap="square">
            <a:spAutoFit/>
          </a:bodyPr>
          <a:lstStyle/>
          <a:p>
            <a:r>
              <a:rPr lang="en-US" sz="2800" b="1" dirty="0">
                <a:latin typeface="Calibri" panose="020F0502020204030204" pitchFamily="34" charset="0"/>
                <a:cs typeface="Calibri" panose="020F0502020204030204" pitchFamily="34" charset="0"/>
              </a:rPr>
              <a:t>TS is the least common valvular lesion</a:t>
            </a:r>
          </a:p>
          <a:p>
            <a:endParaRPr lang="en-US" sz="2800" b="1"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1.   Rheumatic (associated with MV, rarely isolated)</a:t>
            </a:r>
          </a:p>
          <a:p>
            <a:r>
              <a:rPr lang="en-US" sz="2800" dirty="0">
                <a:latin typeface="Calibri" panose="020F0502020204030204" pitchFamily="34" charset="0"/>
                <a:cs typeface="Calibri" panose="020F0502020204030204" pitchFamily="34" charset="0"/>
              </a:rPr>
              <a:t>2.   Congenital malformation</a:t>
            </a:r>
          </a:p>
          <a:p>
            <a:r>
              <a:rPr lang="en-US" sz="2800" dirty="0">
                <a:latin typeface="Calibri" panose="020F0502020204030204" pitchFamily="34" charset="0"/>
                <a:cs typeface="Calibri" panose="020F0502020204030204" pitchFamily="34" charset="0"/>
              </a:rPr>
              <a:t>3.   Carcinoid disease</a:t>
            </a:r>
          </a:p>
          <a:p>
            <a:r>
              <a:rPr lang="en-US" sz="2800" dirty="0">
                <a:latin typeface="Calibri" panose="020F0502020204030204" pitchFamily="34" charset="0"/>
                <a:cs typeface="Calibri" panose="020F0502020204030204" pitchFamily="34" charset="0"/>
              </a:rPr>
              <a:t>4.   Lupus valvulitis</a:t>
            </a:r>
          </a:p>
          <a:p>
            <a:r>
              <a:rPr lang="en-US" sz="2800" dirty="0">
                <a:latin typeface="Calibri" panose="020F0502020204030204" pitchFamily="34" charset="0"/>
                <a:cs typeface="Calibri" panose="020F0502020204030204" pitchFamily="34" charset="0"/>
              </a:rPr>
              <a:t>5.   Masses obstructing flow (i.e. myxoma, metastasis, </a:t>
            </a:r>
          </a:p>
          <a:p>
            <a:r>
              <a:rPr lang="en-US" sz="2800" dirty="0">
                <a:latin typeface="Calibri" panose="020F0502020204030204" pitchFamily="34" charset="0"/>
                <a:cs typeface="Calibri" panose="020F0502020204030204" pitchFamily="34" charset="0"/>
              </a:rPr>
              <a:t>      thrombus)</a:t>
            </a:r>
          </a:p>
          <a:p>
            <a:r>
              <a:rPr lang="en-US" sz="2800" dirty="0">
                <a:latin typeface="Calibri" panose="020F0502020204030204" pitchFamily="34" charset="0"/>
                <a:cs typeface="Calibri" panose="020F0502020204030204" pitchFamily="34" charset="0"/>
              </a:rPr>
              <a:t>6.   Device lead impairing valve function (i.e. pacemaker)</a:t>
            </a:r>
          </a:p>
          <a:p>
            <a:r>
              <a:rPr lang="en-US" sz="2800" dirty="0">
                <a:latin typeface="Calibri" panose="020F0502020204030204" pitchFamily="34" charset="0"/>
                <a:cs typeface="Calibri" panose="020F0502020204030204" pitchFamily="34" charset="0"/>
              </a:rPr>
              <a:t>7.   Drug related valvulitis</a:t>
            </a:r>
          </a:p>
        </p:txBody>
      </p:sp>
    </p:spTree>
    <p:extLst>
      <p:ext uri="{BB962C8B-B14F-4D97-AF65-F5344CB8AC3E}">
        <p14:creationId xmlns:p14="http://schemas.microsoft.com/office/powerpoint/2010/main" val="5004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r="598"/>
          <a:stretch/>
        </p:blipFill>
        <p:spPr>
          <a:xfrm>
            <a:off x="1066800" y="477424"/>
            <a:ext cx="10058400" cy="5235091"/>
          </a:xfrm>
          <a:prstGeom prst="rect">
            <a:avLst/>
          </a:prstGeom>
        </p:spPr>
      </p:pic>
      <p:sp>
        <p:nvSpPr>
          <p:cNvPr id="3" name="TextBox 2"/>
          <p:cNvSpPr txBox="1"/>
          <p:nvPr/>
        </p:nvSpPr>
        <p:spPr>
          <a:xfrm>
            <a:off x="9268693" y="6068290"/>
            <a:ext cx="1800493" cy="338554"/>
          </a:xfrm>
          <a:prstGeom prst="rect">
            <a:avLst/>
          </a:prstGeom>
          <a:noFill/>
        </p:spPr>
        <p:txBody>
          <a:bodyPr wrap="none" rtlCol="0">
            <a:spAutoFit/>
          </a:bodyPr>
          <a:lstStyle/>
          <a:p>
            <a:r>
              <a:rPr lang="en-US" sz="1600" b="1" dirty="0">
                <a:solidFill>
                  <a:schemeClr val="bg1"/>
                </a:solidFill>
                <a:latin typeface="Calibri" panose="020F0502020204030204" pitchFamily="34" charset="0"/>
              </a:rPr>
              <a:t>2009 ASE guideline</a:t>
            </a:r>
          </a:p>
        </p:txBody>
      </p:sp>
    </p:spTree>
    <p:extLst>
      <p:ext uri="{BB962C8B-B14F-4D97-AF65-F5344CB8AC3E}">
        <p14:creationId xmlns:p14="http://schemas.microsoft.com/office/powerpoint/2010/main" val="168376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77404" y="992826"/>
            <a:ext cx="7798115" cy="914400"/>
          </a:xfrm>
        </p:spPr>
        <p:txBody>
          <a:bodyPr>
            <a:noAutofit/>
          </a:bodyPr>
          <a:lstStyle/>
          <a:p>
            <a:pPr algn="ctr"/>
            <a:r>
              <a:rPr lang="en-US" sz="4000" b="0" dirty="0">
                <a:solidFill>
                  <a:schemeClr val="tx1"/>
                </a:solidFill>
                <a:effectLst/>
                <a:latin typeface="Calibri" panose="020F0502020204030204" pitchFamily="34" charset="0"/>
                <a:cs typeface="Calibri" panose="020F0502020204030204" pitchFamily="34" charset="0"/>
              </a:rPr>
              <a:t>Tricuspid Valve: The Forgotten Valve</a:t>
            </a:r>
            <a:endParaRPr lang="en-US" sz="2800" b="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36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066800" y="492397"/>
            <a:ext cx="10058400" cy="4302326"/>
          </a:xfrm>
          <a:prstGeom prst="rect">
            <a:avLst/>
          </a:prstGeom>
        </p:spPr>
      </p:pic>
      <p:cxnSp>
        <p:nvCxnSpPr>
          <p:cNvPr id="4" name="Straight Connector 3"/>
          <p:cNvCxnSpPr/>
          <p:nvPr/>
        </p:nvCxnSpPr>
        <p:spPr>
          <a:xfrm>
            <a:off x="8728372" y="4165602"/>
            <a:ext cx="158864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9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733" b="2202"/>
          <a:stretch/>
        </p:blipFill>
        <p:spPr>
          <a:xfrm>
            <a:off x="2179307" y="479724"/>
            <a:ext cx="7833386" cy="5394960"/>
          </a:xfrm>
          <a:prstGeom prst="rect">
            <a:avLst/>
          </a:prstGeom>
        </p:spPr>
      </p:pic>
    </p:spTree>
    <p:extLst>
      <p:ext uri="{BB962C8B-B14F-4D97-AF65-F5344CB8AC3E}">
        <p14:creationId xmlns:p14="http://schemas.microsoft.com/office/powerpoint/2010/main" val="48211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32535" t="15664" r="10684" b="7549"/>
          <a:stretch/>
        </p:blipFill>
        <p:spPr>
          <a:xfrm>
            <a:off x="2549871" y="480291"/>
            <a:ext cx="7092258" cy="5394960"/>
          </a:xfrm>
          <a:prstGeom prst="rect">
            <a:avLst/>
          </a:prstGeom>
        </p:spPr>
      </p:pic>
      <p:sp>
        <p:nvSpPr>
          <p:cNvPr id="3" name="TextBox 2"/>
          <p:cNvSpPr txBox="1"/>
          <p:nvPr/>
        </p:nvSpPr>
        <p:spPr>
          <a:xfrm>
            <a:off x="7313340" y="6104310"/>
            <a:ext cx="2333459" cy="338554"/>
          </a:xfrm>
          <a:prstGeom prst="rect">
            <a:avLst/>
          </a:prstGeom>
          <a:noFill/>
        </p:spPr>
        <p:txBody>
          <a:bodyPr wrap="none" rtlCol="0">
            <a:spAutoFit/>
          </a:bodyPr>
          <a:lstStyle/>
          <a:p>
            <a:r>
              <a:rPr lang="en-US" sz="1600" b="1" dirty="0">
                <a:solidFill>
                  <a:schemeClr val="bg1"/>
                </a:solidFill>
                <a:latin typeface="Calibri" panose="020F0502020204030204" pitchFamily="34" charset="0"/>
              </a:rPr>
              <a:t>2017 ACC/ AHA guideline</a:t>
            </a:r>
          </a:p>
        </p:txBody>
      </p:sp>
      <p:sp>
        <p:nvSpPr>
          <p:cNvPr id="4" name="Rectangle 3"/>
          <p:cNvSpPr/>
          <p:nvPr/>
        </p:nvSpPr>
        <p:spPr>
          <a:xfrm>
            <a:off x="4078477" y="4699065"/>
            <a:ext cx="4125809" cy="707886"/>
          </a:xfrm>
          <a:prstGeom prst="rect">
            <a:avLst/>
          </a:prstGeom>
        </p:spPr>
        <p:txBody>
          <a:bodyPr wrap="none">
            <a:spAutoFit/>
          </a:bodyPr>
          <a:lstStyle/>
          <a:p>
            <a:r>
              <a:rPr lang="en-US" sz="2000" b="1" dirty="0">
                <a:latin typeface="Calibri" panose="020F0502020204030204" pitchFamily="34" charset="0"/>
              </a:rPr>
              <a:t>Severe TS: PHT ≥ 190 ms, TVA ≤ 1cm2</a:t>
            </a:r>
          </a:p>
          <a:p>
            <a:r>
              <a:rPr lang="en-US" sz="2000" b="1" dirty="0">
                <a:latin typeface="Calibri" panose="020F0502020204030204" pitchFamily="34" charset="0"/>
              </a:rPr>
              <a:t>Mean gradient ≥ 5 mmHg</a:t>
            </a:r>
          </a:p>
        </p:txBody>
      </p:sp>
    </p:spTree>
    <p:extLst>
      <p:ext uri="{BB962C8B-B14F-4D97-AF65-F5344CB8AC3E}">
        <p14:creationId xmlns:p14="http://schemas.microsoft.com/office/powerpoint/2010/main" val="188890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7268" y="1059322"/>
            <a:ext cx="3425624" cy="914400"/>
          </a:xfrm>
        </p:spPr>
        <p:txBody>
          <a:bodyPr>
            <a:noAutofit/>
          </a:bodyPr>
          <a:lstStyle/>
          <a:p>
            <a:pPr algn="ctr"/>
            <a:r>
              <a:rPr lang="en-US" sz="6000" b="0" dirty="0">
                <a:solidFill>
                  <a:schemeClr val="tx1"/>
                </a:solidFill>
                <a:effectLst/>
                <a:latin typeface="Calibri" panose="020F0502020204030204" pitchFamily="34" charset="0"/>
                <a:cs typeface="Calibri" panose="020F0502020204030204" pitchFamily="34" charset="0"/>
              </a:rPr>
              <a:t>Case 1</a:t>
            </a:r>
          </a:p>
        </p:txBody>
      </p:sp>
      <p:sp>
        <p:nvSpPr>
          <p:cNvPr id="5" name="Rectangle 4"/>
          <p:cNvSpPr/>
          <p:nvPr/>
        </p:nvSpPr>
        <p:spPr>
          <a:xfrm>
            <a:off x="2019993" y="2338399"/>
            <a:ext cx="8038407" cy="1323439"/>
          </a:xfrm>
          <a:prstGeom prst="rect">
            <a:avLst/>
          </a:prstGeom>
        </p:spPr>
        <p:txBody>
          <a:bodyPr wrap="square">
            <a:spAutoFit/>
          </a:bodyPr>
          <a:lstStyle/>
          <a:p>
            <a:r>
              <a:rPr lang="en-US" sz="4000" dirty="0">
                <a:latin typeface="Calibri" panose="020F0502020204030204" pitchFamily="34" charset="0"/>
              </a:rPr>
              <a:t>17-year-old boy presented with fatigue and mild cyanosis</a:t>
            </a:r>
          </a:p>
        </p:txBody>
      </p:sp>
    </p:spTree>
    <p:extLst>
      <p:ext uri="{BB962C8B-B14F-4D97-AF65-F5344CB8AC3E}">
        <p14:creationId xmlns:p14="http://schemas.microsoft.com/office/powerpoint/2010/main" val="69606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Case 5-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479"/>
          <a:stretch/>
        </p:blipFill>
        <p:spPr>
          <a:xfrm>
            <a:off x="1178505" y="491547"/>
            <a:ext cx="4822225" cy="4114800"/>
          </a:xfrm>
          <a:prstGeom prst="rect">
            <a:avLst/>
          </a:prstGeom>
        </p:spPr>
      </p:pic>
      <p:pic>
        <p:nvPicPr>
          <p:cNvPr id="5" name="Case 5-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8769" t="11154" b="7798"/>
          <a:stretch/>
        </p:blipFill>
        <p:spPr>
          <a:xfrm>
            <a:off x="6200774" y="491547"/>
            <a:ext cx="4842435" cy="4114800"/>
          </a:xfrm>
          <a:prstGeom prst="rect">
            <a:avLst/>
          </a:prstGeom>
        </p:spPr>
      </p:pic>
    </p:spTree>
    <p:extLst>
      <p:ext uri="{BB962C8B-B14F-4D97-AF65-F5344CB8AC3E}">
        <p14:creationId xmlns:p14="http://schemas.microsoft.com/office/powerpoint/2010/main" val="223137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 fill="hold"/>
                                        <p:tgtEl>
                                          <p:spTgt spid="4"/>
                                        </p:tgtEl>
                                      </p:cBhvr>
                                    </p:cmd>
                                  </p:childTnLst>
                                </p:cTn>
                              </p:par>
                            </p:childTnLst>
                          </p:cTn>
                        </p:par>
                        <p:par>
                          <p:cTn id="7" fill="hold">
                            <p:stCondLst>
                              <p:cond delay="2083"/>
                            </p:stCondLst>
                            <p:childTnLst>
                              <p:par>
                                <p:cTn id="8" presetID="1" presetClass="mediacall" presetSubtype="0" fill="hold" nodeType="afterEffect">
                                  <p:stCondLst>
                                    <p:cond delay="0"/>
                                  </p:stCondLst>
                                  <p:childTnLst>
                                    <p:cmd type="call" cmd="playFrom(0.0)">
                                      <p:cBhvr>
                                        <p:cTn id="9" dur="22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2046720" y="4749907"/>
            <a:ext cx="7947021" cy="461665"/>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Diastolic doming of the TV leaflets, mean gradient = 5 mmHg</a:t>
            </a:r>
          </a:p>
        </p:txBody>
      </p:sp>
      <p:pic>
        <p:nvPicPr>
          <p:cNvPr id="6" name="Case 5-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538" t="14507" r="15846" b="2326"/>
          <a:stretch/>
        </p:blipFill>
        <p:spPr>
          <a:xfrm>
            <a:off x="1123672" y="487507"/>
            <a:ext cx="5075800" cy="411480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3330" t="13854" r="23558" b="13291"/>
          <a:stretch/>
        </p:blipFill>
        <p:spPr>
          <a:xfrm>
            <a:off x="6309021" y="487507"/>
            <a:ext cx="4757731" cy="4114800"/>
          </a:xfrm>
          <a:prstGeom prst="rect">
            <a:avLst/>
          </a:prstGeom>
        </p:spPr>
      </p:pic>
    </p:spTree>
    <p:extLst>
      <p:ext uri="{BB962C8B-B14F-4D97-AF65-F5344CB8AC3E}">
        <p14:creationId xmlns:p14="http://schemas.microsoft.com/office/powerpoint/2010/main" val="240178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4581235" y="5430977"/>
            <a:ext cx="2642390" cy="369332"/>
          </a:xfrm>
          <a:prstGeom prst="rect">
            <a:avLst/>
          </a:prstGeom>
          <a:noFill/>
        </p:spPr>
        <p:txBody>
          <a:bodyPr wrap="none" rtlCol="0">
            <a:spAutoFit/>
          </a:bodyPr>
          <a:lstStyle/>
          <a:p>
            <a:r>
              <a:rPr lang="en-US" b="1" dirty="0">
                <a:latin typeface="Calibri" panose="020F0502020204030204" pitchFamily="34" charset="0"/>
              </a:rPr>
              <a:t>Dr. Najm, KACC, Aug 2009</a:t>
            </a:r>
          </a:p>
        </p:txBody>
      </p:sp>
    </p:spTree>
    <p:extLst>
      <p:ext uri="{BB962C8B-B14F-4D97-AF65-F5344CB8AC3E}">
        <p14:creationId xmlns:p14="http://schemas.microsoft.com/office/powerpoint/2010/main" val="262971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046471" y="775858"/>
            <a:ext cx="5817170" cy="707886"/>
          </a:xfrm>
          <a:prstGeom prst="rect">
            <a:avLst/>
          </a:prstGeom>
          <a:noFill/>
        </p:spPr>
        <p:txBody>
          <a:bodyPr wrap="none" rtlCol="0">
            <a:spAutoFit/>
          </a:bodyPr>
          <a:lstStyle/>
          <a:p>
            <a:r>
              <a:rPr lang="en-US" sz="4000" dirty="0">
                <a:latin typeface="Calibri" panose="020F0502020204030204" pitchFamily="34" charset="0"/>
              </a:rPr>
              <a:t>Tricuspid regurgitation (TR)</a:t>
            </a:r>
          </a:p>
        </p:txBody>
      </p:sp>
    </p:spTree>
    <p:extLst>
      <p:ext uri="{BB962C8B-B14F-4D97-AF65-F5344CB8AC3E}">
        <p14:creationId xmlns:p14="http://schemas.microsoft.com/office/powerpoint/2010/main" val="11133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2189015" y="498768"/>
            <a:ext cx="8095165" cy="707886"/>
          </a:xfrm>
          <a:prstGeom prst="rect">
            <a:avLst/>
          </a:prstGeom>
          <a:noFill/>
        </p:spPr>
        <p:txBody>
          <a:bodyPr wrap="none" rtlCol="0">
            <a:spAutoFit/>
          </a:bodyPr>
          <a:lstStyle/>
          <a:p>
            <a:r>
              <a:rPr lang="en-US" sz="4000" dirty="0">
                <a:latin typeface="Calibri" panose="020F0502020204030204" pitchFamily="34" charset="0"/>
              </a:rPr>
              <a:t>Etiology of tricuspid regurgitation (TR)</a:t>
            </a:r>
          </a:p>
        </p:txBody>
      </p:sp>
      <p:sp>
        <p:nvSpPr>
          <p:cNvPr id="4" name="Rectangle 3"/>
          <p:cNvSpPr/>
          <p:nvPr/>
        </p:nvSpPr>
        <p:spPr>
          <a:xfrm>
            <a:off x="1330037" y="1360534"/>
            <a:ext cx="9531928" cy="4401205"/>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Nearly 60% of young adults have mild physiologic TR. </a:t>
            </a:r>
            <a:r>
              <a:rPr lang="en-US" sz="2800" b="1" dirty="0">
                <a:latin typeface="Calibri" panose="020F0502020204030204" pitchFamily="34" charset="0"/>
                <a:cs typeface="Calibri" panose="020F0502020204030204" pitchFamily="34" charset="0"/>
              </a:rPr>
              <a:t>Etiology of Primary (organic or structural) TR (10% of all TR cases)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1.</a:t>
            </a:r>
            <a:r>
              <a:rPr lang="en-US" sz="2800" i="1"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Rheumatic </a:t>
            </a:r>
          </a:p>
          <a:p>
            <a:r>
              <a:rPr lang="en-US" sz="2800" dirty="0">
                <a:latin typeface="Calibri" panose="020F0502020204030204" pitchFamily="34" charset="0"/>
                <a:cs typeface="Calibri" panose="020F0502020204030204" pitchFamily="34" charset="0"/>
              </a:rPr>
              <a:t>2.   Degenerative or Barlow’s disease</a:t>
            </a:r>
          </a:p>
          <a:p>
            <a:r>
              <a:rPr lang="en-US" sz="2800" dirty="0">
                <a:latin typeface="Calibri" panose="020F0502020204030204" pitchFamily="34" charset="0"/>
                <a:cs typeface="Calibri" panose="020F0502020204030204" pitchFamily="34" charset="0"/>
              </a:rPr>
              <a:t>3.   Infective endocarditis</a:t>
            </a:r>
          </a:p>
          <a:p>
            <a:r>
              <a:rPr lang="en-US" sz="2800" dirty="0">
                <a:latin typeface="Calibri" panose="020F0502020204030204" pitchFamily="34" charset="0"/>
                <a:cs typeface="Calibri" panose="020F0502020204030204" pitchFamily="34" charset="0"/>
              </a:rPr>
              <a:t>4.   Carcinoid</a:t>
            </a:r>
          </a:p>
          <a:p>
            <a:r>
              <a:rPr lang="en-US" sz="2800" dirty="0">
                <a:latin typeface="Calibri" panose="020F0502020204030204" pitchFamily="34" charset="0"/>
                <a:cs typeface="Calibri" panose="020F0502020204030204" pitchFamily="34" charset="0"/>
              </a:rPr>
              <a:t>5.   Traumatic</a:t>
            </a:r>
          </a:p>
          <a:p>
            <a:r>
              <a:rPr lang="en-US" sz="2800" dirty="0">
                <a:latin typeface="Calibri" panose="020F0502020204030204" pitchFamily="34" charset="0"/>
                <a:cs typeface="Calibri" panose="020F0502020204030204" pitchFamily="34" charset="0"/>
              </a:rPr>
              <a:t>6.   Pacemaker related</a:t>
            </a:r>
          </a:p>
          <a:p>
            <a:r>
              <a:rPr lang="en-US" sz="2800" dirty="0">
                <a:latin typeface="Calibri" panose="020F0502020204030204" pitchFamily="34" charset="0"/>
                <a:cs typeface="Calibri" panose="020F0502020204030204" pitchFamily="34" charset="0"/>
              </a:rPr>
              <a:t>7.   Congenital (Ebstein’s anomaly, AVSD)</a:t>
            </a:r>
          </a:p>
          <a:p>
            <a:r>
              <a:rPr lang="en-US" sz="2800" dirty="0">
                <a:latin typeface="Calibri" panose="020F0502020204030204" pitchFamily="34" charset="0"/>
                <a:cs typeface="Calibri" panose="020F0502020204030204" pitchFamily="34" charset="0"/>
              </a:rPr>
              <a:t>8.   ? Idiopathic  (most of these patients have atrial fibrillation)  </a:t>
            </a:r>
          </a:p>
        </p:txBody>
      </p:sp>
    </p:spTree>
    <p:extLst>
      <p:ext uri="{BB962C8B-B14F-4D97-AF65-F5344CB8AC3E}">
        <p14:creationId xmlns:p14="http://schemas.microsoft.com/office/powerpoint/2010/main" val="1806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1874983" y="498768"/>
            <a:ext cx="8600047" cy="707886"/>
          </a:xfrm>
          <a:prstGeom prst="rect">
            <a:avLst/>
          </a:prstGeom>
          <a:noFill/>
        </p:spPr>
        <p:txBody>
          <a:bodyPr wrap="none" rtlCol="0">
            <a:spAutoFit/>
          </a:bodyPr>
          <a:lstStyle/>
          <a:p>
            <a:r>
              <a:rPr lang="en-US" sz="4000" dirty="0">
                <a:latin typeface="Calibri" panose="020F0502020204030204" pitchFamily="34" charset="0"/>
              </a:rPr>
              <a:t>Etiology of tricuspid regurgitation (TR) </a:t>
            </a:r>
            <a:r>
              <a:rPr lang="en-US" sz="1400" dirty="0">
                <a:latin typeface="Calibri" panose="020F0502020204030204" pitchFamily="34" charset="0"/>
              </a:rPr>
              <a:t>Cont.</a:t>
            </a:r>
          </a:p>
        </p:txBody>
      </p:sp>
      <p:sp>
        <p:nvSpPr>
          <p:cNvPr id="3" name="Rectangle 2"/>
          <p:cNvSpPr/>
          <p:nvPr/>
        </p:nvSpPr>
        <p:spPr>
          <a:xfrm>
            <a:off x="1874983" y="1341922"/>
            <a:ext cx="8600047" cy="3539430"/>
          </a:xfrm>
          <a:prstGeom prst="rect">
            <a:avLst/>
          </a:prstGeom>
        </p:spPr>
        <p:txBody>
          <a:bodyPr wrap="square">
            <a:spAutoFit/>
          </a:bodyPr>
          <a:lstStyle/>
          <a:p>
            <a:r>
              <a:rPr lang="en-US" sz="2800" b="1" dirty="0">
                <a:latin typeface="Calibri" panose="020F0502020204030204" pitchFamily="34" charset="0"/>
                <a:cs typeface="Calibri" panose="020F0502020204030204" pitchFamily="34" charset="0"/>
              </a:rPr>
              <a:t>Secondary (functional, non-structural): TV malcoaptation due to enlargement and / or dysfunction of TV annulus/ RV/RA (90% of all TR cases) </a:t>
            </a:r>
          </a:p>
          <a:p>
            <a:endParaRPr lang="en-US" sz="2800" i="1"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1.   Pulmonary hypertension</a:t>
            </a:r>
          </a:p>
          <a:p>
            <a:r>
              <a:rPr lang="en-US" sz="2800" dirty="0">
                <a:latin typeface="Calibri" panose="020F0502020204030204" pitchFamily="34" charset="0"/>
                <a:cs typeface="Calibri" panose="020F0502020204030204" pitchFamily="34" charset="0"/>
              </a:rPr>
              <a:t>2.   RV dilatation</a:t>
            </a:r>
          </a:p>
          <a:p>
            <a:r>
              <a:rPr lang="en-US" sz="2800" dirty="0">
                <a:latin typeface="Calibri" panose="020F0502020204030204" pitchFamily="34" charset="0"/>
                <a:cs typeface="Calibri" panose="020F0502020204030204" pitchFamily="34" charset="0"/>
              </a:rPr>
              <a:t>3.   RV dysfunction</a:t>
            </a:r>
          </a:p>
          <a:p>
            <a:r>
              <a:rPr lang="en-US" sz="2800" dirty="0">
                <a:latin typeface="Calibri" panose="020F0502020204030204" pitchFamily="34" charset="0"/>
                <a:cs typeface="Calibri" panose="020F0502020204030204" pitchFamily="34" charset="0"/>
              </a:rPr>
              <a:t>4.   Atrial fibrillation   </a:t>
            </a:r>
          </a:p>
        </p:txBody>
      </p:sp>
      <p:sp>
        <p:nvSpPr>
          <p:cNvPr id="4" name="TextBox 3"/>
          <p:cNvSpPr txBox="1"/>
          <p:nvPr/>
        </p:nvSpPr>
        <p:spPr>
          <a:xfrm>
            <a:off x="1874983" y="5120641"/>
            <a:ext cx="8600047" cy="707886"/>
          </a:xfrm>
          <a:prstGeom prst="rect">
            <a:avLst/>
          </a:prstGeom>
          <a:noFill/>
        </p:spPr>
        <p:txBody>
          <a:bodyPr wrap="square" rtlCol="0">
            <a:spAutoFit/>
          </a:bodyPr>
          <a:lstStyle/>
          <a:p>
            <a:r>
              <a:rPr lang="en-US" sz="2000" b="1" dirty="0">
                <a:solidFill>
                  <a:srgbClr val="FF0000"/>
                </a:solidFill>
                <a:latin typeface="Calibri" panose="020F0502020204030204" pitchFamily="34" charset="0"/>
              </a:rPr>
              <a:t>(Note: In the US, the prevalence of moderate and severe TR is estimated to be around 1,600,000. Only 8000 per year are being surgically treated today)</a:t>
            </a:r>
          </a:p>
        </p:txBody>
      </p:sp>
      <p:sp>
        <p:nvSpPr>
          <p:cNvPr id="5" name="TextBox 4"/>
          <p:cNvSpPr txBox="1"/>
          <p:nvPr/>
        </p:nvSpPr>
        <p:spPr>
          <a:xfrm>
            <a:off x="6799812" y="5993475"/>
            <a:ext cx="3779304" cy="307777"/>
          </a:xfrm>
          <a:prstGeom prst="rect">
            <a:avLst/>
          </a:prstGeom>
          <a:noFill/>
        </p:spPr>
        <p:txBody>
          <a:bodyPr wrap="none" rtlCol="0">
            <a:spAutoFit/>
          </a:bodyPr>
          <a:lstStyle/>
          <a:p>
            <a:r>
              <a:rPr lang="en-US" sz="1400" dirty="0">
                <a:solidFill>
                  <a:schemeClr val="bg1"/>
                </a:solidFill>
                <a:latin typeface="Calibri" panose="020F0502020204030204" pitchFamily="34" charset="0"/>
              </a:rPr>
              <a:t>Prihadi, E. E-Journal of Cardiology Practice. 2018</a:t>
            </a:r>
          </a:p>
        </p:txBody>
      </p:sp>
    </p:spTree>
    <p:extLst>
      <p:ext uri="{BB962C8B-B14F-4D97-AF65-F5344CB8AC3E}">
        <p14:creationId xmlns:p14="http://schemas.microsoft.com/office/powerpoint/2010/main" val="26278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lide_set_ Valvular_Heart_Dis0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1855" y="480280"/>
            <a:ext cx="7188290" cy="539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959927" y="3583712"/>
            <a:ext cx="1874981" cy="9698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44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1735338" y="485473"/>
            <a:ext cx="8721325" cy="5394960"/>
          </a:xfrm>
          <a:prstGeom prst="rect">
            <a:avLst/>
          </a:prstGeom>
        </p:spPr>
      </p:pic>
      <p:sp>
        <p:nvSpPr>
          <p:cNvPr id="3" name="Rectangle 2"/>
          <p:cNvSpPr/>
          <p:nvPr/>
        </p:nvSpPr>
        <p:spPr>
          <a:xfrm>
            <a:off x="8366845" y="6144553"/>
            <a:ext cx="1997663" cy="369332"/>
          </a:xfrm>
          <a:prstGeom prst="rect">
            <a:avLst/>
          </a:prstGeom>
        </p:spPr>
        <p:txBody>
          <a:bodyPr wrap="none">
            <a:spAutoFit/>
          </a:bodyPr>
          <a:lstStyle/>
          <a:p>
            <a:r>
              <a:rPr lang="en-US" b="1" dirty="0">
                <a:solidFill>
                  <a:schemeClr val="bg1"/>
                </a:solidFill>
                <a:latin typeface="Calibri" panose="020F0502020204030204" pitchFamily="34" charset="0"/>
              </a:rPr>
              <a:t>2017 ASE guideline</a:t>
            </a:r>
          </a:p>
        </p:txBody>
      </p:sp>
    </p:spTree>
    <p:extLst>
      <p:ext uri="{BB962C8B-B14F-4D97-AF65-F5344CB8AC3E}">
        <p14:creationId xmlns:p14="http://schemas.microsoft.com/office/powerpoint/2010/main" val="428476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511" t="7894" r="921"/>
          <a:stretch/>
        </p:blipFill>
        <p:spPr>
          <a:xfrm>
            <a:off x="1432471" y="489531"/>
            <a:ext cx="9327058" cy="4846320"/>
          </a:xfrm>
          <a:prstGeom prst="rect">
            <a:avLst/>
          </a:prstGeom>
        </p:spPr>
      </p:pic>
      <p:sp>
        <p:nvSpPr>
          <p:cNvPr id="3" name="TextBox 2"/>
          <p:cNvSpPr txBox="1"/>
          <p:nvPr/>
        </p:nvSpPr>
        <p:spPr>
          <a:xfrm>
            <a:off x="2512289" y="5440224"/>
            <a:ext cx="7214667" cy="461665"/>
          </a:xfrm>
          <a:prstGeom prst="rect">
            <a:avLst/>
          </a:prstGeom>
          <a:noFill/>
        </p:spPr>
        <p:txBody>
          <a:bodyPr wrap="none" rtlCol="0">
            <a:spAutoFit/>
          </a:bodyPr>
          <a:lstStyle/>
          <a:p>
            <a:r>
              <a:rPr lang="en-US" sz="2400" b="1" dirty="0">
                <a:latin typeface="Calibri" panose="020F0502020204030204" pitchFamily="34" charset="0"/>
              </a:rPr>
              <a:t>Grading the severity of chronic TR by echocardiography</a:t>
            </a:r>
          </a:p>
        </p:txBody>
      </p:sp>
      <p:sp>
        <p:nvSpPr>
          <p:cNvPr id="4" name="Left Brace 3"/>
          <p:cNvSpPr/>
          <p:nvPr/>
        </p:nvSpPr>
        <p:spPr>
          <a:xfrm>
            <a:off x="1344806" y="3174541"/>
            <a:ext cx="91440" cy="219179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8793017" y="6022117"/>
            <a:ext cx="1997663" cy="369332"/>
          </a:xfrm>
          <a:prstGeom prst="rect">
            <a:avLst/>
          </a:prstGeom>
          <a:noFill/>
        </p:spPr>
        <p:txBody>
          <a:bodyPr wrap="none" rtlCol="0">
            <a:spAutoFit/>
          </a:bodyPr>
          <a:lstStyle/>
          <a:p>
            <a:r>
              <a:rPr lang="en-US" b="1" dirty="0">
                <a:solidFill>
                  <a:schemeClr val="bg1"/>
                </a:solidFill>
                <a:latin typeface="Calibri" panose="020F0502020204030204" pitchFamily="34" charset="0"/>
              </a:rPr>
              <a:t>2017 ASE guideline</a:t>
            </a:r>
          </a:p>
        </p:txBody>
      </p:sp>
    </p:spTree>
    <p:extLst>
      <p:ext uri="{BB962C8B-B14F-4D97-AF65-F5344CB8AC3E}">
        <p14:creationId xmlns:p14="http://schemas.microsoft.com/office/powerpoint/2010/main" val="40633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1515" t="7530" r="2159"/>
          <a:stretch/>
        </p:blipFill>
        <p:spPr>
          <a:xfrm>
            <a:off x="1066800" y="480305"/>
            <a:ext cx="10058400" cy="4687734"/>
          </a:xfrm>
          <a:prstGeom prst="rect">
            <a:avLst/>
          </a:prstGeom>
        </p:spPr>
      </p:pic>
      <p:sp>
        <p:nvSpPr>
          <p:cNvPr id="3" name="TextBox 2"/>
          <p:cNvSpPr txBox="1"/>
          <p:nvPr/>
        </p:nvSpPr>
        <p:spPr>
          <a:xfrm>
            <a:off x="3546756" y="5255497"/>
            <a:ext cx="5054653" cy="461665"/>
          </a:xfrm>
          <a:prstGeom prst="rect">
            <a:avLst/>
          </a:prstGeom>
          <a:noFill/>
        </p:spPr>
        <p:txBody>
          <a:bodyPr wrap="none" rtlCol="0">
            <a:spAutoFit/>
          </a:bodyPr>
          <a:lstStyle/>
          <a:p>
            <a:r>
              <a:rPr lang="en-US" sz="2400" b="1" dirty="0">
                <a:latin typeface="Calibri" panose="020F0502020204030204" pitchFamily="34" charset="0"/>
              </a:rPr>
              <a:t>Color flow Doppler: 3D vena contracta</a:t>
            </a:r>
          </a:p>
        </p:txBody>
      </p:sp>
    </p:spTree>
    <p:extLst>
      <p:ext uri="{BB962C8B-B14F-4D97-AF65-F5344CB8AC3E}">
        <p14:creationId xmlns:p14="http://schemas.microsoft.com/office/powerpoint/2010/main" val="373029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32577" t="15462" r="10147" b="7399"/>
          <a:stretch/>
        </p:blipFill>
        <p:spPr>
          <a:xfrm>
            <a:off x="2535325" y="480287"/>
            <a:ext cx="7121351" cy="5394960"/>
          </a:xfrm>
          <a:prstGeom prst="rect">
            <a:avLst/>
          </a:prstGeom>
        </p:spPr>
      </p:pic>
      <p:cxnSp>
        <p:nvCxnSpPr>
          <p:cNvPr id="5" name="Straight Connector 4"/>
          <p:cNvCxnSpPr/>
          <p:nvPr/>
        </p:nvCxnSpPr>
        <p:spPr>
          <a:xfrm>
            <a:off x="5477163" y="3417455"/>
            <a:ext cx="17549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292571" y="6070652"/>
            <a:ext cx="2333459" cy="338554"/>
          </a:xfrm>
          <a:prstGeom prst="rect">
            <a:avLst/>
          </a:prstGeom>
        </p:spPr>
        <p:txBody>
          <a:bodyPr wrap="none">
            <a:spAutoFit/>
          </a:bodyPr>
          <a:lstStyle/>
          <a:p>
            <a:r>
              <a:rPr lang="en-US" sz="1600" b="1" dirty="0">
                <a:solidFill>
                  <a:schemeClr val="bg1"/>
                </a:solidFill>
                <a:latin typeface="Calibri" panose="020F0502020204030204" pitchFamily="34" charset="0"/>
              </a:rPr>
              <a:t>2017 ACC/ AHA guideline</a:t>
            </a:r>
          </a:p>
        </p:txBody>
      </p:sp>
    </p:spTree>
    <p:extLst>
      <p:ext uri="{BB962C8B-B14F-4D97-AF65-F5344CB8AC3E}">
        <p14:creationId xmlns:p14="http://schemas.microsoft.com/office/powerpoint/2010/main" val="36432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32552" t="15915" r="10511" b="7486"/>
          <a:stretch/>
        </p:blipFill>
        <p:spPr>
          <a:xfrm>
            <a:off x="2531478" y="489534"/>
            <a:ext cx="7129045" cy="5394960"/>
          </a:xfrm>
          <a:prstGeom prst="rect">
            <a:avLst/>
          </a:prstGeom>
        </p:spPr>
      </p:pic>
    </p:spTree>
    <p:extLst>
      <p:ext uri="{BB962C8B-B14F-4D97-AF65-F5344CB8AC3E}">
        <p14:creationId xmlns:p14="http://schemas.microsoft.com/office/powerpoint/2010/main" val="336476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32054" t="15556" r="10270" b="7447"/>
          <a:stretch/>
        </p:blipFill>
        <p:spPr>
          <a:xfrm>
            <a:off x="2503813" y="480299"/>
            <a:ext cx="7184374" cy="5394960"/>
          </a:xfrm>
          <a:prstGeom prst="rect">
            <a:avLst/>
          </a:prstGeom>
        </p:spPr>
      </p:pic>
      <p:cxnSp>
        <p:nvCxnSpPr>
          <p:cNvPr id="4" name="Straight Connector 3"/>
          <p:cNvCxnSpPr/>
          <p:nvPr/>
        </p:nvCxnSpPr>
        <p:spPr>
          <a:xfrm>
            <a:off x="2660076" y="2105893"/>
            <a:ext cx="48398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66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s://media.springernature.com/original/springer-static/image/chp%3A10.1007%2F978-88-470-5400-4_13/MediaObjects/309853_1_En_13_Fig5_HTM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292" y="484909"/>
            <a:ext cx="5384800" cy="41497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ars.els-cdn.com/content/image/1-s2.0-S2211816013001130-gr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073" y="484909"/>
            <a:ext cx="3528283"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ars.els-cdn.com/content/image/1-s2.0-S2211816013001130-gr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072" y="3209637"/>
            <a:ext cx="3528283" cy="26517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96293" y="4682846"/>
            <a:ext cx="5384800" cy="1200329"/>
          </a:xfrm>
          <a:prstGeom prst="rect">
            <a:avLst/>
          </a:prstGeom>
          <a:noFill/>
        </p:spPr>
        <p:txBody>
          <a:bodyPr wrap="square" rtlCol="0">
            <a:spAutoFit/>
          </a:bodyPr>
          <a:lstStyle/>
          <a:p>
            <a:r>
              <a:rPr lang="en-US" sz="2400" b="1" dirty="0">
                <a:latin typeface="Calibri" panose="020F0502020204030204" pitchFamily="34" charset="0"/>
              </a:rPr>
              <a:t>Rheumatic tricuspid valve with thickened, retracted leaflets and fused commissures.</a:t>
            </a:r>
          </a:p>
        </p:txBody>
      </p:sp>
    </p:spTree>
    <p:extLst>
      <p:ext uri="{BB962C8B-B14F-4D97-AF65-F5344CB8AC3E}">
        <p14:creationId xmlns:p14="http://schemas.microsoft.com/office/powerpoint/2010/main" val="5127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Figure thumbnail g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052" y="486928"/>
            <a:ext cx="5912716" cy="4850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9496" y="5421752"/>
            <a:ext cx="5353517" cy="461665"/>
          </a:xfrm>
          <a:prstGeom prst="rect">
            <a:avLst/>
          </a:prstGeom>
          <a:noFill/>
        </p:spPr>
        <p:txBody>
          <a:bodyPr wrap="none" rtlCol="0">
            <a:spAutoFit/>
          </a:bodyPr>
          <a:lstStyle/>
          <a:p>
            <a:r>
              <a:rPr lang="en-US" sz="2400" b="1" dirty="0">
                <a:latin typeface="Calibri" panose="020F0502020204030204" pitchFamily="34" charset="0"/>
              </a:rPr>
              <a:t>Tricuspid annuloplasty repair techniques</a:t>
            </a:r>
          </a:p>
        </p:txBody>
      </p:sp>
      <p:sp>
        <p:nvSpPr>
          <p:cNvPr id="4" name="TextBox 3"/>
          <p:cNvSpPr txBox="1"/>
          <p:nvPr/>
        </p:nvSpPr>
        <p:spPr>
          <a:xfrm>
            <a:off x="7259786" y="1283852"/>
            <a:ext cx="3657600" cy="3477875"/>
          </a:xfrm>
          <a:prstGeom prst="rect">
            <a:avLst/>
          </a:prstGeom>
          <a:noFill/>
        </p:spPr>
        <p:txBody>
          <a:bodyPr wrap="square" rtlCol="0">
            <a:spAutoFit/>
          </a:bodyPr>
          <a:lstStyle/>
          <a:p>
            <a:r>
              <a:rPr lang="en-US" sz="2000" b="1" dirty="0">
                <a:latin typeface="Calibri" panose="020F0502020204030204" pitchFamily="34" charset="0"/>
              </a:rPr>
              <a:t>A- Dilated tricuspid annulus, lack </a:t>
            </a:r>
          </a:p>
          <a:p>
            <a:r>
              <a:rPr lang="en-US" sz="2000" b="1" dirty="0">
                <a:latin typeface="Calibri" panose="020F0502020204030204" pitchFamily="34" charset="0"/>
              </a:rPr>
              <a:t>     of leaflets coaptation</a:t>
            </a:r>
          </a:p>
          <a:p>
            <a:endParaRPr lang="en-US" sz="2000" b="1" dirty="0">
              <a:latin typeface="Calibri" panose="020F0502020204030204" pitchFamily="34" charset="0"/>
            </a:endParaRPr>
          </a:p>
          <a:p>
            <a:r>
              <a:rPr lang="en-US" sz="2000" b="1" dirty="0">
                <a:latin typeface="Calibri" panose="020F0502020204030204" pitchFamily="34" charset="0"/>
              </a:rPr>
              <a:t>B- Repair with bicuspidization</a:t>
            </a:r>
          </a:p>
          <a:p>
            <a:endParaRPr lang="en-US" sz="2000" b="1" dirty="0">
              <a:latin typeface="Calibri" panose="020F0502020204030204" pitchFamily="34" charset="0"/>
            </a:endParaRPr>
          </a:p>
          <a:p>
            <a:r>
              <a:rPr lang="en-US" sz="2000" b="1" dirty="0">
                <a:latin typeface="Calibri" panose="020F0502020204030204" pitchFamily="34" charset="0"/>
              </a:rPr>
              <a:t>C- Repair with De Vega sutures</a:t>
            </a:r>
          </a:p>
          <a:p>
            <a:r>
              <a:rPr lang="en-US" sz="2000" b="1" dirty="0">
                <a:latin typeface="Calibri" panose="020F0502020204030204" pitchFamily="34" charset="0"/>
              </a:rPr>
              <a:t>     (purse- string sutures)</a:t>
            </a:r>
          </a:p>
          <a:p>
            <a:endParaRPr lang="en-US" sz="2000" b="1" dirty="0">
              <a:latin typeface="Calibri" panose="020F0502020204030204" pitchFamily="34" charset="0"/>
            </a:endParaRPr>
          </a:p>
          <a:p>
            <a:r>
              <a:rPr lang="en-US" sz="2000" b="1" dirty="0">
                <a:latin typeface="Calibri" panose="020F0502020204030204" pitchFamily="34" charset="0"/>
              </a:rPr>
              <a:t>D- Annuloplasty ring  (MC-3, 3D</a:t>
            </a:r>
          </a:p>
          <a:p>
            <a:r>
              <a:rPr lang="en-US" sz="2000" b="1" dirty="0">
                <a:latin typeface="Calibri" panose="020F0502020204030204" pitchFamily="34" charset="0"/>
              </a:rPr>
              <a:t>     ring, Physio ring, Simplici-T </a:t>
            </a:r>
          </a:p>
          <a:p>
            <a:r>
              <a:rPr lang="en-US" sz="2000" b="1" dirty="0">
                <a:latin typeface="Calibri" panose="020F0502020204030204" pitchFamily="34" charset="0"/>
              </a:rPr>
              <a:t>     band, etc…..)</a:t>
            </a:r>
          </a:p>
        </p:txBody>
      </p:sp>
    </p:spTree>
    <p:extLst>
      <p:ext uri="{BB962C8B-B14F-4D97-AF65-F5344CB8AC3E}">
        <p14:creationId xmlns:p14="http://schemas.microsoft.com/office/powerpoint/2010/main" val="385269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2410692" y="5421748"/>
            <a:ext cx="7499928" cy="461665"/>
          </a:xfrm>
          <a:prstGeom prst="rect">
            <a:avLst/>
          </a:prstGeom>
          <a:noFill/>
        </p:spPr>
        <p:txBody>
          <a:bodyPr wrap="square" rtlCol="0">
            <a:spAutoFit/>
          </a:bodyPr>
          <a:lstStyle/>
          <a:p>
            <a:r>
              <a:rPr lang="en-US" sz="2400" b="1" dirty="0">
                <a:latin typeface="Calibri" panose="020F0502020204030204" pitchFamily="34" charset="0"/>
              </a:rPr>
              <a:t>Severe TR in a rheumatic patient, bicuspidization repair</a:t>
            </a:r>
          </a:p>
        </p:txBody>
      </p:sp>
      <p:sp>
        <p:nvSpPr>
          <p:cNvPr id="4" name="TextBox 3"/>
          <p:cNvSpPr txBox="1"/>
          <p:nvPr/>
        </p:nvSpPr>
        <p:spPr>
          <a:xfrm>
            <a:off x="5079077" y="4896196"/>
            <a:ext cx="2111797" cy="369332"/>
          </a:xfrm>
          <a:prstGeom prst="rect">
            <a:avLst/>
          </a:prstGeom>
          <a:noFill/>
        </p:spPr>
        <p:txBody>
          <a:bodyPr wrap="none" rtlCol="0">
            <a:spAutoFit/>
          </a:bodyPr>
          <a:lstStyle/>
          <a:p>
            <a:r>
              <a:rPr lang="en-US" b="1" dirty="0">
                <a:latin typeface="Calibri" panose="020F0502020204030204" pitchFamily="34" charset="0"/>
              </a:rPr>
              <a:t>Dr. Arifi, KACC, 2011</a:t>
            </a:r>
          </a:p>
        </p:txBody>
      </p:sp>
    </p:spTree>
    <p:extLst>
      <p:ext uri="{BB962C8B-B14F-4D97-AF65-F5344CB8AC3E}">
        <p14:creationId xmlns:p14="http://schemas.microsoft.com/office/powerpoint/2010/main" val="5986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7268" y="1059322"/>
            <a:ext cx="3425624" cy="914400"/>
          </a:xfrm>
        </p:spPr>
        <p:txBody>
          <a:bodyPr>
            <a:noAutofit/>
          </a:bodyPr>
          <a:lstStyle/>
          <a:p>
            <a:pPr algn="ctr"/>
            <a:r>
              <a:rPr lang="en-US" sz="6000" b="0" dirty="0">
                <a:solidFill>
                  <a:schemeClr val="tx1"/>
                </a:solidFill>
                <a:effectLst/>
                <a:latin typeface="Calibri" panose="020F0502020204030204" pitchFamily="34" charset="0"/>
                <a:cs typeface="Calibri" panose="020F0502020204030204" pitchFamily="34" charset="0"/>
              </a:rPr>
              <a:t>Case 2</a:t>
            </a:r>
          </a:p>
        </p:txBody>
      </p:sp>
      <p:sp>
        <p:nvSpPr>
          <p:cNvPr id="5" name="Rectangle 4"/>
          <p:cNvSpPr/>
          <p:nvPr/>
        </p:nvSpPr>
        <p:spPr>
          <a:xfrm>
            <a:off x="2019993" y="2338399"/>
            <a:ext cx="8038407" cy="1938992"/>
          </a:xfrm>
          <a:prstGeom prst="rect">
            <a:avLst/>
          </a:prstGeom>
        </p:spPr>
        <p:txBody>
          <a:bodyPr wrap="square">
            <a:spAutoFit/>
          </a:bodyPr>
          <a:lstStyle/>
          <a:p>
            <a:r>
              <a:rPr lang="en-US" sz="4000" dirty="0">
                <a:latin typeface="Calibri" panose="020F0502020204030204" pitchFamily="34" charset="0"/>
                <a:cs typeface="Calibri" panose="020F0502020204030204" pitchFamily="34" charset="0"/>
              </a:rPr>
              <a:t>68-year-old man with history of chest trauma 6 months ago, presented with SOB and fatigue</a:t>
            </a:r>
            <a:endParaRPr lang="en-US" sz="4000" dirty="0">
              <a:latin typeface="Calibri" panose="020F0502020204030204" pitchFamily="34" charset="0"/>
            </a:endParaRPr>
          </a:p>
        </p:txBody>
      </p:sp>
    </p:spTree>
    <p:extLst>
      <p:ext uri="{BB962C8B-B14F-4D97-AF65-F5344CB8AC3E}">
        <p14:creationId xmlns:p14="http://schemas.microsoft.com/office/powerpoint/2010/main" val="403370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1" descr="Plate 8A.jpg"/>
          <p:cNvPicPr>
            <a:picLocks noChangeAspect="1"/>
          </p:cNvPicPr>
          <p:nvPr/>
        </p:nvPicPr>
        <p:blipFill>
          <a:blip r:embed="rId2">
            <a:extLst>
              <a:ext uri="{28A0092B-C50C-407E-A947-70E740481C1C}">
                <a14:useLocalDpi xmlns:a14="http://schemas.microsoft.com/office/drawing/2010/main" val="0"/>
              </a:ext>
            </a:extLst>
          </a:blip>
          <a:srcRect l="4298" t="4395" r="1163" b="8122"/>
          <a:stretch>
            <a:fillRect/>
          </a:stretch>
        </p:blipFill>
        <p:spPr bwMode="auto">
          <a:xfrm>
            <a:off x="3010075" y="483707"/>
            <a:ext cx="6171850"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691561" y="5442582"/>
            <a:ext cx="3053208" cy="461665"/>
          </a:xfrm>
          <a:prstGeom prst="rect">
            <a:avLst/>
          </a:prstGeom>
        </p:spPr>
        <p:txBody>
          <a:bodyPr wrap="none">
            <a:spAutoFit/>
          </a:bodyPr>
          <a:lstStyle/>
          <a:p>
            <a:r>
              <a:rPr lang="en-US" sz="2400" b="1" dirty="0">
                <a:latin typeface="Calibri" panose="020F0502020204030204" pitchFamily="34" charset="0"/>
              </a:rPr>
              <a:t>Anatomy of TV and RV</a:t>
            </a:r>
          </a:p>
        </p:txBody>
      </p:sp>
    </p:spTree>
    <p:extLst>
      <p:ext uri="{BB962C8B-B14F-4D97-AF65-F5344CB8AC3E}">
        <p14:creationId xmlns:p14="http://schemas.microsoft.com/office/powerpoint/2010/main" val="171710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Case 9-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419"/>
          <a:stretch/>
        </p:blipFill>
        <p:spPr>
          <a:xfrm>
            <a:off x="1549687" y="481935"/>
            <a:ext cx="4289349" cy="3657600"/>
          </a:xfrm>
          <a:prstGeom prst="rect">
            <a:avLst/>
          </a:prstGeom>
        </p:spPr>
      </p:pic>
      <p:pic>
        <p:nvPicPr>
          <p:cNvPr id="5" name="Case 9-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8638" t="15271" b="5093"/>
          <a:stretch/>
        </p:blipFill>
        <p:spPr>
          <a:xfrm>
            <a:off x="6090523" y="481935"/>
            <a:ext cx="4388852" cy="3657600"/>
          </a:xfrm>
          <a:prstGeom prst="rect">
            <a:avLst/>
          </a:prstGeom>
        </p:spPr>
      </p:pic>
      <p:cxnSp>
        <p:nvCxnSpPr>
          <p:cNvPr id="6" name="Straight Arrow Connector 5"/>
          <p:cNvCxnSpPr/>
          <p:nvPr/>
        </p:nvCxnSpPr>
        <p:spPr>
          <a:xfrm flipH="1" flipV="1">
            <a:off x="3726872" y="2798615"/>
            <a:ext cx="106218" cy="42322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33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3" fill="hold"/>
                                        <p:tgtEl>
                                          <p:spTgt spid="4"/>
                                        </p:tgtEl>
                                      </p:cBhvr>
                                    </p:cmd>
                                  </p:childTnLst>
                                </p:cTn>
                              </p:par>
                            </p:childTnLst>
                          </p:cTn>
                        </p:par>
                        <p:par>
                          <p:cTn id="7" fill="hold">
                            <p:stCondLst>
                              <p:cond delay="1833"/>
                            </p:stCondLst>
                            <p:childTnLst>
                              <p:par>
                                <p:cTn id="8" presetID="1" presetClass="mediacall" presetSubtype="0" fill="hold" nodeType="afterEffect">
                                  <p:stCondLst>
                                    <p:cond delay="0"/>
                                  </p:stCondLst>
                                  <p:childTnLst>
                                    <p:cmd type="call" cmd="playFrom(0.0)">
                                      <p:cBhvr>
                                        <p:cTn id="9" dur="18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repeatCount="indefinite"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Case 9-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7802" t="16627" r="16110" b="3385"/>
          <a:stretch/>
        </p:blipFill>
        <p:spPr>
          <a:xfrm>
            <a:off x="2660137" y="492421"/>
            <a:ext cx="6871727" cy="5394960"/>
          </a:xfrm>
          <a:prstGeom prst="rect">
            <a:avLst/>
          </a:prstGeom>
        </p:spPr>
      </p:pic>
    </p:spTree>
    <p:extLst>
      <p:ext uri="{BB962C8B-B14F-4D97-AF65-F5344CB8AC3E}">
        <p14:creationId xmlns:p14="http://schemas.microsoft.com/office/powerpoint/2010/main" val="117762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7353" y="5440218"/>
            <a:ext cx="2111797" cy="369332"/>
          </a:xfrm>
          <a:prstGeom prst="rect">
            <a:avLst/>
          </a:prstGeom>
          <a:noFill/>
        </p:spPr>
        <p:txBody>
          <a:bodyPr wrap="none" rtlCol="0">
            <a:spAutoFit/>
          </a:bodyPr>
          <a:lstStyle/>
          <a:p>
            <a:r>
              <a:rPr lang="en-US" b="1" dirty="0">
                <a:latin typeface="Calibri" panose="020F0502020204030204" pitchFamily="34" charset="0"/>
              </a:rPr>
              <a:t>Dr. Arifi, KACC, 2011</a:t>
            </a:r>
          </a:p>
        </p:txBody>
      </p:sp>
    </p:spTree>
    <p:extLst>
      <p:ext uri="{BB962C8B-B14F-4D97-AF65-F5344CB8AC3E}">
        <p14:creationId xmlns:p14="http://schemas.microsoft.com/office/powerpoint/2010/main" val="341798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7268" y="1059322"/>
            <a:ext cx="3425624" cy="914400"/>
          </a:xfrm>
        </p:spPr>
        <p:txBody>
          <a:bodyPr>
            <a:noAutofit/>
          </a:bodyPr>
          <a:lstStyle/>
          <a:p>
            <a:pPr algn="ctr"/>
            <a:r>
              <a:rPr lang="en-US" sz="6000" b="0" dirty="0">
                <a:solidFill>
                  <a:schemeClr val="tx1"/>
                </a:solidFill>
                <a:effectLst/>
                <a:latin typeface="Calibri" panose="020F0502020204030204" pitchFamily="34" charset="0"/>
                <a:cs typeface="Calibri" panose="020F0502020204030204" pitchFamily="34" charset="0"/>
              </a:rPr>
              <a:t>Case 3</a:t>
            </a:r>
          </a:p>
        </p:txBody>
      </p:sp>
      <p:sp>
        <p:nvSpPr>
          <p:cNvPr id="5" name="Rectangle 4"/>
          <p:cNvSpPr/>
          <p:nvPr/>
        </p:nvSpPr>
        <p:spPr>
          <a:xfrm>
            <a:off x="2019993" y="2338399"/>
            <a:ext cx="8038407" cy="1323439"/>
          </a:xfrm>
          <a:prstGeom prst="rect">
            <a:avLst/>
          </a:prstGeom>
        </p:spPr>
        <p:txBody>
          <a:bodyPr wrap="square">
            <a:spAutoFit/>
          </a:bodyPr>
          <a:lstStyle/>
          <a:p>
            <a:r>
              <a:rPr lang="en-US" sz="4000" dirty="0">
                <a:latin typeface="Calibri" panose="020F0502020204030204" pitchFamily="34" charset="0"/>
              </a:rPr>
              <a:t>73-year-old female, known case of carcinoid tumor</a:t>
            </a:r>
          </a:p>
        </p:txBody>
      </p:sp>
    </p:spTree>
    <p:extLst>
      <p:ext uri="{BB962C8B-B14F-4D97-AF65-F5344CB8AC3E}">
        <p14:creationId xmlns:p14="http://schemas.microsoft.com/office/powerpoint/2010/main" val="37340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36"/>
            <a:ext cx="7193280" cy="5394960"/>
          </a:xfrm>
          <a:prstGeom prst="rect">
            <a:avLst/>
          </a:prstGeom>
        </p:spPr>
      </p:pic>
    </p:spTree>
    <p:extLst>
      <p:ext uri="{BB962C8B-B14F-4D97-AF65-F5344CB8AC3E}">
        <p14:creationId xmlns:p14="http://schemas.microsoft.com/office/powerpoint/2010/main" val="393626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1"/>
            <a:ext cx="7193280" cy="5394960"/>
          </a:xfrm>
          <a:prstGeom prst="rect">
            <a:avLst/>
          </a:prstGeom>
        </p:spPr>
      </p:pic>
    </p:spTree>
    <p:extLst>
      <p:ext uri="{BB962C8B-B14F-4D97-AF65-F5344CB8AC3E}">
        <p14:creationId xmlns:p14="http://schemas.microsoft.com/office/powerpoint/2010/main" val="95466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8"/>
            <a:ext cx="7193280" cy="5394960"/>
          </a:xfrm>
          <a:prstGeom prst="rect">
            <a:avLst/>
          </a:prstGeom>
        </p:spPr>
      </p:pic>
    </p:spTree>
    <p:extLst>
      <p:ext uri="{BB962C8B-B14F-4D97-AF65-F5344CB8AC3E}">
        <p14:creationId xmlns:p14="http://schemas.microsoft.com/office/powerpoint/2010/main" val="168222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61811"/>
            <a:ext cx="7193280" cy="5394960"/>
          </a:xfrm>
          <a:prstGeom prst="rect">
            <a:avLst/>
          </a:prstGeom>
        </p:spPr>
      </p:pic>
      <p:sp>
        <p:nvSpPr>
          <p:cNvPr id="3" name="TextBox 2"/>
          <p:cNvSpPr txBox="1"/>
          <p:nvPr/>
        </p:nvSpPr>
        <p:spPr>
          <a:xfrm>
            <a:off x="3962403" y="1828806"/>
            <a:ext cx="4302012" cy="923330"/>
          </a:xfrm>
          <a:prstGeom prst="rect">
            <a:avLst/>
          </a:prstGeom>
          <a:noFill/>
        </p:spPr>
        <p:txBody>
          <a:bodyPr wrap="none" rtlCol="0">
            <a:spAutoFit/>
          </a:bodyPr>
          <a:lstStyle/>
          <a:p>
            <a:r>
              <a:rPr lang="en-US" b="1" dirty="0">
                <a:solidFill>
                  <a:schemeClr val="bg1"/>
                </a:solidFill>
                <a:latin typeface="Calibri" panose="020F0502020204030204" pitchFamily="34" charset="0"/>
              </a:rPr>
              <a:t>Tricuspid inflow : PIG = 10 mmHg</a:t>
            </a:r>
          </a:p>
          <a:p>
            <a:r>
              <a:rPr lang="en-US" b="1" dirty="0">
                <a:solidFill>
                  <a:schemeClr val="bg1"/>
                </a:solidFill>
                <a:latin typeface="Calibri" panose="020F0502020204030204" pitchFamily="34" charset="0"/>
              </a:rPr>
              <a:t>                                Mean gradient = 4 mmHg</a:t>
            </a:r>
          </a:p>
          <a:p>
            <a:endParaRPr lang="en-US" b="1" dirty="0">
              <a:solidFill>
                <a:schemeClr val="bg1"/>
              </a:solidFill>
              <a:latin typeface="Calibri" panose="020F0502020204030204" pitchFamily="34" charset="0"/>
            </a:endParaRPr>
          </a:p>
        </p:txBody>
      </p:sp>
      <p:sp>
        <p:nvSpPr>
          <p:cNvPr id="4" name="Rectangle 3"/>
          <p:cNvSpPr/>
          <p:nvPr/>
        </p:nvSpPr>
        <p:spPr>
          <a:xfrm>
            <a:off x="4886034" y="4759187"/>
            <a:ext cx="2225971" cy="646331"/>
          </a:xfrm>
          <a:prstGeom prst="rect">
            <a:avLst/>
          </a:prstGeom>
        </p:spPr>
        <p:txBody>
          <a:bodyPr wrap="square">
            <a:spAutoFit/>
          </a:bodyPr>
          <a:lstStyle/>
          <a:p>
            <a:r>
              <a:rPr lang="en-US" b="1" dirty="0">
                <a:solidFill>
                  <a:schemeClr val="bg1"/>
                </a:solidFill>
                <a:latin typeface="Calibri" panose="020F0502020204030204" pitchFamily="34" charset="0"/>
              </a:rPr>
              <a:t>TR: PIG = 25 mmHg</a:t>
            </a:r>
          </a:p>
          <a:p>
            <a:r>
              <a:rPr lang="en-US" b="1" dirty="0">
                <a:solidFill>
                  <a:schemeClr val="bg1"/>
                </a:solidFill>
                <a:latin typeface="Calibri" panose="020F0502020204030204" pitchFamily="34" charset="0"/>
              </a:rPr>
              <a:t>       RVSP = 35 mmHg</a:t>
            </a:r>
          </a:p>
        </p:txBody>
      </p:sp>
    </p:spTree>
    <p:extLst>
      <p:ext uri="{BB962C8B-B14F-4D97-AF65-F5344CB8AC3E}">
        <p14:creationId xmlns:p14="http://schemas.microsoft.com/office/powerpoint/2010/main" val="327725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36"/>
            <a:ext cx="7193280" cy="5394960"/>
          </a:xfrm>
          <a:prstGeom prst="rect">
            <a:avLst/>
          </a:prstGeom>
        </p:spPr>
      </p:pic>
    </p:spTree>
    <p:extLst>
      <p:ext uri="{BB962C8B-B14F-4D97-AF65-F5344CB8AC3E}">
        <p14:creationId xmlns:p14="http://schemas.microsoft.com/office/powerpoint/2010/main" val="101950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8"/>
            <a:ext cx="7193280" cy="5394960"/>
          </a:xfrm>
          <a:prstGeom prst="rect">
            <a:avLst/>
          </a:prstGeom>
        </p:spPr>
      </p:pic>
    </p:spTree>
    <p:extLst>
      <p:ext uri="{BB962C8B-B14F-4D97-AF65-F5344CB8AC3E}">
        <p14:creationId xmlns:p14="http://schemas.microsoft.com/office/powerpoint/2010/main" val="74319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Figure 1 Anatomic specimens showing tricuspid and mitral apparatus anatomy. Red arrows indicate the atrio-ventricular to semilunar valve distances. Yellow arrows indicate the specific differences between tricuspid and mitral valves. Tricuspid valve apparatus is characterized by multiple, widely separated papillary muscles which carry chordae to a single tricuspid valve leaflet. Accessory chordal attachments to the right ventricular free wall are also noted (Courtesy of Dr Willam Edwards, Mayo Clinic)."/>
          <p:cNvPicPr>
            <a:picLocks noChangeAspect="1" noChangeArrowheads="1"/>
          </p:cNvPicPr>
          <p:nvPr/>
        </p:nvPicPr>
        <p:blipFill rotWithShape="1">
          <a:blip r:embed="rId2">
            <a:extLst>
              <a:ext uri="{28A0092B-C50C-407E-A947-70E740481C1C}">
                <a14:useLocalDpi xmlns:a14="http://schemas.microsoft.com/office/drawing/2010/main" val="0"/>
              </a:ext>
            </a:extLst>
          </a:blip>
          <a:srcRect l="3417" t="3603" r="3714" b="4990"/>
          <a:stretch/>
        </p:blipFill>
        <p:spPr bwMode="auto">
          <a:xfrm>
            <a:off x="3335341" y="480299"/>
            <a:ext cx="5521318" cy="4023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21766" y="4572005"/>
            <a:ext cx="7451899" cy="1323439"/>
          </a:xfrm>
          <a:prstGeom prst="rect">
            <a:avLst/>
          </a:prstGeom>
          <a:noFill/>
        </p:spPr>
        <p:txBody>
          <a:bodyPr wrap="square" rtlCol="0">
            <a:spAutoFit/>
          </a:bodyPr>
          <a:lstStyle/>
          <a:p>
            <a:r>
              <a:rPr lang="en-US" sz="2000" b="1" dirty="0">
                <a:latin typeface="Calibri" panose="020F0502020204030204" pitchFamily="34" charset="0"/>
              </a:rPr>
              <a:t>Comparison between anatomy of the MV and TV</a:t>
            </a:r>
            <a:r>
              <a:rPr lang="en-US" sz="2000" dirty="0">
                <a:latin typeface="Calibri" panose="020F0502020204030204" pitchFamily="34" charset="0"/>
              </a:rPr>
              <a:t>. </a:t>
            </a:r>
            <a:r>
              <a:rPr lang="en-US" sz="2000" b="1" dirty="0">
                <a:latin typeface="Calibri" panose="020F0502020204030204" pitchFamily="34" charset="0"/>
              </a:rPr>
              <a:t>MV is in continuity with AoV while TV is not in continuity with PV. Both papillary muscles are attached to both MV leaflets while in right side, each TV leaflet can be attached to a single papillary muscle or two of them. </a:t>
            </a:r>
          </a:p>
        </p:txBody>
      </p:sp>
      <p:cxnSp>
        <p:nvCxnSpPr>
          <p:cNvPr id="4" name="Straight Connector 3"/>
          <p:cNvCxnSpPr/>
          <p:nvPr/>
        </p:nvCxnSpPr>
        <p:spPr>
          <a:xfrm>
            <a:off x="4285663" y="5209309"/>
            <a:ext cx="30664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63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5"/>
            <a:ext cx="7193280" cy="5394960"/>
          </a:xfrm>
          <a:prstGeom prst="rect">
            <a:avLst/>
          </a:prstGeom>
        </p:spPr>
      </p:pic>
    </p:spTree>
    <p:extLst>
      <p:ext uri="{BB962C8B-B14F-4D97-AF65-F5344CB8AC3E}">
        <p14:creationId xmlns:p14="http://schemas.microsoft.com/office/powerpoint/2010/main" val="260362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3"/>
            <a:ext cx="7193280" cy="5394960"/>
          </a:xfrm>
          <a:prstGeom prst="rect">
            <a:avLst/>
          </a:prstGeom>
        </p:spPr>
      </p:pic>
    </p:spTree>
    <p:extLst>
      <p:ext uri="{BB962C8B-B14F-4D97-AF65-F5344CB8AC3E}">
        <p14:creationId xmlns:p14="http://schemas.microsoft.com/office/powerpoint/2010/main" val="10406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5"/>
            <a:ext cx="7193280" cy="5394960"/>
          </a:xfrm>
          <a:prstGeom prst="rect">
            <a:avLst/>
          </a:prstGeom>
        </p:spPr>
      </p:pic>
    </p:spTree>
    <p:extLst>
      <p:ext uri="{BB962C8B-B14F-4D97-AF65-F5344CB8AC3E}">
        <p14:creationId xmlns:p14="http://schemas.microsoft.com/office/powerpoint/2010/main" val="6726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se 3-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71047"/>
            <a:ext cx="7193280" cy="5394960"/>
          </a:xfrm>
          <a:prstGeom prst="rect">
            <a:avLst/>
          </a:prstGeom>
        </p:spPr>
      </p:pic>
    </p:spTree>
    <p:extLst>
      <p:ext uri="{BB962C8B-B14F-4D97-AF65-F5344CB8AC3E}">
        <p14:creationId xmlns:p14="http://schemas.microsoft.com/office/powerpoint/2010/main" val="378943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0112" y="5440227"/>
            <a:ext cx="4238917" cy="400110"/>
          </a:xfrm>
          <a:prstGeom prst="rect">
            <a:avLst/>
          </a:prstGeom>
          <a:noFill/>
        </p:spPr>
        <p:txBody>
          <a:bodyPr wrap="none" rtlCol="0">
            <a:spAutoFit/>
          </a:bodyPr>
          <a:lstStyle/>
          <a:p>
            <a:r>
              <a:rPr lang="en-US" sz="2000" b="1" dirty="0">
                <a:latin typeface="Calibri" panose="020F0502020204030204" pitchFamily="34" charset="0"/>
              </a:rPr>
              <a:t>Thickened, restricted tricuspid leaflets</a:t>
            </a:r>
          </a:p>
        </p:txBody>
      </p:sp>
      <p:pic>
        <p:nvPicPr>
          <p:cNvPr id="4" name="Case 3-TE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5120" y="479140"/>
            <a:ext cx="6461760" cy="4846320"/>
          </a:xfrm>
          <a:prstGeom prst="rect">
            <a:avLst/>
          </a:prstGeom>
        </p:spPr>
      </p:pic>
    </p:spTree>
    <p:extLst>
      <p:ext uri="{BB962C8B-B14F-4D97-AF65-F5344CB8AC3E}">
        <p14:creationId xmlns:p14="http://schemas.microsoft.com/office/powerpoint/2010/main" val="394631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3363" y="5181612"/>
            <a:ext cx="6241196" cy="707886"/>
          </a:xfrm>
          <a:prstGeom prst="rect">
            <a:avLst/>
          </a:prstGeom>
          <a:noFill/>
        </p:spPr>
        <p:txBody>
          <a:bodyPr wrap="none" rtlCol="0">
            <a:spAutoFit/>
          </a:bodyPr>
          <a:lstStyle/>
          <a:p>
            <a:r>
              <a:rPr lang="en-US" sz="2000" b="1" dirty="0">
                <a:latin typeface="Calibri" panose="020F0502020204030204" pitchFamily="34" charset="0"/>
              </a:rPr>
              <a:t>Restricted and regurgitant  tricuspid valve with severe TR</a:t>
            </a:r>
          </a:p>
          <a:p>
            <a:endParaRPr lang="en-US" sz="2000" b="1" dirty="0">
              <a:latin typeface="Calibri" panose="020F0502020204030204" pitchFamily="34" charset="0"/>
            </a:endParaRPr>
          </a:p>
        </p:txBody>
      </p:sp>
      <p:pic>
        <p:nvPicPr>
          <p:cNvPr id="4" name="2012698, carcinoid heart 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87040" y="479140"/>
            <a:ext cx="6217920" cy="4663440"/>
          </a:xfrm>
          <a:prstGeom prst="rect">
            <a:avLst/>
          </a:prstGeom>
        </p:spPr>
      </p:pic>
    </p:spTree>
    <p:extLst>
      <p:ext uri="{BB962C8B-B14F-4D97-AF65-F5344CB8AC3E}">
        <p14:creationId xmlns:p14="http://schemas.microsoft.com/office/powerpoint/2010/main" val="33229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71045"/>
            <a:ext cx="7193280" cy="5394960"/>
          </a:xfrm>
          <a:prstGeom prst="rect">
            <a:avLst/>
          </a:prstGeom>
        </p:spPr>
      </p:pic>
      <p:sp>
        <p:nvSpPr>
          <p:cNvPr id="5" name="Oval 4"/>
          <p:cNvSpPr/>
          <p:nvPr/>
        </p:nvSpPr>
        <p:spPr>
          <a:xfrm>
            <a:off x="7878613" y="1524002"/>
            <a:ext cx="1357745" cy="304800"/>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86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Image result for carcinoid heart disease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302" y="484620"/>
            <a:ext cx="4887444" cy="48950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443" y="484620"/>
            <a:ext cx="5091084" cy="3905816"/>
          </a:xfrm>
          <a:prstGeom prst="rect">
            <a:avLst/>
          </a:prstGeom>
        </p:spPr>
      </p:pic>
      <p:sp>
        <p:nvSpPr>
          <p:cNvPr id="3" name="TextBox 2"/>
          <p:cNvSpPr txBox="1"/>
          <p:nvPr/>
        </p:nvSpPr>
        <p:spPr>
          <a:xfrm>
            <a:off x="6066443" y="4553530"/>
            <a:ext cx="5091084" cy="707886"/>
          </a:xfrm>
          <a:prstGeom prst="rect">
            <a:avLst/>
          </a:prstGeom>
          <a:noFill/>
        </p:spPr>
        <p:txBody>
          <a:bodyPr wrap="square" rtlCol="0">
            <a:spAutoFit/>
          </a:bodyPr>
          <a:lstStyle/>
          <a:p>
            <a:r>
              <a:rPr lang="en-US" sz="2000" b="1" dirty="0">
                <a:latin typeface="Calibri" panose="020F0502020204030204" pitchFamily="34" charset="0"/>
              </a:rPr>
              <a:t>50% of patients with carcinoid tumor develop carcinoid heart disease (TS, TR, PS, PI)</a:t>
            </a:r>
          </a:p>
        </p:txBody>
      </p:sp>
    </p:spTree>
    <p:extLst>
      <p:ext uri="{BB962C8B-B14F-4D97-AF65-F5344CB8AC3E}">
        <p14:creationId xmlns:p14="http://schemas.microsoft.com/office/powerpoint/2010/main" val="254516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091316-1"/>
          <p:cNvPicPr>
            <a:picLocks noChangeAspect="1" noChangeArrowheads="1"/>
          </p:cNvPicPr>
          <p:nvPr/>
        </p:nvPicPr>
        <p:blipFill rotWithShape="1">
          <a:blip r:embed="rId2">
            <a:extLst>
              <a:ext uri="{28A0092B-C50C-407E-A947-70E740481C1C}">
                <a14:useLocalDpi xmlns:a14="http://schemas.microsoft.com/office/drawing/2010/main" val="0"/>
              </a:ext>
            </a:extLst>
          </a:blip>
          <a:srcRect l="1673" t="6906" r="1293" b="11467"/>
          <a:stretch/>
        </p:blipFill>
        <p:spPr bwMode="auto">
          <a:xfrm>
            <a:off x="5809669" y="496021"/>
            <a:ext cx="535214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3" y="496021"/>
            <a:ext cx="4721835" cy="33832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8373" y="4064012"/>
            <a:ext cx="10193445" cy="830997"/>
          </a:xfrm>
          <a:prstGeom prst="rect">
            <a:avLst/>
          </a:prstGeom>
          <a:noFill/>
        </p:spPr>
        <p:txBody>
          <a:bodyPr wrap="square" rtlCol="0">
            <a:spAutoFit/>
          </a:bodyPr>
          <a:lstStyle/>
          <a:p>
            <a:r>
              <a:rPr lang="en-US" sz="2400" b="1" dirty="0">
                <a:latin typeface="Calibri" panose="020F0502020204030204" pitchFamily="34" charset="0"/>
              </a:rPr>
              <a:t>Firm plaque- like endocardial fibrous thickening of the inside surfaces of the cardiac chambers, tricuspid valve, and the pulmonic valve </a:t>
            </a:r>
          </a:p>
        </p:txBody>
      </p:sp>
    </p:spTree>
    <p:extLst>
      <p:ext uri="{BB962C8B-B14F-4D97-AF65-F5344CB8AC3E}">
        <p14:creationId xmlns:p14="http://schemas.microsoft.com/office/powerpoint/2010/main" val="136888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47268" y="1059322"/>
            <a:ext cx="3425624" cy="914400"/>
          </a:xfrm>
        </p:spPr>
        <p:txBody>
          <a:bodyPr>
            <a:noAutofit/>
          </a:bodyPr>
          <a:lstStyle/>
          <a:p>
            <a:pPr algn="ctr"/>
            <a:r>
              <a:rPr lang="en-US" sz="6000" b="0" dirty="0">
                <a:solidFill>
                  <a:schemeClr val="tx1"/>
                </a:solidFill>
                <a:effectLst/>
                <a:latin typeface="Calibri" panose="020F0502020204030204" pitchFamily="34" charset="0"/>
                <a:cs typeface="Calibri" panose="020F0502020204030204" pitchFamily="34" charset="0"/>
              </a:rPr>
              <a:t>Case 4</a:t>
            </a:r>
          </a:p>
        </p:txBody>
      </p:sp>
      <p:sp>
        <p:nvSpPr>
          <p:cNvPr id="5" name="Rectangle 4"/>
          <p:cNvSpPr/>
          <p:nvPr/>
        </p:nvSpPr>
        <p:spPr>
          <a:xfrm>
            <a:off x="1715197" y="2338399"/>
            <a:ext cx="8666480" cy="707886"/>
          </a:xfrm>
          <a:prstGeom prst="rect">
            <a:avLst/>
          </a:prstGeom>
        </p:spPr>
        <p:txBody>
          <a:bodyPr wrap="square">
            <a:spAutoFit/>
          </a:bodyPr>
          <a:lstStyle/>
          <a:p>
            <a:r>
              <a:rPr lang="en-US" sz="4000" dirty="0">
                <a:latin typeface="Calibri" panose="020F0502020204030204" pitchFamily="34" charset="0"/>
              </a:rPr>
              <a:t>22-year-old female with history of ACHD</a:t>
            </a:r>
          </a:p>
        </p:txBody>
      </p:sp>
    </p:spTree>
    <p:extLst>
      <p:ext uri="{BB962C8B-B14F-4D97-AF65-F5344CB8AC3E}">
        <p14:creationId xmlns:p14="http://schemas.microsoft.com/office/powerpoint/2010/main" val="56416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b="47917"/>
          <a:stretch/>
        </p:blipFill>
        <p:spPr>
          <a:xfrm>
            <a:off x="2118360" y="492986"/>
            <a:ext cx="7955280" cy="2023168"/>
          </a:xfrm>
          <a:prstGeom prst="rect">
            <a:avLst/>
          </a:prstGeom>
        </p:spPr>
      </p:pic>
      <p:pic>
        <p:nvPicPr>
          <p:cNvPr id="3" name="Picture 2"/>
          <p:cNvPicPr>
            <a:picLocks noChangeAspect="1"/>
          </p:cNvPicPr>
          <p:nvPr/>
        </p:nvPicPr>
        <p:blipFill rotWithShape="1">
          <a:blip r:embed="rId3"/>
          <a:srcRect b="11154"/>
          <a:stretch/>
        </p:blipFill>
        <p:spPr>
          <a:xfrm>
            <a:off x="2118360" y="2571570"/>
            <a:ext cx="7955280" cy="3306041"/>
          </a:xfrm>
          <a:prstGeom prst="rect">
            <a:avLst/>
          </a:prstGeom>
        </p:spPr>
      </p:pic>
      <p:cxnSp>
        <p:nvCxnSpPr>
          <p:cNvPr id="6" name="Straight Connector 5"/>
          <p:cNvCxnSpPr/>
          <p:nvPr/>
        </p:nvCxnSpPr>
        <p:spPr>
          <a:xfrm>
            <a:off x="4230263" y="5822195"/>
            <a:ext cx="17641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527633" y="2133603"/>
            <a:ext cx="2426883" cy="338554"/>
          </a:xfrm>
          <a:prstGeom prst="rect">
            <a:avLst/>
          </a:prstGeom>
          <a:noFill/>
        </p:spPr>
        <p:txBody>
          <a:bodyPr wrap="none" rtlCol="0">
            <a:spAutoFit/>
          </a:bodyPr>
          <a:lstStyle/>
          <a:p>
            <a:r>
              <a:rPr lang="en-US" sz="1600" b="1" dirty="0">
                <a:latin typeface="Calibri" panose="020F0502020204030204" pitchFamily="34" charset="0"/>
              </a:rPr>
              <a:t>JACC Imaging, March 2019</a:t>
            </a:r>
          </a:p>
        </p:txBody>
      </p:sp>
      <p:sp>
        <p:nvSpPr>
          <p:cNvPr id="4" name="Rectangle 3"/>
          <p:cNvSpPr/>
          <p:nvPr/>
        </p:nvSpPr>
        <p:spPr>
          <a:xfrm>
            <a:off x="7480804" y="4374866"/>
            <a:ext cx="2426883" cy="338554"/>
          </a:xfrm>
          <a:prstGeom prst="rect">
            <a:avLst/>
          </a:prstGeom>
        </p:spPr>
        <p:txBody>
          <a:bodyPr wrap="none">
            <a:spAutoFit/>
          </a:bodyPr>
          <a:lstStyle/>
          <a:p>
            <a:r>
              <a:rPr lang="en-US" sz="1600" b="1" dirty="0">
                <a:latin typeface="Calibri" panose="020F0502020204030204" pitchFamily="34" charset="0"/>
              </a:rPr>
              <a:t>JACC Imaging, March 2019</a:t>
            </a:r>
          </a:p>
        </p:txBody>
      </p:sp>
    </p:spTree>
    <p:extLst>
      <p:ext uri="{BB962C8B-B14F-4D97-AF65-F5344CB8AC3E}">
        <p14:creationId xmlns:p14="http://schemas.microsoft.com/office/powerpoint/2010/main" val="159029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180687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428374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124663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61806"/>
            <a:ext cx="7193280" cy="5394960"/>
          </a:xfrm>
          <a:prstGeom prst="rect">
            <a:avLst/>
          </a:prstGeom>
        </p:spPr>
      </p:pic>
      <p:cxnSp>
        <p:nvCxnSpPr>
          <p:cNvPr id="4" name="Straight Arrow Connector 3"/>
          <p:cNvCxnSpPr/>
          <p:nvPr/>
        </p:nvCxnSpPr>
        <p:spPr>
          <a:xfrm>
            <a:off x="6165273" y="2336799"/>
            <a:ext cx="1011382" cy="738909"/>
          </a:xfrm>
          <a:prstGeom prst="straightConnector1">
            <a:avLst/>
          </a:prstGeom>
          <a:ln w="28575">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48730" y="5310905"/>
            <a:ext cx="4474302" cy="400110"/>
          </a:xfrm>
          <a:prstGeom prst="rect">
            <a:avLst/>
          </a:prstGeom>
          <a:noFill/>
        </p:spPr>
        <p:txBody>
          <a:bodyPr wrap="none" rtlCol="0">
            <a:spAutoFit/>
          </a:bodyPr>
          <a:lstStyle/>
          <a:p>
            <a:r>
              <a:rPr lang="en-US" sz="2000" b="1" dirty="0">
                <a:solidFill>
                  <a:schemeClr val="bg1"/>
                </a:solidFill>
                <a:latin typeface="Calibri" panose="020F0502020204030204" pitchFamily="34" charset="0"/>
              </a:rPr>
              <a:t>TV septal leaflet displacement = 2.5 cm</a:t>
            </a:r>
          </a:p>
        </p:txBody>
      </p:sp>
    </p:spTree>
    <p:extLst>
      <p:ext uri="{BB962C8B-B14F-4D97-AF65-F5344CB8AC3E}">
        <p14:creationId xmlns:p14="http://schemas.microsoft.com/office/powerpoint/2010/main" val="68412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61800"/>
            <a:ext cx="7193280" cy="5394960"/>
          </a:xfrm>
          <a:prstGeom prst="rect">
            <a:avLst/>
          </a:prstGeom>
        </p:spPr>
      </p:pic>
      <p:cxnSp>
        <p:nvCxnSpPr>
          <p:cNvPr id="4" name="Straight Arrow Connector 3"/>
          <p:cNvCxnSpPr/>
          <p:nvPr/>
        </p:nvCxnSpPr>
        <p:spPr>
          <a:xfrm flipH="1">
            <a:off x="4922984" y="2216731"/>
            <a:ext cx="1186873" cy="858983"/>
          </a:xfrm>
          <a:prstGeom prst="straightConnector1">
            <a:avLst/>
          </a:prstGeom>
          <a:ln w="28575">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281227" y="4990006"/>
            <a:ext cx="4833824" cy="400110"/>
          </a:xfrm>
          <a:prstGeom prst="rect">
            <a:avLst/>
          </a:prstGeom>
        </p:spPr>
        <p:txBody>
          <a:bodyPr wrap="none">
            <a:spAutoFit/>
          </a:bodyPr>
          <a:lstStyle/>
          <a:p>
            <a:r>
              <a:rPr lang="en-US" sz="2000" b="1" dirty="0">
                <a:solidFill>
                  <a:schemeClr val="bg1"/>
                </a:solidFill>
                <a:latin typeface="Calibri" panose="020F0502020204030204" pitchFamily="34" charset="0"/>
              </a:rPr>
              <a:t>TV ? Posterior leaflet displacement = 2.6 cm</a:t>
            </a:r>
          </a:p>
        </p:txBody>
      </p:sp>
    </p:spTree>
    <p:extLst>
      <p:ext uri="{BB962C8B-B14F-4D97-AF65-F5344CB8AC3E}">
        <p14:creationId xmlns:p14="http://schemas.microsoft.com/office/powerpoint/2010/main" val="12800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349503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78351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261538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61811"/>
            <a:ext cx="7193280" cy="5394960"/>
          </a:xfrm>
          <a:prstGeom prst="rect">
            <a:avLst/>
          </a:prstGeom>
        </p:spPr>
      </p:pic>
      <p:sp>
        <p:nvSpPr>
          <p:cNvPr id="4" name="Oval 3"/>
          <p:cNvSpPr/>
          <p:nvPr/>
        </p:nvSpPr>
        <p:spPr>
          <a:xfrm>
            <a:off x="2660079" y="5163127"/>
            <a:ext cx="1283854" cy="43410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74104" y="4528182"/>
            <a:ext cx="1651478" cy="400110"/>
          </a:xfrm>
          <a:prstGeom prst="rect">
            <a:avLst/>
          </a:prstGeom>
        </p:spPr>
        <p:txBody>
          <a:bodyPr wrap="none">
            <a:spAutoFit/>
          </a:bodyPr>
          <a:lstStyle/>
          <a:p>
            <a:r>
              <a:rPr lang="en-US" sz="2000" b="1" dirty="0">
                <a:solidFill>
                  <a:schemeClr val="bg1"/>
                </a:solidFill>
                <a:latin typeface="Calibri" panose="020F0502020204030204" pitchFamily="34" charset="0"/>
              </a:rPr>
              <a:t>Functional RV</a:t>
            </a:r>
          </a:p>
        </p:txBody>
      </p:sp>
    </p:spTree>
    <p:extLst>
      <p:ext uri="{BB962C8B-B14F-4D97-AF65-F5344CB8AC3E}">
        <p14:creationId xmlns:p14="http://schemas.microsoft.com/office/powerpoint/2010/main" val="7676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61813"/>
            <a:ext cx="7193280" cy="5394960"/>
          </a:xfrm>
          <a:prstGeom prst="rect">
            <a:avLst/>
          </a:prstGeom>
        </p:spPr>
      </p:pic>
      <p:sp>
        <p:nvSpPr>
          <p:cNvPr id="4" name="Oval 3"/>
          <p:cNvSpPr/>
          <p:nvPr/>
        </p:nvSpPr>
        <p:spPr>
          <a:xfrm>
            <a:off x="2660079" y="5163127"/>
            <a:ext cx="1283854" cy="43410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79998" y="4535054"/>
            <a:ext cx="1742913" cy="400110"/>
          </a:xfrm>
          <a:prstGeom prst="rect">
            <a:avLst/>
          </a:prstGeom>
          <a:noFill/>
        </p:spPr>
        <p:txBody>
          <a:bodyPr wrap="none" rtlCol="0">
            <a:spAutoFit/>
          </a:bodyPr>
          <a:lstStyle/>
          <a:p>
            <a:r>
              <a:rPr lang="en-US" sz="2000" b="1" dirty="0">
                <a:solidFill>
                  <a:schemeClr val="bg1"/>
                </a:solidFill>
                <a:latin typeface="Calibri" panose="020F0502020204030204" pitchFamily="34" charset="0"/>
              </a:rPr>
              <a:t>Anatomical RV</a:t>
            </a:r>
          </a:p>
        </p:txBody>
      </p:sp>
    </p:spTree>
    <p:extLst>
      <p:ext uri="{BB962C8B-B14F-4D97-AF65-F5344CB8AC3E}">
        <p14:creationId xmlns:p14="http://schemas.microsoft.com/office/powerpoint/2010/main" val="11925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2963321" y="482129"/>
            <a:ext cx="6265358" cy="5394960"/>
          </a:xfrm>
          <a:prstGeom prst="rect">
            <a:avLst/>
          </a:prstGeom>
        </p:spPr>
      </p:pic>
    </p:spTree>
    <p:extLst>
      <p:ext uri="{BB962C8B-B14F-4D97-AF65-F5344CB8AC3E}">
        <p14:creationId xmlns:p14="http://schemas.microsoft.com/office/powerpoint/2010/main" val="150999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
        <p:nvSpPr>
          <p:cNvPr id="3" name="TextBox 2"/>
          <p:cNvSpPr txBox="1"/>
          <p:nvPr/>
        </p:nvSpPr>
        <p:spPr>
          <a:xfrm>
            <a:off x="4572002" y="5190840"/>
            <a:ext cx="2902398" cy="400110"/>
          </a:xfrm>
          <a:prstGeom prst="rect">
            <a:avLst/>
          </a:prstGeom>
          <a:noFill/>
        </p:spPr>
        <p:txBody>
          <a:bodyPr wrap="none" rtlCol="0">
            <a:spAutoFit/>
          </a:bodyPr>
          <a:lstStyle/>
          <a:p>
            <a:r>
              <a:rPr lang="en-US" sz="2000" b="1" dirty="0">
                <a:solidFill>
                  <a:schemeClr val="bg1"/>
                </a:solidFill>
                <a:latin typeface="Calibri" panose="020F0502020204030204" pitchFamily="34" charset="0"/>
              </a:rPr>
              <a:t>Surgeon’s view of the TV</a:t>
            </a:r>
          </a:p>
        </p:txBody>
      </p:sp>
    </p:spTree>
    <p:extLst>
      <p:ext uri="{BB962C8B-B14F-4D97-AF65-F5344CB8AC3E}">
        <p14:creationId xmlns:p14="http://schemas.microsoft.com/office/powerpoint/2010/main" val="13704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20518" t="7038" r="20559" b="14586"/>
          <a:stretch/>
        </p:blipFill>
        <p:spPr>
          <a:xfrm>
            <a:off x="2490776" y="471068"/>
            <a:ext cx="7210448" cy="5394960"/>
          </a:xfrm>
          <a:prstGeom prst="rect">
            <a:avLst/>
          </a:prstGeom>
        </p:spPr>
      </p:pic>
      <p:sp>
        <p:nvSpPr>
          <p:cNvPr id="3" name="TextBox 2"/>
          <p:cNvSpPr txBox="1"/>
          <p:nvPr/>
        </p:nvSpPr>
        <p:spPr>
          <a:xfrm>
            <a:off x="5523347" y="2927929"/>
            <a:ext cx="421910" cy="369332"/>
          </a:xfrm>
          <a:prstGeom prst="rect">
            <a:avLst/>
          </a:prstGeom>
          <a:noFill/>
        </p:spPr>
        <p:txBody>
          <a:bodyPr wrap="none" rtlCol="0">
            <a:spAutoFit/>
          </a:bodyPr>
          <a:lstStyle/>
          <a:p>
            <a:r>
              <a:rPr lang="en-US" b="1" dirty="0">
                <a:latin typeface="Calibri" panose="020F0502020204030204" pitchFamily="34" charset="0"/>
              </a:rPr>
              <a:t>AL</a:t>
            </a:r>
          </a:p>
        </p:txBody>
      </p:sp>
      <p:sp>
        <p:nvSpPr>
          <p:cNvPr id="4" name="Rectangle 3"/>
          <p:cNvSpPr/>
          <p:nvPr/>
        </p:nvSpPr>
        <p:spPr>
          <a:xfrm>
            <a:off x="6554110" y="2385353"/>
            <a:ext cx="421910" cy="369332"/>
          </a:xfrm>
          <a:prstGeom prst="rect">
            <a:avLst/>
          </a:prstGeom>
        </p:spPr>
        <p:txBody>
          <a:bodyPr wrap="none">
            <a:spAutoFit/>
          </a:bodyPr>
          <a:lstStyle/>
          <a:p>
            <a:r>
              <a:rPr lang="en-US" b="1" dirty="0">
                <a:latin typeface="Calibri" panose="020F0502020204030204" pitchFamily="34" charset="0"/>
              </a:rPr>
              <a:t>AL</a:t>
            </a:r>
          </a:p>
        </p:txBody>
      </p:sp>
      <p:sp>
        <p:nvSpPr>
          <p:cNvPr id="5" name="Rectangle 4"/>
          <p:cNvSpPr/>
          <p:nvPr/>
        </p:nvSpPr>
        <p:spPr>
          <a:xfrm>
            <a:off x="7394614" y="3429054"/>
            <a:ext cx="405880" cy="369332"/>
          </a:xfrm>
          <a:prstGeom prst="rect">
            <a:avLst/>
          </a:prstGeom>
        </p:spPr>
        <p:txBody>
          <a:bodyPr wrap="none">
            <a:spAutoFit/>
          </a:bodyPr>
          <a:lstStyle/>
          <a:p>
            <a:r>
              <a:rPr lang="en-US" b="1" dirty="0">
                <a:latin typeface="Calibri" panose="020F0502020204030204" pitchFamily="34" charset="0"/>
              </a:rPr>
              <a:t>PL</a:t>
            </a:r>
          </a:p>
        </p:txBody>
      </p:sp>
      <p:sp>
        <p:nvSpPr>
          <p:cNvPr id="6" name="Rectangle 5"/>
          <p:cNvSpPr/>
          <p:nvPr/>
        </p:nvSpPr>
        <p:spPr>
          <a:xfrm>
            <a:off x="5870618" y="4260335"/>
            <a:ext cx="391454" cy="369332"/>
          </a:xfrm>
          <a:prstGeom prst="rect">
            <a:avLst/>
          </a:prstGeom>
        </p:spPr>
        <p:txBody>
          <a:bodyPr wrap="none">
            <a:spAutoFit/>
          </a:bodyPr>
          <a:lstStyle/>
          <a:p>
            <a:r>
              <a:rPr lang="en-US" b="1" dirty="0">
                <a:latin typeface="Calibri" panose="020F0502020204030204" pitchFamily="34" charset="0"/>
              </a:rPr>
              <a:t>SL</a:t>
            </a:r>
          </a:p>
        </p:txBody>
      </p:sp>
      <p:sp>
        <p:nvSpPr>
          <p:cNvPr id="8" name="Rectangle 7"/>
          <p:cNvSpPr/>
          <p:nvPr/>
        </p:nvSpPr>
        <p:spPr>
          <a:xfrm>
            <a:off x="4508829" y="2948774"/>
            <a:ext cx="593432" cy="369332"/>
          </a:xfrm>
          <a:prstGeom prst="rect">
            <a:avLst/>
          </a:prstGeom>
        </p:spPr>
        <p:txBody>
          <a:bodyPr wrap="none">
            <a:spAutoFit/>
          </a:bodyPr>
          <a:lstStyle/>
          <a:p>
            <a:r>
              <a:rPr lang="en-US" b="1" dirty="0">
                <a:latin typeface="Calibri" panose="020F0502020204030204" pitchFamily="34" charset="0"/>
              </a:rPr>
              <a:t>RAA</a:t>
            </a:r>
          </a:p>
        </p:txBody>
      </p:sp>
    </p:spTree>
    <p:extLst>
      <p:ext uri="{BB962C8B-B14F-4D97-AF65-F5344CB8AC3E}">
        <p14:creationId xmlns:p14="http://schemas.microsoft.com/office/powerpoint/2010/main" val="405732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2"/>
          <a:srcRect l="20518" t="7038" r="20559" b="14586"/>
          <a:stretch/>
        </p:blipFill>
        <p:spPr>
          <a:xfrm>
            <a:off x="2490776" y="471068"/>
            <a:ext cx="7210448" cy="5394960"/>
          </a:xfrm>
          <a:prstGeom prst="rect">
            <a:avLst/>
          </a:prstGeom>
        </p:spPr>
      </p:pic>
      <p:sp>
        <p:nvSpPr>
          <p:cNvPr id="3" name="TextBox 2"/>
          <p:cNvSpPr txBox="1"/>
          <p:nvPr/>
        </p:nvSpPr>
        <p:spPr>
          <a:xfrm>
            <a:off x="5523347" y="2927929"/>
            <a:ext cx="421910" cy="369332"/>
          </a:xfrm>
          <a:prstGeom prst="rect">
            <a:avLst/>
          </a:prstGeom>
          <a:noFill/>
        </p:spPr>
        <p:txBody>
          <a:bodyPr wrap="none" rtlCol="0">
            <a:spAutoFit/>
          </a:bodyPr>
          <a:lstStyle/>
          <a:p>
            <a:r>
              <a:rPr lang="en-US" b="1" dirty="0">
                <a:latin typeface="Calibri" panose="020F0502020204030204" pitchFamily="34" charset="0"/>
              </a:rPr>
              <a:t>AL</a:t>
            </a:r>
          </a:p>
        </p:txBody>
      </p:sp>
      <p:sp>
        <p:nvSpPr>
          <p:cNvPr id="4" name="Rectangle 3"/>
          <p:cNvSpPr/>
          <p:nvPr/>
        </p:nvSpPr>
        <p:spPr>
          <a:xfrm>
            <a:off x="6554110" y="2385353"/>
            <a:ext cx="421910" cy="369332"/>
          </a:xfrm>
          <a:prstGeom prst="rect">
            <a:avLst/>
          </a:prstGeom>
        </p:spPr>
        <p:txBody>
          <a:bodyPr wrap="none">
            <a:spAutoFit/>
          </a:bodyPr>
          <a:lstStyle/>
          <a:p>
            <a:r>
              <a:rPr lang="en-US" b="1" dirty="0">
                <a:latin typeface="Calibri" panose="020F0502020204030204" pitchFamily="34" charset="0"/>
              </a:rPr>
              <a:t>AL</a:t>
            </a:r>
          </a:p>
        </p:txBody>
      </p:sp>
      <p:sp>
        <p:nvSpPr>
          <p:cNvPr id="5" name="Rectangle 4"/>
          <p:cNvSpPr/>
          <p:nvPr/>
        </p:nvSpPr>
        <p:spPr>
          <a:xfrm>
            <a:off x="7394614" y="3327458"/>
            <a:ext cx="405880" cy="369332"/>
          </a:xfrm>
          <a:prstGeom prst="rect">
            <a:avLst/>
          </a:prstGeom>
        </p:spPr>
        <p:txBody>
          <a:bodyPr wrap="none">
            <a:spAutoFit/>
          </a:bodyPr>
          <a:lstStyle/>
          <a:p>
            <a:r>
              <a:rPr lang="en-US" b="1" dirty="0">
                <a:latin typeface="Calibri" panose="020F0502020204030204" pitchFamily="34" charset="0"/>
              </a:rPr>
              <a:t>PL</a:t>
            </a:r>
          </a:p>
        </p:txBody>
      </p:sp>
      <p:sp>
        <p:nvSpPr>
          <p:cNvPr id="6" name="Rectangle 5"/>
          <p:cNvSpPr/>
          <p:nvPr/>
        </p:nvSpPr>
        <p:spPr>
          <a:xfrm>
            <a:off x="5870618" y="4260335"/>
            <a:ext cx="391454" cy="369332"/>
          </a:xfrm>
          <a:prstGeom prst="rect">
            <a:avLst/>
          </a:prstGeom>
        </p:spPr>
        <p:txBody>
          <a:bodyPr wrap="none">
            <a:spAutoFit/>
          </a:bodyPr>
          <a:lstStyle/>
          <a:p>
            <a:r>
              <a:rPr lang="en-US" b="1" dirty="0">
                <a:latin typeface="Calibri" panose="020F0502020204030204" pitchFamily="34" charset="0"/>
              </a:rPr>
              <a:t>SL</a:t>
            </a:r>
          </a:p>
        </p:txBody>
      </p:sp>
      <p:sp>
        <p:nvSpPr>
          <p:cNvPr id="8" name="Rectangle 7"/>
          <p:cNvSpPr/>
          <p:nvPr/>
        </p:nvSpPr>
        <p:spPr>
          <a:xfrm>
            <a:off x="4508829" y="2948774"/>
            <a:ext cx="593432" cy="369332"/>
          </a:xfrm>
          <a:prstGeom prst="rect">
            <a:avLst/>
          </a:prstGeom>
        </p:spPr>
        <p:txBody>
          <a:bodyPr wrap="none">
            <a:spAutoFit/>
          </a:bodyPr>
          <a:lstStyle/>
          <a:p>
            <a:r>
              <a:rPr lang="en-US" b="1" dirty="0">
                <a:latin typeface="Calibri" panose="020F0502020204030204" pitchFamily="34" charset="0"/>
              </a:rPr>
              <a:t>RAA</a:t>
            </a:r>
          </a:p>
        </p:txBody>
      </p:sp>
      <p:sp>
        <p:nvSpPr>
          <p:cNvPr id="9" name="Arc 8"/>
          <p:cNvSpPr/>
          <p:nvPr/>
        </p:nvSpPr>
        <p:spPr>
          <a:xfrm rot="21327967">
            <a:off x="4722455" y="2756737"/>
            <a:ext cx="3032685" cy="1607171"/>
          </a:xfrm>
          <a:prstGeom prst="arc">
            <a:avLst>
              <a:gd name="adj1" fmla="val 17367716"/>
              <a:gd name="adj2" fmla="val 7554771"/>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3341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2907931" y="775858"/>
            <a:ext cx="6083653" cy="707886"/>
          </a:xfrm>
          <a:prstGeom prst="rect">
            <a:avLst/>
          </a:prstGeom>
          <a:noFill/>
        </p:spPr>
        <p:txBody>
          <a:bodyPr wrap="none" rtlCol="0">
            <a:spAutoFit/>
          </a:bodyPr>
          <a:lstStyle/>
          <a:p>
            <a:r>
              <a:rPr lang="en-US" sz="4000" dirty="0">
                <a:latin typeface="Calibri" panose="020F0502020204030204" pitchFamily="34" charset="0"/>
              </a:rPr>
              <a:t>Patient underwent TV repair</a:t>
            </a:r>
          </a:p>
        </p:txBody>
      </p:sp>
    </p:spTree>
    <p:extLst>
      <p:ext uri="{BB962C8B-B14F-4D97-AF65-F5344CB8AC3E}">
        <p14:creationId xmlns:p14="http://schemas.microsoft.com/office/powerpoint/2010/main" val="19009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288473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394589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71036"/>
            <a:ext cx="7193280" cy="5394960"/>
          </a:xfrm>
          <a:prstGeom prst="rect">
            <a:avLst/>
          </a:prstGeom>
        </p:spPr>
      </p:pic>
      <p:sp>
        <p:nvSpPr>
          <p:cNvPr id="4" name="Oval 3"/>
          <p:cNvSpPr/>
          <p:nvPr/>
        </p:nvSpPr>
        <p:spPr>
          <a:xfrm>
            <a:off x="8026397" y="1865749"/>
            <a:ext cx="1487055" cy="38792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736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37246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Case 4-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9360" y="469904"/>
            <a:ext cx="7193280" cy="5394960"/>
          </a:xfrm>
          <a:prstGeom prst="rect">
            <a:avLst/>
          </a:prstGeom>
        </p:spPr>
      </p:pic>
    </p:spTree>
    <p:extLst>
      <p:ext uri="{BB962C8B-B14F-4D97-AF65-F5344CB8AC3E}">
        <p14:creationId xmlns:p14="http://schemas.microsoft.com/office/powerpoint/2010/main" val="43269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Image result for Aortic mitral curt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360" y="471060"/>
            <a:ext cx="7193280" cy="5394960"/>
          </a:xfrm>
          <a:prstGeom prst="rect">
            <a:avLst/>
          </a:prstGeom>
        </p:spPr>
      </p:pic>
      <p:sp>
        <p:nvSpPr>
          <p:cNvPr id="4" name="Oval 3"/>
          <p:cNvSpPr/>
          <p:nvPr/>
        </p:nvSpPr>
        <p:spPr>
          <a:xfrm>
            <a:off x="7970981" y="1856513"/>
            <a:ext cx="1487055" cy="38792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56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Deluxe">
  <a:themeElements>
    <a:clrScheme name="Book">
      <a:dk1>
        <a:sysClr val="windowText" lastClr="000000"/>
      </a:dk1>
      <a:lt1>
        <a:sysClr val="window" lastClr="FFFFFF"/>
      </a:lt1>
      <a:dk2>
        <a:srgbClr val="000082"/>
      </a:dk2>
      <a:lt2>
        <a:srgbClr val="F3F3FF"/>
      </a:lt2>
      <a:accent1>
        <a:srgbClr val="828200"/>
      </a:accent1>
      <a:accent2>
        <a:srgbClr val="1B582B"/>
      </a:accent2>
      <a:accent3>
        <a:srgbClr val="009FEC"/>
      </a:accent3>
      <a:accent4>
        <a:srgbClr val="00BDBD"/>
      </a:accent4>
      <a:accent5>
        <a:srgbClr val="7C5BAE"/>
      </a:accent5>
      <a:accent6>
        <a:srgbClr val="0055AA"/>
      </a:accent6>
      <a:hlink>
        <a:srgbClr val="FC9658"/>
      </a:hlink>
      <a:folHlink>
        <a:srgbClr val="E800E8"/>
      </a:folHlink>
    </a:clrScheme>
    <a:fontScheme name="Deluxe">
      <a:maj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新魏"/>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18960</TotalTime>
  <Words>1311</Words>
  <Application>Microsoft Office PowerPoint</Application>
  <PresentationFormat>Widescreen</PresentationFormat>
  <Paragraphs>231</Paragraphs>
  <Slides>126</Slides>
  <Notes>0</Notes>
  <HiddenSlides>0</HiddenSlides>
  <MMClips>46</MMClips>
  <ScaleCrop>false</ScaleCrop>
  <HeadingPairs>
    <vt:vector size="4" baseType="variant">
      <vt:variant>
        <vt:lpstr>Theme</vt:lpstr>
      </vt:variant>
      <vt:variant>
        <vt:i4>3</vt:i4>
      </vt:variant>
      <vt:variant>
        <vt:lpstr>Slide Titles</vt:lpstr>
      </vt:variant>
      <vt:variant>
        <vt:i4>126</vt:i4>
      </vt:variant>
    </vt:vector>
  </HeadingPairs>
  <TitlesOfParts>
    <vt:vector size="129" baseType="lpstr">
      <vt:lpstr>1_Deluxe</vt:lpstr>
      <vt:lpstr>Custom Design</vt:lpstr>
      <vt:lpstr>1_Custom Design</vt:lpstr>
      <vt:lpstr>PowerPoint Presentation</vt:lpstr>
      <vt:lpstr>Tricuspid and Pulmonic Valves: Anatomy, Imaging, and Pathology</vt:lpstr>
      <vt:lpstr>PowerPoint Presentation</vt:lpstr>
      <vt:lpstr>Tricuspid Valve: The Forgotten Valve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2</vt:lpstr>
      <vt:lpstr>PowerPoint Presentation</vt:lpstr>
      <vt:lpstr>PowerPoint Presentation</vt:lpstr>
      <vt:lpstr>PowerPoint Presentation</vt:lpstr>
      <vt:lpstr>Case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Pulmonic (pulmonary) valve disease</vt:lpstr>
      <vt:lpstr>PowerPoint Presentation</vt:lpstr>
      <vt:lpstr>PowerPoint Presentation</vt:lpstr>
      <vt:lpstr>PowerPoint Presentation</vt:lpstr>
      <vt:lpstr>PowerPoint Presentation</vt:lpstr>
      <vt:lpstr>PowerPoint Presentation</vt:lpstr>
      <vt:lpstr>Suggested reading materials</vt:lpstr>
      <vt:lpstr>Questions</vt:lpstr>
      <vt:lpstr>PowerPoint Presentation</vt:lpstr>
      <vt:lpstr>PowerPoint Presentation</vt:lpstr>
      <vt:lpstr>PowerPoint Presentation</vt:lpstr>
      <vt:lpstr>PowerPoint Presentation</vt:lpstr>
      <vt:lpstr>PowerPoint Presentation</vt:lpstr>
      <vt:lpstr>Correct Answers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Riyadh Abusulaiman</dc:creator>
  <cp:lastModifiedBy>Omran, Ahmad</cp:lastModifiedBy>
  <cp:revision>1493</cp:revision>
  <dcterms:created xsi:type="dcterms:W3CDTF">2016-12-29T12:17:27Z</dcterms:created>
  <dcterms:modified xsi:type="dcterms:W3CDTF">2019-08-07T11:40:04Z</dcterms:modified>
  <cp:contentStatus/>
</cp:coreProperties>
</file>