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83" r:id="rId3"/>
  </p:sldMasterIdLst>
  <p:notesMasterIdLst>
    <p:notesMasterId r:id="rId79"/>
  </p:notesMasterIdLst>
  <p:sldIdLst>
    <p:sldId id="1389" r:id="rId4"/>
    <p:sldId id="1390" r:id="rId5"/>
    <p:sldId id="2251" r:id="rId6"/>
    <p:sldId id="2296" r:id="rId7"/>
    <p:sldId id="2297" r:id="rId8"/>
    <p:sldId id="2298" r:id="rId9"/>
    <p:sldId id="2299" r:id="rId10"/>
    <p:sldId id="2300" r:id="rId11"/>
    <p:sldId id="2260" r:id="rId12"/>
    <p:sldId id="2252" r:id="rId13"/>
    <p:sldId id="1959" r:id="rId14"/>
    <p:sldId id="2261" r:id="rId15"/>
    <p:sldId id="2274" r:id="rId16"/>
    <p:sldId id="2280" r:id="rId17"/>
    <p:sldId id="2281" r:id="rId18"/>
    <p:sldId id="2279" r:id="rId19"/>
    <p:sldId id="2277" r:id="rId20"/>
    <p:sldId id="2278" r:id="rId21"/>
    <p:sldId id="2289" r:id="rId22"/>
    <p:sldId id="2290" r:id="rId23"/>
    <p:sldId id="2253" r:id="rId24"/>
    <p:sldId id="2259" r:id="rId25"/>
    <p:sldId id="2268" r:id="rId26"/>
    <p:sldId id="2269" r:id="rId27"/>
    <p:sldId id="2270" r:id="rId28"/>
    <p:sldId id="2295" r:id="rId29"/>
    <p:sldId id="2249" r:id="rId30"/>
    <p:sldId id="2258" r:id="rId31"/>
    <p:sldId id="2250" r:id="rId32"/>
    <p:sldId id="2271" r:id="rId33"/>
    <p:sldId id="2272" r:id="rId34"/>
    <p:sldId id="2327" r:id="rId35"/>
    <p:sldId id="2328" r:id="rId36"/>
    <p:sldId id="2329" r:id="rId37"/>
    <p:sldId id="2330" r:id="rId38"/>
    <p:sldId id="2331" r:id="rId39"/>
    <p:sldId id="2332" r:id="rId40"/>
    <p:sldId id="2302" r:id="rId41"/>
    <p:sldId id="2326" r:id="rId42"/>
    <p:sldId id="2303" r:id="rId43"/>
    <p:sldId id="2304" r:id="rId44"/>
    <p:sldId id="2305" r:id="rId45"/>
    <p:sldId id="2306" r:id="rId46"/>
    <p:sldId id="2307" r:id="rId47"/>
    <p:sldId id="2308" r:id="rId48"/>
    <p:sldId id="2309" r:id="rId49"/>
    <p:sldId id="2310" r:id="rId50"/>
    <p:sldId id="2311" r:id="rId51"/>
    <p:sldId id="2312" r:id="rId52"/>
    <p:sldId id="2313" r:id="rId53"/>
    <p:sldId id="2314" r:id="rId54"/>
    <p:sldId id="2315" r:id="rId55"/>
    <p:sldId id="2316" r:id="rId56"/>
    <p:sldId id="2317" r:id="rId57"/>
    <p:sldId id="2318" r:id="rId58"/>
    <p:sldId id="2319" r:id="rId59"/>
    <p:sldId id="2320" r:id="rId60"/>
    <p:sldId id="2321" r:id="rId61"/>
    <p:sldId id="2254" r:id="rId62"/>
    <p:sldId id="2265" r:id="rId63"/>
    <p:sldId id="2333" r:id="rId64"/>
    <p:sldId id="2255" r:id="rId65"/>
    <p:sldId id="2337" r:id="rId66"/>
    <p:sldId id="2334" r:id="rId67"/>
    <p:sldId id="2338" r:id="rId68"/>
    <p:sldId id="2182" r:id="rId69"/>
    <p:sldId id="2038" r:id="rId70"/>
    <p:sldId id="2040" r:id="rId71"/>
    <p:sldId id="2041" r:id="rId72"/>
    <p:sldId id="2339" r:id="rId73"/>
    <p:sldId id="2245" r:id="rId74"/>
    <p:sldId id="2340" r:id="rId75"/>
    <p:sldId id="2341" r:id="rId76"/>
    <p:sldId id="2046" r:id="rId77"/>
    <p:sldId id="1950"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86" autoAdjust="0"/>
  </p:normalViewPr>
  <p:slideViewPr>
    <p:cSldViewPr snapToGrid="0" snapToObjects="1" showGuides="1">
      <p:cViewPr varScale="1">
        <p:scale>
          <a:sx n="104" d="100"/>
          <a:sy n="104" d="100"/>
        </p:scale>
        <p:origin x="144" y="35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478A5C-48B6-B64C-A5C7-43F079F0E1FE}" type="datetimeFigureOut">
              <a:rPr lang="en-US" smtClean="0"/>
              <a:t>8/18/2019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C1EDD-B9A9-3C47-B425-388E5632D731}" type="slidenum">
              <a:rPr lang="en-US" smtClean="0"/>
              <a:t>‹#›</a:t>
            </a:fld>
            <a:endParaRPr lang="en-US"/>
          </a:p>
        </p:txBody>
      </p:sp>
    </p:spTree>
    <p:extLst>
      <p:ext uri="{BB962C8B-B14F-4D97-AF65-F5344CB8AC3E}">
        <p14:creationId xmlns:p14="http://schemas.microsoft.com/office/powerpoint/2010/main" val="77955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lowchart: Document 7"/>
          <p:cNvSpPr/>
          <p:nvPr/>
        </p:nvSpPr>
        <p:spPr>
          <a:xfrm rot="10800000">
            <a:off x="1" y="1600203"/>
            <a:ext cx="12192000" cy="4221467"/>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377">
              <a:defRPr/>
            </a:pPr>
            <a:endParaRPr lang="en-US" sz="1351">
              <a:solidFill>
                <a:prstClr val="white"/>
              </a:solidFill>
            </a:endParaRPr>
          </a:p>
        </p:txBody>
      </p:sp>
      <p:sp>
        <p:nvSpPr>
          <p:cNvPr id="5" name="Flowchart: Document 6"/>
          <p:cNvSpPr/>
          <p:nvPr/>
        </p:nvSpPr>
        <p:spPr>
          <a:xfrm rot="10800000">
            <a:off x="1" y="1447697"/>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377">
              <a:defRPr/>
            </a:pPr>
            <a:endParaRPr lang="en-US" sz="1351">
              <a:solidFill>
                <a:prstClr val="white"/>
              </a:solidFill>
            </a:endParaRPr>
          </a:p>
        </p:txBody>
      </p:sp>
      <p:cxnSp>
        <p:nvCxnSpPr>
          <p:cNvPr id="11" name="Straight Connector 10"/>
          <p:cNvCxnSpPr/>
          <p:nvPr userDrawn="1"/>
        </p:nvCxnSpPr>
        <p:spPr>
          <a:xfrm>
            <a:off x="382135" y="372533"/>
            <a:ext cx="11582400" cy="0"/>
          </a:xfrm>
          <a:prstGeom prst="line">
            <a:avLst/>
          </a:prstGeom>
          <a:effectLst>
            <a:glow rad="63500">
              <a:schemeClr val="accent6">
                <a:satMod val="175000"/>
                <a:alpha val="40000"/>
              </a:schemeClr>
            </a:glow>
          </a:effectLst>
        </p:spPr>
        <p:style>
          <a:lnRef idx="1">
            <a:schemeClr val="accent6"/>
          </a:lnRef>
          <a:fillRef idx="0">
            <a:schemeClr val="accent6"/>
          </a:fillRef>
          <a:effectRef idx="0">
            <a:schemeClr val="accent6"/>
          </a:effectRef>
          <a:fontRef idx="minor">
            <a:schemeClr val="tx1"/>
          </a:fontRef>
        </p:style>
      </p:cxnSp>
      <p:cxnSp>
        <p:nvCxnSpPr>
          <p:cNvPr id="12" name="Straight Connector 11"/>
          <p:cNvCxnSpPr/>
          <p:nvPr userDrawn="1"/>
        </p:nvCxnSpPr>
        <p:spPr>
          <a:xfrm>
            <a:off x="2438400" y="5949951"/>
            <a:ext cx="7315200" cy="0"/>
          </a:xfrm>
          <a:prstGeom prst="line">
            <a:avLst/>
          </a:prstGeom>
          <a:effectLst>
            <a:glow rad="63500">
              <a:schemeClr val="accent6">
                <a:satMod val="175000"/>
                <a:alpha val="40000"/>
              </a:schemeClr>
            </a:glow>
          </a:effectLst>
        </p:spPr>
        <p:style>
          <a:lnRef idx="1">
            <a:schemeClr val="accent6"/>
          </a:lnRef>
          <a:fillRef idx="0">
            <a:schemeClr val="accent6"/>
          </a:fillRef>
          <a:effectRef idx="0">
            <a:schemeClr val="accent6"/>
          </a:effectRef>
          <a:fontRef idx="minor">
            <a:schemeClr val="tx1"/>
          </a:fontRef>
        </p:style>
      </p:cxnSp>
      <p:sp>
        <p:nvSpPr>
          <p:cNvPr id="9" name="Title 8"/>
          <p:cNvSpPr>
            <a:spLocks noGrp="1"/>
          </p:cNvSpPr>
          <p:nvPr>
            <p:ph type="ctrTitle"/>
          </p:nvPr>
        </p:nvSpPr>
        <p:spPr>
          <a:xfrm>
            <a:off x="711200" y="2133600"/>
            <a:ext cx="10972800" cy="2167128"/>
          </a:xfrm>
        </p:spPr>
        <p:txBody>
          <a:bodyPr tIns="0" bIns="0" anchor="t"/>
          <a:lstStyle>
            <a:lvl1pPr>
              <a:defRPr sz="3751"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dirty="0"/>
              <a:t>Click to edit Master title style</a:t>
            </a:r>
          </a:p>
        </p:txBody>
      </p:sp>
      <p:sp>
        <p:nvSpPr>
          <p:cNvPr id="17" name="Subtitle 16"/>
          <p:cNvSpPr>
            <a:spLocks noGrp="1"/>
          </p:cNvSpPr>
          <p:nvPr>
            <p:ph type="subTitle" idx="1"/>
          </p:nvPr>
        </p:nvSpPr>
        <p:spPr>
          <a:xfrm>
            <a:off x="2655357" y="4419600"/>
            <a:ext cx="6807200" cy="1219200"/>
          </a:xfrm>
          <a:ln>
            <a:solidFill>
              <a:schemeClr val="bg2">
                <a:lumMod val="75000"/>
              </a:schemeClr>
            </a:solidFill>
          </a:ln>
        </p:spPr>
        <p:txBody>
          <a:bodyPr lIns="0" tIns="0" rIns="0" bIns="0" anchor="b"/>
          <a:lstStyle>
            <a:lvl1pPr marL="0" indent="0" algn="l">
              <a:buNone/>
              <a:defRPr sz="2100">
                <a:solidFill>
                  <a:schemeClr val="tx1"/>
                </a:solidFill>
              </a:defRPr>
            </a:lvl1pPr>
            <a:lvl2pPr marL="342891" indent="0" algn="ctr">
              <a:buNone/>
            </a:lvl2pPr>
            <a:lvl3pPr marL="685783" indent="0" algn="ctr">
              <a:buNone/>
            </a:lvl3pPr>
            <a:lvl4pPr marL="1028674" indent="0" algn="ctr">
              <a:buNone/>
            </a:lvl4pPr>
            <a:lvl5pPr marL="1371566" indent="0" algn="ctr">
              <a:buNone/>
            </a:lvl5pPr>
            <a:lvl6pPr marL="1714457" indent="0" algn="ctr">
              <a:buNone/>
            </a:lvl6pPr>
            <a:lvl7pPr marL="2057349" indent="0" algn="ctr">
              <a:buNone/>
            </a:lvl7pPr>
            <a:lvl8pPr marL="2400240" indent="0" algn="ctr">
              <a:buNone/>
            </a:lvl8pPr>
            <a:lvl9pPr marL="2743131" indent="0" algn="ctr">
              <a:buNone/>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5D482E-0CBC-454D-9957-42E59F06C114}"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54650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5D482E-0CBC-454D-9957-42E59F06C114}"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369436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5D482E-0CBC-454D-9957-42E59F06C114}"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746375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5D482E-0CBC-454D-9957-42E59F06C114}" type="datetimeFigureOut">
              <a:rPr lang="en-US" smtClean="0"/>
              <a:t>8/18/2019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3029445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5D482E-0CBC-454D-9957-42E59F06C114}" type="datetimeFigureOut">
              <a:rPr lang="en-US" smtClean="0"/>
              <a:t>8/18/2019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2617956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5D482E-0CBC-454D-9957-42E59F06C114}" type="datetimeFigureOut">
              <a:rPr lang="en-US" smtClean="0"/>
              <a:t>8/18/2019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2565816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5D482E-0CBC-454D-9957-42E59F06C114}" type="datetimeFigureOut">
              <a:rPr lang="en-US" smtClean="0"/>
              <a:t>8/18/2019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1080327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5D482E-0CBC-454D-9957-42E59F06C114}" type="datetimeFigureOut">
              <a:rPr lang="en-US" smtClean="0"/>
              <a:t>8/18/2019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2338781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5D482E-0CBC-454D-9957-42E59F06C114}" type="datetimeFigureOut">
              <a:rPr lang="en-US" smtClean="0"/>
              <a:t>8/18/2019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1355375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5D482E-0CBC-454D-9957-42E59F06C114}"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876107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5943600"/>
            <a:ext cx="12192000"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fontAlgn="base">
              <a:spcBef>
                <a:spcPct val="0"/>
              </a:spcBef>
              <a:spcAft>
                <a:spcPct val="0"/>
              </a:spcAft>
              <a:defRPr/>
            </a:pPr>
            <a:endParaRPr lang="en-US" sz="1351">
              <a:solidFill>
                <a:prstClr val="white"/>
              </a:solidFill>
            </a:endParaRPr>
          </a:p>
        </p:txBody>
      </p:sp>
      <p:sp>
        <p:nvSpPr>
          <p:cNvPr id="5" name="Flowchart: Document 7"/>
          <p:cNvSpPr/>
          <p:nvPr/>
        </p:nvSpPr>
        <p:spPr>
          <a:xfrm rot="10800000">
            <a:off x="1" y="1600203"/>
            <a:ext cx="12192000" cy="4221467"/>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377">
              <a:defRPr/>
            </a:pPr>
            <a:endParaRPr lang="en-US" sz="1351">
              <a:solidFill>
                <a:prstClr val="white"/>
              </a:solidFill>
            </a:endParaRPr>
          </a:p>
        </p:txBody>
      </p:sp>
      <p:cxnSp>
        <p:nvCxnSpPr>
          <p:cNvPr id="10" name="Straight Connector 9"/>
          <p:cNvCxnSpPr/>
          <p:nvPr userDrawn="1"/>
        </p:nvCxnSpPr>
        <p:spPr>
          <a:xfrm>
            <a:off x="372177" y="393734"/>
            <a:ext cx="11582400" cy="0"/>
          </a:xfrm>
          <a:prstGeom prst="line">
            <a:avLst/>
          </a:prstGeom>
          <a:effectLst>
            <a:glow rad="63500">
              <a:schemeClr val="accent6">
                <a:satMod val="175000"/>
                <a:alpha val="40000"/>
              </a:schemeClr>
            </a:glow>
          </a:effectLst>
        </p:spPr>
        <p:style>
          <a:lnRef idx="1">
            <a:schemeClr val="accent6"/>
          </a:lnRef>
          <a:fillRef idx="0">
            <a:schemeClr val="accent6"/>
          </a:fillRef>
          <a:effectRef idx="0">
            <a:schemeClr val="accent6"/>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6">
                    <a:lumMod val="75000"/>
                  </a:schemeClr>
                </a:solidFill>
              </a:defRPr>
            </a:lvl1pPr>
            <a:lvl2pPr>
              <a:defRPr>
                <a:solidFill>
                  <a:schemeClr val="accent6">
                    <a:lumMod val="75000"/>
                  </a:schemeClr>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5D482E-0CBC-454D-9957-42E59F06C114}"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2006667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40C311-C80E-4245-B93B-D7DB68EB1029}"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751440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40C311-C80E-4245-B93B-D7DB68EB1029}"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2617880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0C311-C80E-4245-B93B-D7DB68EB1029}"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4206442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40C311-C80E-4245-B93B-D7DB68EB1029}" type="datetimeFigureOut">
              <a:rPr lang="en-US" smtClean="0"/>
              <a:t>8/18/2019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4053629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40C311-C80E-4245-B93B-D7DB68EB1029}" type="datetimeFigureOut">
              <a:rPr lang="en-US" smtClean="0"/>
              <a:t>8/18/2019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161118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40C311-C80E-4245-B93B-D7DB68EB1029}" type="datetimeFigureOut">
              <a:rPr lang="en-US" smtClean="0"/>
              <a:t>8/18/2019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985123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40C311-C80E-4245-B93B-D7DB68EB1029}" type="datetimeFigureOut">
              <a:rPr lang="en-US" smtClean="0"/>
              <a:t>8/18/2019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1686788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40C311-C80E-4245-B93B-D7DB68EB1029}" type="datetimeFigureOut">
              <a:rPr lang="en-US" smtClean="0"/>
              <a:t>8/18/2019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2332446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40C311-C80E-4245-B93B-D7DB68EB1029}" type="datetimeFigureOut">
              <a:rPr lang="en-US" smtClean="0"/>
              <a:t>8/18/2019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3597022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219200"/>
            <a:ext cx="5283199"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6197600" y="1219200"/>
            <a:ext cx="5689600"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40C311-C80E-4245-B93B-D7DB68EB1029}"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1955836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40C311-C80E-4245-B93B-D7DB68EB1029}"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3666328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990600"/>
            <a:ext cx="10363200" cy="1362456"/>
          </a:xfrm>
        </p:spPr>
        <p:txBody>
          <a:bodyPr>
            <a:noAutofit/>
          </a:bodyPr>
          <a:lstStyle>
            <a:lvl1pPr algn="l">
              <a:buNone/>
              <a:defRPr sz="3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963084" y="2352677"/>
            <a:ext cx="10363200" cy="1509712"/>
          </a:xfrm>
        </p:spPr>
        <p:txBody>
          <a:bodyPr/>
          <a:lstStyle>
            <a:lvl1pPr>
              <a:buNone/>
              <a:defRPr sz="1500">
                <a:solidFill>
                  <a:schemeClr val="tx1"/>
                </a:solidFill>
              </a:defRPr>
            </a:lvl1pPr>
            <a:lvl2pPr>
              <a:buNone/>
              <a:defRPr sz="1351">
                <a:solidFill>
                  <a:schemeClr val="tx1">
                    <a:tint val="75000"/>
                  </a:schemeClr>
                </a:solidFill>
              </a:defRPr>
            </a:lvl2pPr>
            <a:lvl3pPr>
              <a:buNone/>
              <a:defRPr sz="1200">
                <a:solidFill>
                  <a:schemeClr val="tx1">
                    <a:tint val="75000"/>
                  </a:schemeClr>
                </a:solidFill>
              </a:defRPr>
            </a:lvl3pPr>
            <a:lvl4pPr>
              <a:buNone/>
              <a:defRPr sz="1051">
                <a:solidFill>
                  <a:schemeClr val="tx1">
                    <a:tint val="75000"/>
                  </a:schemeClr>
                </a:solidFill>
              </a:defRPr>
            </a:lvl4pPr>
            <a:lvl5pPr>
              <a:buNone/>
              <a:defRPr sz="1051">
                <a:solidFill>
                  <a:schemeClr val="tx1">
                    <a:tint val="75000"/>
                  </a:schemeClr>
                </a:solidFill>
              </a:defRPr>
            </a:lvl5pPr>
          </a:lstStyle>
          <a:p>
            <a:pPr lvl="0"/>
            <a:r>
              <a:rPr lang="en-US"/>
              <a:t>Click to edit Master text styles</a:t>
            </a: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914377" fontAlgn="base">
              <a:spcBef>
                <a:spcPct val="0"/>
              </a:spcBef>
              <a:spcAft>
                <a:spcPct val="0"/>
              </a:spcAft>
            </a:pPr>
            <a:fld id="{9A8C6E6E-2D7F-4427-923E-00B6171C5DA2}" type="datetimeFigureOut">
              <a:rPr lang="en-US" smtClean="0">
                <a:solidFill>
                  <a:prstClr val="black">
                    <a:tint val="75000"/>
                  </a:prstClr>
                </a:solidFill>
                <a:latin typeface="Calibri"/>
                <a:cs typeface="Arial" charset="0"/>
              </a:rPr>
              <a:pPr defTabSz="914377" fontAlgn="base">
                <a:spcBef>
                  <a:spcPct val="0"/>
                </a:spcBef>
                <a:spcAft>
                  <a:spcPct val="0"/>
                </a:spcAft>
              </a:pPr>
              <a:t>8/18/2019</a:t>
            </a:fld>
            <a:endParaRPr lang="en-US">
              <a:solidFill>
                <a:prstClr val="black">
                  <a:tint val="75000"/>
                </a:prstClr>
              </a:solidFill>
              <a:latin typeface="Calibri"/>
              <a:cs typeface="Arial" charset="0"/>
            </a:endParaRPr>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pPr defTabSz="914377" fontAlgn="base">
              <a:spcBef>
                <a:spcPct val="0"/>
              </a:spcBef>
              <a:spcAft>
                <a:spcPct val="0"/>
              </a:spcAft>
            </a:pPr>
            <a:endParaRPr lang="en-US">
              <a:solidFill>
                <a:prstClr val="black">
                  <a:tint val="75000"/>
                </a:prstClr>
              </a:solidFill>
              <a:latin typeface="Calibri"/>
              <a:cs typeface="Arial" charset="0"/>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914377" fontAlgn="base">
              <a:spcBef>
                <a:spcPct val="0"/>
              </a:spcBef>
              <a:spcAft>
                <a:spcPct val="0"/>
              </a:spcAft>
            </a:pPr>
            <a:fld id="{64B5F0B9-30FB-468C-93AD-3A41883C49A3}" type="slidenum">
              <a:rPr lang="en-US" smtClean="0">
                <a:solidFill>
                  <a:prstClr val="black">
                    <a:tint val="75000"/>
                  </a:prstClr>
                </a:solidFill>
                <a:latin typeface="Calibri"/>
                <a:cs typeface="Arial" charset="0"/>
              </a:rPr>
              <a:pPr defTabSz="914377" fontAlgn="base">
                <a:spcBef>
                  <a:spcPct val="0"/>
                </a:spcBef>
                <a:spcAft>
                  <a:spcPct val="0"/>
                </a:spcAft>
              </a:pPr>
              <a:t>‹#›</a:t>
            </a:fld>
            <a:endParaRPr lang="en-US">
              <a:solidFill>
                <a:prstClr val="black">
                  <a:tint val="75000"/>
                </a:prstClr>
              </a:solidFill>
              <a:latin typeface="Calibri"/>
              <a:cs typeface="Arial"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2"/>
            <a:ext cx="2844800" cy="365125"/>
          </a:xfrm>
          <a:prstGeom prst="rect">
            <a:avLst/>
          </a:prstGeom>
        </p:spPr>
        <p:txBody>
          <a:bodyPr/>
          <a:lstStyle/>
          <a:p>
            <a:pPr defTabSz="914377" fontAlgn="base">
              <a:spcBef>
                <a:spcPct val="0"/>
              </a:spcBef>
              <a:spcAft>
                <a:spcPct val="0"/>
              </a:spcAft>
            </a:pPr>
            <a:fld id="{9A8C6E6E-2D7F-4427-923E-00B6171C5DA2}" type="datetimeFigureOut">
              <a:rPr lang="en-US" smtClean="0">
                <a:solidFill>
                  <a:prstClr val="black">
                    <a:tint val="75000"/>
                  </a:prstClr>
                </a:solidFill>
                <a:latin typeface="Calibri"/>
                <a:cs typeface="Arial" charset="0"/>
              </a:rPr>
              <a:pPr defTabSz="914377" fontAlgn="base">
                <a:spcBef>
                  <a:spcPct val="0"/>
                </a:spcBef>
                <a:spcAft>
                  <a:spcPct val="0"/>
                </a:spcAft>
              </a:pPr>
              <a:t>8/18/2019</a:t>
            </a:fld>
            <a:endParaRPr lang="en-US">
              <a:solidFill>
                <a:prstClr val="black">
                  <a:tint val="75000"/>
                </a:prstClr>
              </a:solidFill>
              <a:latin typeface="Calibri"/>
              <a:cs typeface="Arial" charset="0"/>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pPr defTabSz="914377" fontAlgn="base">
              <a:spcBef>
                <a:spcPct val="0"/>
              </a:spcBef>
              <a:spcAft>
                <a:spcPct val="0"/>
              </a:spcAft>
            </a:pPr>
            <a:endParaRPr lang="en-US">
              <a:solidFill>
                <a:prstClr val="black">
                  <a:tint val="75000"/>
                </a:prstClr>
              </a:solidFill>
              <a:latin typeface="Calibri"/>
              <a:cs typeface="Arial" charset="0"/>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914377" fontAlgn="base">
              <a:spcBef>
                <a:spcPct val="0"/>
              </a:spcBef>
              <a:spcAft>
                <a:spcPct val="0"/>
              </a:spcAft>
            </a:pPr>
            <a:fld id="{64B5F0B9-30FB-468C-93AD-3A41883C49A3}" type="slidenum">
              <a:rPr lang="en-US" smtClean="0">
                <a:solidFill>
                  <a:prstClr val="black">
                    <a:tint val="75000"/>
                  </a:prstClr>
                </a:solidFill>
                <a:latin typeface="Calibri"/>
                <a:cs typeface="Arial" charset="0"/>
              </a:rPr>
              <a:pPr defTabSz="914377" fontAlgn="base">
                <a:spcBef>
                  <a:spcPct val="0"/>
                </a:spcBef>
                <a:spcAft>
                  <a:spcPct val="0"/>
                </a:spcAft>
              </a:pPr>
              <a:t>‹#›</a:t>
            </a:fld>
            <a:endParaRPr lang="en-US">
              <a:solidFill>
                <a:prstClr val="black">
                  <a:tint val="75000"/>
                </a:prstClr>
              </a:solidFill>
              <a:latin typeface="Calibri"/>
              <a:cs typeface="Arial"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3174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0" y="5867400"/>
            <a:ext cx="12192000" cy="990600"/>
          </a:xfrm>
          <a:prstGeom prst="rect">
            <a:avLst/>
          </a:prstGeom>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fontAlgn="base">
              <a:spcBef>
                <a:spcPct val="0"/>
              </a:spcBef>
              <a:spcAft>
                <a:spcPct val="0"/>
              </a:spcAft>
              <a:defRPr/>
            </a:pPr>
            <a:endParaRPr lang="en-US" sz="1351">
              <a:solidFill>
                <a:prstClr val="white"/>
              </a:solidFill>
            </a:endParaRPr>
          </a:p>
        </p:txBody>
      </p:sp>
      <p:sp>
        <p:nvSpPr>
          <p:cNvPr id="7" name="Flowchart: Document 6"/>
          <p:cNvSpPr/>
          <p:nvPr/>
        </p:nvSpPr>
        <p:spPr>
          <a:xfrm rot="10800000">
            <a:off x="0" y="1447697"/>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377">
              <a:defRPr/>
            </a:pPr>
            <a:endParaRPr lang="en-US" sz="1351">
              <a:solidFill>
                <a:prstClr val="white"/>
              </a:solidFill>
            </a:endParaRPr>
          </a:p>
        </p:txBody>
      </p:sp>
      <p:sp>
        <p:nvSpPr>
          <p:cNvPr id="8" name="Flowchart: Document 7"/>
          <p:cNvSpPr/>
          <p:nvPr userDrawn="1"/>
        </p:nvSpPr>
        <p:spPr>
          <a:xfrm rot="10800000">
            <a:off x="1" y="1600203"/>
            <a:ext cx="12192000" cy="4221467"/>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377">
              <a:defRPr/>
            </a:pPr>
            <a:endParaRPr lang="en-US" sz="1351">
              <a:solidFill>
                <a:prstClr val="white"/>
              </a:solidFill>
            </a:endParaRPr>
          </a:p>
        </p:txBody>
      </p:sp>
      <p:sp>
        <p:nvSpPr>
          <p:cNvPr id="9" name="Title Placeholder 8"/>
          <p:cNvSpPr>
            <a:spLocks noGrp="1"/>
          </p:cNvSpPr>
          <p:nvPr>
            <p:ph type="title"/>
          </p:nvPr>
        </p:nvSpPr>
        <p:spPr>
          <a:xfrm>
            <a:off x="609600" y="-426733"/>
            <a:ext cx="10972800" cy="914400"/>
          </a:xfrm>
          <a:prstGeom prst="rect">
            <a:avLst/>
          </a:prstGeom>
        </p:spPr>
        <p:txBody>
          <a:bodyPr vert="horz" lIns="0" tIns="9144" rIns="0" bIns="9144" anchor="b">
            <a:normAutofit/>
          </a:bodyPr>
          <a:lstStyle/>
          <a:p>
            <a:r>
              <a:rPr lang="en-US" dirty="0"/>
              <a:t>Click to edit Master title style</a:t>
            </a:r>
          </a:p>
        </p:txBody>
      </p:sp>
      <p:sp>
        <p:nvSpPr>
          <p:cNvPr id="1034" name="Text Placeholder 29"/>
          <p:cNvSpPr>
            <a:spLocks noGrp="1"/>
          </p:cNvSpPr>
          <p:nvPr>
            <p:ph type="body" idx="1"/>
          </p:nvPr>
        </p:nvSpPr>
        <p:spPr bwMode="auto">
          <a:xfrm>
            <a:off x="609600" y="1219200"/>
            <a:ext cx="1097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cxnSp>
        <p:nvCxnSpPr>
          <p:cNvPr id="4" name="Straight Connector 3"/>
          <p:cNvCxnSpPr/>
          <p:nvPr userDrawn="1"/>
        </p:nvCxnSpPr>
        <p:spPr>
          <a:xfrm flipV="1">
            <a:off x="313266" y="664143"/>
            <a:ext cx="11554683" cy="31182"/>
          </a:xfrm>
          <a:prstGeom prst="line">
            <a:avLst/>
          </a:prstGeom>
          <a:effectLst>
            <a:glow rad="63500">
              <a:schemeClr val="accent6">
                <a:satMod val="175000"/>
                <a:alpha val="40000"/>
              </a:schemeClr>
            </a:glo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75631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96" r:id="rId9"/>
  </p:sldLayoutIdLst>
  <p:transition spd="slow">
    <p:push dir="u"/>
  </p:transition>
  <p:txStyles>
    <p:titleStyle>
      <a:lvl1pPr algn="l" rtl="0" eaLnBrk="0" fontAlgn="base" hangingPunct="0">
        <a:spcBef>
          <a:spcPct val="0"/>
        </a:spcBef>
        <a:spcAft>
          <a:spcPct val="0"/>
        </a:spcAft>
        <a:defRPr sz="3300" b="1" kern="1200">
          <a:ln w="500">
            <a:solidFill>
              <a:schemeClr val="tx2">
                <a:shade val="20000"/>
                <a:satMod val="350000"/>
              </a:schemeClr>
            </a:solidFill>
          </a:ln>
          <a:solidFill>
            <a:schemeClr val="tx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3600" b="1">
          <a:solidFill>
            <a:schemeClr val="tx2"/>
          </a:solidFill>
          <a:latin typeface="Corbel" pitchFamily="34" charset="0"/>
        </a:defRPr>
      </a:lvl2pPr>
      <a:lvl3pPr algn="l" rtl="0" eaLnBrk="0" fontAlgn="base" hangingPunct="0">
        <a:spcBef>
          <a:spcPct val="0"/>
        </a:spcBef>
        <a:spcAft>
          <a:spcPct val="0"/>
        </a:spcAft>
        <a:defRPr sz="3600" b="1">
          <a:solidFill>
            <a:schemeClr val="tx2"/>
          </a:solidFill>
          <a:latin typeface="Corbel" pitchFamily="34" charset="0"/>
        </a:defRPr>
      </a:lvl3pPr>
      <a:lvl4pPr algn="l" rtl="0" eaLnBrk="0" fontAlgn="base" hangingPunct="0">
        <a:spcBef>
          <a:spcPct val="0"/>
        </a:spcBef>
        <a:spcAft>
          <a:spcPct val="0"/>
        </a:spcAft>
        <a:defRPr sz="3600" b="1">
          <a:solidFill>
            <a:schemeClr val="tx2"/>
          </a:solidFill>
          <a:latin typeface="Corbel" pitchFamily="34" charset="0"/>
        </a:defRPr>
      </a:lvl4pPr>
      <a:lvl5pPr algn="l" rtl="0" eaLnBrk="0" fontAlgn="base" hangingPunct="0">
        <a:spcBef>
          <a:spcPct val="0"/>
        </a:spcBef>
        <a:spcAft>
          <a:spcPct val="0"/>
        </a:spcAft>
        <a:defRPr sz="3600" b="1">
          <a:solidFill>
            <a:schemeClr val="tx2"/>
          </a:solidFill>
          <a:latin typeface="Corbel" pitchFamily="34" charset="0"/>
        </a:defRPr>
      </a:lvl5pPr>
      <a:lvl6pPr marL="342891" algn="l" rtl="0" fontAlgn="base">
        <a:spcBef>
          <a:spcPct val="0"/>
        </a:spcBef>
        <a:spcAft>
          <a:spcPct val="0"/>
        </a:spcAft>
        <a:defRPr sz="3600" b="1">
          <a:solidFill>
            <a:srgbClr val="FFC000"/>
          </a:solidFill>
          <a:latin typeface="Corbel" pitchFamily="34" charset="0"/>
        </a:defRPr>
      </a:lvl6pPr>
      <a:lvl7pPr marL="685783" algn="l" rtl="0" fontAlgn="base">
        <a:spcBef>
          <a:spcPct val="0"/>
        </a:spcBef>
        <a:spcAft>
          <a:spcPct val="0"/>
        </a:spcAft>
        <a:defRPr sz="3600" b="1">
          <a:solidFill>
            <a:srgbClr val="FFC000"/>
          </a:solidFill>
          <a:latin typeface="Corbel" pitchFamily="34" charset="0"/>
        </a:defRPr>
      </a:lvl7pPr>
      <a:lvl8pPr marL="1028674" algn="l" rtl="0" fontAlgn="base">
        <a:spcBef>
          <a:spcPct val="0"/>
        </a:spcBef>
        <a:spcAft>
          <a:spcPct val="0"/>
        </a:spcAft>
        <a:defRPr sz="3600" b="1">
          <a:solidFill>
            <a:srgbClr val="FFC000"/>
          </a:solidFill>
          <a:latin typeface="Corbel" pitchFamily="34" charset="0"/>
        </a:defRPr>
      </a:lvl8pPr>
      <a:lvl9pPr marL="1371566" algn="l" rtl="0" fontAlgn="base">
        <a:spcBef>
          <a:spcPct val="0"/>
        </a:spcBef>
        <a:spcAft>
          <a:spcPct val="0"/>
        </a:spcAft>
        <a:defRPr sz="3600" b="1">
          <a:solidFill>
            <a:srgbClr val="FFC000"/>
          </a:solidFill>
          <a:latin typeface="Corbel" pitchFamily="34" charset="0"/>
        </a:defRPr>
      </a:lvl9pPr>
    </p:titleStyle>
    <p:bodyStyle>
      <a:lvl1pPr marL="239310" indent="-239310" algn="l" rtl="0" eaLnBrk="0" fontAlgn="base" hangingPunct="0">
        <a:spcBef>
          <a:spcPct val="20000"/>
        </a:spcBef>
        <a:spcAft>
          <a:spcPct val="0"/>
        </a:spcAft>
        <a:buClr>
          <a:schemeClr val="accent1"/>
        </a:buClr>
        <a:buSzPct val="70000"/>
        <a:buFont typeface="Wingdings 2" pitchFamily="18" charset="2"/>
        <a:buChar char=""/>
        <a:defRPr lang="en-US" altLang="en-US" sz="2100" kern="1200" dirty="0">
          <a:ln w="500">
            <a:solidFill>
              <a:schemeClr val="tx2">
                <a:shade val="20000"/>
                <a:satMod val="350000"/>
              </a:schemeClr>
            </a:solidFill>
          </a:ln>
          <a:solidFill>
            <a:schemeClr val="tx2"/>
          </a:solidFill>
          <a:latin typeface="+mj-lt"/>
          <a:ea typeface="+mj-ea"/>
          <a:cs typeface="+mj-cs"/>
        </a:defRPr>
      </a:lvl1pPr>
      <a:lvl2pPr marL="472667" indent="-204783" algn="l" rtl="0" eaLnBrk="0" fontAlgn="base" hangingPunct="0">
        <a:spcBef>
          <a:spcPct val="20000"/>
        </a:spcBef>
        <a:spcAft>
          <a:spcPct val="0"/>
        </a:spcAft>
        <a:buClr>
          <a:schemeClr val="accent2"/>
        </a:buClr>
        <a:buFont typeface="Wingdings 2" pitchFamily="18" charset="2"/>
        <a:buChar char=""/>
        <a:defRPr lang="en-US" altLang="en-US" sz="1800" kern="1200" dirty="0">
          <a:ln w="500">
            <a:solidFill>
              <a:schemeClr val="tx2">
                <a:shade val="20000"/>
                <a:satMod val="350000"/>
              </a:schemeClr>
            </a:solidFill>
          </a:ln>
          <a:solidFill>
            <a:schemeClr val="tx2"/>
          </a:solidFill>
          <a:latin typeface="+mj-lt"/>
          <a:ea typeface="+mj-ea"/>
          <a:cs typeface="+mj-cs"/>
        </a:defRPr>
      </a:lvl2pPr>
      <a:lvl3pPr marL="691737" indent="-204783" algn="l" rtl="0" eaLnBrk="0" fontAlgn="base" hangingPunct="0">
        <a:spcBef>
          <a:spcPct val="20000"/>
        </a:spcBef>
        <a:spcAft>
          <a:spcPct val="0"/>
        </a:spcAft>
        <a:buClr>
          <a:srgbClr val="009FEC"/>
        </a:buClr>
        <a:buFont typeface="Wingdings 2" pitchFamily="18" charset="2"/>
        <a:buChar char=""/>
        <a:defRPr lang="en-US" altLang="en-US" sz="1800" kern="1200" dirty="0">
          <a:ln w="500">
            <a:solidFill>
              <a:schemeClr val="tx2">
                <a:shade val="20000"/>
                <a:satMod val="350000"/>
              </a:schemeClr>
            </a:solidFill>
          </a:ln>
          <a:solidFill>
            <a:schemeClr val="tx2"/>
          </a:solidFill>
          <a:latin typeface="+mj-lt"/>
          <a:ea typeface="+mj-ea"/>
          <a:cs typeface="+mj-cs"/>
        </a:defRPr>
      </a:lvl3pPr>
      <a:lvl4pPr marL="890566" indent="-171446" algn="l" rtl="0" eaLnBrk="0" fontAlgn="base" hangingPunct="0">
        <a:spcBef>
          <a:spcPct val="20000"/>
        </a:spcBef>
        <a:spcAft>
          <a:spcPct val="0"/>
        </a:spcAft>
        <a:buClr>
          <a:srgbClr val="00BDBD"/>
        </a:buClr>
        <a:buFont typeface="Wingdings 2" pitchFamily="18" charset="2"/>
        <a:buChar char=""/>
        <a:defRPr lang="en-US" altLang="en-US" sz="1800" kern="1200" dirty="0">
          <a:ln w="500">
            <a:solidFill>
              <a:schemeClr val="tx2">
                <a:shade val="20000"/>
                <a:satMod val="350000"/>
              </a:schemeClr>
            </a:solidFill>
          </a:ln>
          <a:solidFill>
            <a:schemeClr val="tx2"/>
          </a:solidFill>
          <a:latin typeface="+mj-lt"/>
          <a:ea typeface="+mj-ea"/>
          <a:cs typeface="+mj-cs"/>
        </a:defRPr>
      </a:lvl4pPr>
      <a:lvl5pPr marL="1069155" indent="-171446" algn="l" rtl="0" eaLnBrk="0" fontAlgn="base" hangingPunct="0">
        <a:spcBef>
          <a:spcPct val="20000"/>
        </a:spcBef>
        <a:spcAft>
          <a:spcPct val="0"/>
        </a:spcAft>
        <a:buClr>
          <a:srgbClr val="7C5BAE"/>
        </a:buClr>
        <a:buFont typeface="Wingdings 2" pitchFamily="18" charset="2"/>
        <a:buChar char=""/>
        <a:defRPr lang="en-US" altLang="en-US" sz="1800" kern="1200" dirty="0">
          <a:ln w="500">
            <a:solidFill>
              <a:schemeClr val="tx2">
                <a:shade val="20000"/>
                <a:satMod val="350000"/>
              </a:schemeClr>
            </a:solidFill>
          </a:ln>
          <a:solidFill>
            <a:schemeClr val="tx2"/>
          </a:solidFill>
          <a:latin typeface="+mj-lt"/>
          <a:ea typeface="+mj-ea"/>
          <a:cs typeface="+mj-cs"/>
        </a:defRPr>
      </a:lvl5pPr>
      <a:lvl6pPr marL="1254983" indent="-171446" algn="l" rtl="0" eaLnBrk="1" latinLnBrk="0" hangingPunct="1">
        <a:spcBef>
          <a:spcPct val="20000"/>
        </a:spcBef>
        <a:buClr>
          <a:schemeClr val="accent6"/>
        </a:buClr>
        <a:buFont typeface="Wingdings 2"/>
        <a:buChar char=""/>
        <a:defRPr sz="1351" kern="1200">
          <a:solidFill>
            <a:schemeClr val="tx1"/>
          </a:solidFill>
          <a:latin typeface="+mn-lt"/>
          <a:ea typeface="+mn-ea"/>
          <a:cs typeface="+mn-cs"/>
        </a:defRPr>
      </a:lvl6pPr>
      <a:lvl7pPr marL="1433287" indent="-171446" algn="l" rtl="0" eaLnBrk="1" latinLnBrk="0" hangingPunct="1">
        <a:spcBef>
          <a:spcPct val="20000"/>
        </a:spcBef>
        <a:buClr>
          <a:schemeClr val="tx2"/>
        </a:buClr>
        <a:buFont typeface="Wingdings 2"/>
        <a:buChar char=""/>
        <a:defRPr sz="1200" kern="1200">
          <a:solidFill>
            <a:schemeClr val="tx1"/>
          </a:solidFill>
          <a:latin typeface="+mn-lt"/>
          <a:ea typeface="+mn-ea"/>
          <a:cs typeface="+mn-cs"/>
        </a:defRPr>
      </a:lvl7pPr>
      <a:lvl8pPr marL="1591016" indent="-137157" algn="l" rtl="0" eaLnBrk="1" latinLnBrk="0" hangingPunct="1">
        <a:spcBef>
          <a:spcPct val="20000"/>
        </a:spcBef>
        <a:buClr>
          <a:schemeClr val="tx2"/>
        </a:buClr>
        <a:buFont typeface="Wingdings 2"/>
        <a:buChar char=""/>
        <a:defRPr sz="1051" kern="1200">
          <a:solidFill>
            <a:schemeClr val="tx1"/>
          </a:solidFill>
          <a:latin typeface="+mn-lt"/>
          <a:ea typeface="+mn-ea"/>
          <a:cs typeface="+mn-cs"/>
        </a:defRPr>
      </a:lvl8pPr>
      <a:lvl9pPr marL="1741888" indent="-137157" algn="l" rtl="0" eaLnBrk="1" latinLnBrk="0" hangingPunct="1">
        <a:spcBef>
          <a:spcPct val="20000"/>
        </a:spcBef>
        <a:buClr>
          <a:schemeClr val="tx2"/>
        </a:buClr>
        <a:buFont typeface="Wingdings 2"/>
        <a:buChar char=""/>
        <a:defRPr sz="1051"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342891" algn="l" rtl="0" eaLnBrk="1" hangingPunct="1">
        <a:defRPr kern="1200">
          <a:solidFill>
            <a:schemeClr val="tx1"/>
          </a:solidFill>
          <a:latin typeface="+mn-lt"/>
          <a:ea typeface="+mn-ea"/>
          <a:cs typeface="+mn-cs"/>
        </a:defRPr>
      </a:lvl2pPr>
      <a:lvl3pPr marL="685783" algn="l" rtl="0" eaLnBrk="1" hangingPunct="1">
        <a:defRPr kern="1200">
          <a:solidFill>
            <a:schemeClr val="tx1"/>
          </a:solidFill>
          <a:latin typeface="+mn-lt"/>
          <a:ea typeface="+mn-ea"/>
          <a:cs typeface="+mn-cs"/>
        </a:defRPr>
      </a:lvl3pPr>
      <a:lvl4pPr marL="1028674" algn="l" rtl="0" eaLnBrk="1" hangingPunct="1">
        <a:defRPr kern="1200">
          <a:solidFill>
            <a:schemeClr val="tx1"/>
          </a:solidFill>
          <a:latin typeface="+mn-lt"/>
          <a:ea typeface="+mn-ea"/>
          <a:cs typeface="+mn-cs"/>
        </a:defRPr>
      </a:lvl4pPr>
      <a:lvl5pPr marL="1371566" algn="l" rtl="0" eaLnBrk="1" hangingPunct="1">
        <a:defRPr kern="1200">
          <a:solidFill>
            <a:schemeClr val="tx1"/>
          </a:solidFill>
          <a:latin typeface="+mn-lt"/>
          <a:ea typeface="+mn-ea"/>
          <a:cs typeface="+mn-cs"/>
        </a:defRPr>
      </a:lvl5pPr>
      <a:lvl6pPr marL="1714457" algn="l" rtl="0" eaLnBrk="1" hangingPunct="1">
        <a:defRPr kern="1200">
          <a:solidFill>
            <a:schemeClr val="tx1"/>
          </a:solidFill>
          <a:latin typeface="+mn-lt"/>
          <a:ea typeface="+mn-ea"/>
          <a:cs typeface="+mn-cs"/>
        </a:defRPr>
      </a:lvl6pPr>
      <a:lvl7pPr marL="2057349" algn="l" rtl="0" eaLnBrk="1" hangingPunct="1">
        <a:defRPr kern="1200">
          <a:solidFill>
            <a:schemeClr val="tx1"/>
          </a:solidFill>
          <a:latin typeface="+mn-lt"/>
          <a:ea typeface="+mn-ea"/>
          <a:cs typeface="+mn-cs"/>
        </a:defRPr>
      </a:lvl7pPr>
      <a:lvl8pPr marL="2400240" algn="l" rtl="0" eaLnBrk="1" hangingPunct="1">
        <a:defRPr kern="1200">
          <a:solidFill>
            <a:schemeClr val="tx1"/>
          </a:solidFill>
          <a:latin typeface="+mn-lt"/>
          <a:ea typeface="+mn-ea"/>
          <a:cs typeface="+mn-cs"/>
        </a:defRPr>
      </a:lvl8pPr>
      <a:lvl9pPr marL="2743131"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D482E-0CBC-454D-9957-42E59F06C114}" type="datetimeFigureOut">
              <a:rPr lang="en-US" smtClean="0"/>
              <a:t>8/18/2019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8294-F997-455D-9653-AEDD6305B591}" type="slidenum">
              <a:rPr lang="en-US" smtClean="0"/>
              <a:t>‹#›</a:t>
            </a:fld>
            <a:endParaRPr lang="en-US"/>
          </a:p>
        </p:txBody>
      </p:sp>
    </p:spTree>
    <p:extLst>
      <p:ext uri="{BB962C8B-B14F-4D97-AF65-F5344CB8AC3E}">
        <p14:creationId xmlns:p14="http://schemas.microsoft.com/office/powerpoint/2010/main" val="47374049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40C311-C80E-4245-B93B-D7DB68EB1029}" type="datetimeFigureOut">
              <a:rPr lang="en-US" smtClean="0"/>
              <a:t>8/18/2019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822D4-D0A6-4DB7-A7BC-92FADB9EBBFE}" type="slidenum">
              <a:rPr lang="en-US" smtClean="0"/>
              <a:t>‹#›</a:t>
            </a:fld>
            <a:endParaRPr lang="en-US"/>
          </a:p>
        </p:txBody>
      </p:sp>
    </p:spTree>
    <p:extLst>
      <p:ext uri="{BB962C8B-B14F-4D97-AF65-F5344CB8AC3E}">
        <p14:creationId xmlns:p14="http://schemas.microsoft.com/office/powerpoint/2010/main" val="318967370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F:\Presentations,%202014\CV%20Technology%20Training%20Program,%20Oc\Packed%20Systolic%20Function%20Determinants%20of%20LV%20Performance\TEE%204.avi" TargetMode="External"/><Relationship Id="rId1" Type="http://schemas.microsoft.com/office/2007/relationships/media" Target="file:///F:\Presentations,%202014\CV%20Technology%20Training%20Program,%20Oc\Packed%20Systolic%20Function%20Determinants%20of%20LV%20Performance\TEE%204.avi" TargetMode="Externa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slideLayout" Target="../slideLayouts/slideLayout9.xml"/><Relationship Id="rId4" Type="http://schemas.openxmlformats.org/officeDocument/2006/relationships/video" Target="../media/media4.mp4"/></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media" Target="../media/media9.mp4"/><Relationship Id="rId7" Type="http://schemas.openxmlformats.org/officeDocument/2006/relationships/image" Target="../media/image48.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7.png"/><Relationship Id="rId5" Type="http://schemas.openxmlformats.org/officeDocument/2006/relationships/slideLayout" Target="../slideLayouts/slideLayout2.xml"/><Relationship Id="rId4" Type="http://schemas.openxmlformats.org/officeDocument/2006/relationships/video" Target="../media/media9.mp4"/></Relationships>
</file>

<file path=ppt/slides/_rels/slide4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media" Target="../media/media11.mp4"/><Relationship Id="rId7" Type="http://schemas.openxmlformats.org/officeDocument/2006/relationships/image" Target="../media/image51.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50.png"/><Relationship Id="rId5" Type="http://schemas.openxmlformats.org/officeDocument/2006/relationships/slideLayout" Target="../slideLayouts/slideLayout2.xml"/><Relationship Id="rId4" Type="http://schemas.openxmlformats.org/officeDocument/2006/relationships/video" Target="../media/media11.mp4"/></Relationships>
</file>

<file path=ppt/slides/_rels/slide4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media" Target="../media/media13.mp4"/><Relationship Id="rId7" Type="http://schemas.openxmlformats.org/officeDocument/2006/relationships/image" Target="../media/image54.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53.png"/><Relationship Id="rId5" Type="http://schemas.openxmlformats.org/officeDocument/2006/relationships/slideLayout" Target="../slideLayouts/slideLayout2.xml"/><Relationship Id="rId4" Type="http://schemas.openxmlformats.org/officeDocument/2006/relationships/video" Target="../media/media13.mp4"/></Relationships>
</file>

<file path=ppt/slides/_rels/slide4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media" Target="../media/media15.mp4"/><Relationship Id="rId7" Type="http://schemas.openxmlformats.org/officeDocument/2006/relationships/image" Target="../media/image57.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56.png"/><Relationship Id="rId5" Type="http://schemas.openxmlformats.org/officeDocument/2006/relationships/slideLayout" Target="../slideLayouts/slideLayout2.xml"/><Relationship Id="rId4" Type="http://schemas.openxmlformats.org/officeDocument/2006/relationships/video" Target="../media/media15.mp4"/></Relationships>
</file>

<file path=ppt/slides/_rels/slide4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media" Target="../media/media17.mp4"/><Relationship Id="rId7" Type="http://schemas.openxmlformats.org/officeDocument/2006/relationships/image" Target="../media/image61.pn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60.png"/><Relationship Id="rId5" Type="http://schemas.openxmlformats.org/officeDocument/2006/relationships/slideLayout" Target="../slideLayouts/slideLayout2.xml"/><Relationship Id="rId4" Type="http://schemas.openxmlformats.org/officeDocument/2006/relationships/video" Target="../media/media17.mp4"/></Relationships>
</file>

<file path=ppt/slides/_rels/slide5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media" Target="../media/media19.mp4"/><Relationship Id="rId7" Type="http://schemas.openxmlformats.org/officeDocument/2006/relationships/image" Target="../media/image64.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63.png"/><Relationship Id="rId5" Type="http://schemas.openxmlformats.org/officeDocument/2006/relationships/slideLayout" Target="../slideLayouts/slideLayout2.xml"/><Relationship Id="rId4" Type="http://schemas.openxmlformats.org/officeDocument/2006/relationships/video" Target="../media/media19.mp4"/></Relationships>
</file>

<file path=ppt/slides/_rels/slide5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media" Target="../media/media21.mp4"/><Relationship Id="rId7" Type="http://schemas.openxmlformats.org/officeDocument/2006/relationships/image" Target="../media/image67.png"/><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media/image66.png"/><Relationship Id="rId5" Type="http://schemas.openxmlformats.org/officeDocument/2006/relationships/slideLayout" Target="../slideLayouts/slideLayout2.xml"/><Relationship Id="rId4" Type="http://schemas.openxmlformats.org/officeDocument/2006/relationships/video" Target="../media/media21.mp4"/></Relationships>
</file>

<file path=ppt/slides/_rels/slide55.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media" Target="../media/media23.mp4"/><Relationship Id="rId7" Type="http://schemas.openxmlformats.org/officeDocument/2006/relationships/image" Target="../media/image70.png"/><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69.png"/><Relationship Id="rId5" Type="http://schemas.openxmlformats.org/officeDocument/2006/relationships/slideLayout" Target="../slideLayouts/slideLayout2.xml"/><Relationship Id="rId4" Type="http://schemas.openxmlformats.org/officeDocument/2006/relationships/video" Target="../media/media23.mp4"/></Relationships>
</file>

<file path=ppt/slides/_rels/slide5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media" Target="../media/media25.mp4"/><Relationship Id="rId7" Type="http://schemas.openxmlformats.org/officeDocument/2006/relationships/image" Target="../media/image73.png"/><Relationship Id="rId2" Type="http://schemas.openxmlformats.org/officeDocument/2006/relationships/video" Target="../media/media24.mp4"/><Relationship Id="rId1" Type="http://schemas.microsoft.com/office/2007/relationships/media" Target="../media/media24.mp4"/><Relationship Id="rId6" Type="http://schemas.openxmlformats.org/officeDocument/2006/relationships/image" Target="../media/image72.png"/><Relationship Id="rId5" Type="http://schemas.openxmlformats.org/officeDocument/2006/relationships/slideLayout" Target="../slideLayouts/slideLayout2.xml"/><Relationship Id="rId4" Type="http://schemas.openxmlformats.org/officeDocument/2006/relationships/video" Target="../media/media25.mp4"/></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7.emf"/><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6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noGrp="1"/>
          </p:cNvSpPr>
          <p:nvPr>
            <p:ph type="subTitle" idx="1"/>
          </p:nvPr>
        </p:nvSpPr>
        <p:spPr bwMode="auto">
          <a:xfrm>
            <a:off x="3153192" y="4987636"/>
            <a:ext cx="5868889" cy="1729953"/>
          </a:xfrm>
          <a:prstGeom prst="rect">
            <a:avLst/>
          </a:prstGeom>
          <a:gradFill rotWithShape="1">
            <a:gsLst>
              <a:gs pos="0">
                <a:srgbClr val="0055AA">
                  <a:shade val="75000"/>
                  <a:satMod val="160000"/>
                </a:srgbClr>
              </a:gs>
              <a:gs pos="60000">
                <a:srgbClr val="0055AA">
                  <a:satMod val="150000"/>
                </a:srgbClr>
              </a:gs>
              <a:gs pos="100000">
                <a:srgbClr val="0055AA">
                  <a:tint val="75000"/>
                  <a:satMod val="200000"/>
                </a:srgbClr>
              </a:gs>
            </a:gsLst>
            <a:lin ang="16200000" scaled="1"/>
          </a:gradFill>
          <a:ln w="9525" cap="flat" cmpd="sng" algn="ctr">
            <a:solidFill>
              <a:srgbClr val="0055AA">
                <a:satMod val="140000"/>
              </a:srgbClr>
            </a:solidFill>
            <a:prstDash val="solid"/>
          </a:ln>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rgbClr val="0055AA"/>
            </a:contourClr>
          </a:sp3d>
        </p:spPr>
        <p:txBody>
          <a:bodyPr vert="horz" wrap="square" lIns="0" tIns="0" rIns="0" bIns="0" numCol="1" anchor="b" anchorCtr="0" compatLnSpc="1">
            <a:prstTxWarp prst="textNoShape">
              <a:avLst/>
            </a:prstTxWarp>
            <a:noAutofit/>
          </a:bodyPr>
          <a:lstStyle>
            <a:lvl1pPr marL="0" indent="0" algn="l" rtl="0" eaLnBrk="1" fontAlgn="base" hangingPunct="1">
              <a:spcBef>
                <a:spcPct val="20000"/>
              </a:spcBef>
              <a:spcAft>
                <a:spcPct val="0"/>
              </a:spcAft>
              <a:buClr>
                <a:schemeClr val="accent1"/>
              </a:buClr>
              <a:buSzPct val="70000"/>
              <a:buFont typeface="Wingdings 2" pitchFamily="18" charset="2"/>
              <a:buNone/>
              <a:defRPr sz="2800" kern="1200">
                <a:solidFill>
                  <a:schemeClr val="tx1"/>
                </a:solidFill>
                <a:latin typeface="+mn-lt"/>
                <a:ea typeface="+mn-ea"/>
                <a:cs typeface="+mn-cs"/>
              </a:defRPr>
            </a:lvl1pPr>
            <a:lvl2pPr marL="457200" indent="0" algn="ctr" rtl="0" eaLnBrk="1" fontAlgn="base" hangingPunct="1">
              <a:spcBef>
                <a:spcPct val="20000"/>
              </a:spcBef>
              <a:spcAft>
                <a:spcPct val="0"/>
              </a:spcAft>
              <a:buClr>
                <a:schemeClr val="accent2"/>
              </a:buClr>
              <a:buFont typeface="Wingdings 2" pitchFamily="18" charset="2"/>
              <a:buNone/>
              <a:defRPr sz="2600" kern="1200">
                <a:solidFill>
                  <a:schemeClr val="lt1"/>
                </a:solidFill>
                <a:latin typeface="+mn-lt"/>
                <a:ea typeface="+mn-ea"/>
                <a:cs typeface="+mn-cs"/>
              </a:defRPr>
            </a:lvl2pPr>
            <a:lvl3pPr marL="914400" indent="0" algn="ctr" rtl="0" eaLnBrk="1" fontAlgn="base" hangingPunct="1">
              <a:spcBef>
                <a:spcPct val="20000"/>
              </a:spcBef>
              <a:spcAft>
                <a:spcPct val="0"/>
              </a:spcAft>
              <a:buClr>
                <a:srgbClr val="009FEC"/>
              </a:buClr>
              <a:buFont typeface="Wingdings 2" pitchFamily="18" charset="2"/>
              <a:buNone/>
              <a:defRPr sz="2400" kern="1200">
                <a:solidFill>
                  <a:schemeClr val="lt1"/>
                </a:solidFill>
                <a:latin typeface="+mn-lt"/>
                <a:ea typeface="+mn-ea"/>
                <a:cs typeface="+mn-cs"/>
              </a:defRPr>
            </a:lvl3pPr>
            <a:lvl4pPr marL="1371600" indent="0" algn="ctr" rtl="0" eaLnBrk="1" fontAlgn="base" hangingPunct="1">
              <a:spcBef>
                <a:spcPct val="20000"/>
              </a:spcBef>
              <a:spcAft>
                <a:spcPct val="0"/>
              </a:spcAft>
              <a:buClr>
                <a:srgbClr val="00BDBD"/>
              </a:buClr>
              <a:buFont typeface="Wingdings 2" pitchFamily="18" charset="2"/>
              <a:buNone/>
              <a:defRPr sz="2200" kern="1200">
                <a:solidFill>
                  <a:schemeClr val="lt1"/>
                </a:solidFill>
                <a:latin typeface="+mn-lt"/>
                <a:ea typeface="+mn-ea"/>
                <a:cs typeface="+mn-cs"/>
              </a:defRPr>
            </a:lvl4pPr>
            <a:lvl5pPr marL="1828800" indent="0" algn="ctr" rtl="0" eaLnBrk="1" fontAlgn="base" hangingPunct="1">
              <a:spcBef>
                <a:spcPct val="20000"/>
              </a:spcBef>
              <a:spcAft>
                <a:spcPct val="0"/>
              </a:spcAft>
              <a:buClr>
                <a:srgbClr val="7C5BAE"/>
              </a:buClr>
              <a:buFont typeface="Wingdings 2" pitchFamily="18" charset="2"/>
              <a:buNone/>
              <a:defRPr sz="2000" kern="1200">
                <a:solidFill>
                  <a:schemeClr val="lt1"/>
                </a:solidFill>
                <a:latin typeface="+mn-lt"/>
                <a:ea typeface="+mn-ea"/>
                <a:cs typeface="+mn-cs"/>
              </a:defRPr>
            </a:lvl5pPr>
            <a:lvl6pPr marL="2286000" indent="0" algn="ctr" rtl="0" eaLnBrk="1" latinLnBrk="0" hangingPunct="1">
              <a:spcBef>
                <a:spcPct val="20000"/>
              </a:spcBef>
              <a:buClr>
                <a:schemeClr val="accent6"/>
              </a:buClr>
              <a:buFont typeface="Wingdings 2"/>
              <a:buNone/>
              <a:defRPr sz="1800" kern="1200">
                <a:solidFill>
                  <a:schemeClr val="lt1"/>
                </a:solidFill>
                <a:latin typeface="+mn-lt"/>
                <a:ea typeface="+mn-ea"/>
                <a:cs typeface="+mn-cs"/>
              </a:defRPr>
            </a:lvl6pPr>
            <a:lvl7pPr marL="2743200" indent="0" algn="ctr" rtl="0" eaLnBrk="1" latinLnBrk="0" hangingPunct="1">
              <a:spcBef>
                <a:spcPct val="20000"/>
              </a:spcBef>
              <a:buClr>
                <a:schemeClr val="tx2"/>
              </a:buClr>
              <a:buFont typeface="Wingdings 2"/>
              <a:buNone/>
              <a:defRPr sz="1600" kern="1200">
                <a:solidFill>
                  <a:schemeClr val="lt1"/>
                </a:solidFill>
                <a:latin typeface="+mn-lt"/>
                <a:ea typeface="+mn-ea"/>
                <a:cs typeface="+mn-cs"/>
              </a:defRPr>
            </a:lvl7pPr>
            <a:lvl8pPr marL="3200400" indent="0" algn="ctr" rtl="0" eaLnBrk="1" latinLnBrk="0" hangingPunct="1">
              <a:spcBef>
                <a:spcPct val="20000"/>
              </a:spcBef>
              <a:buClr>
                <a:schemeClr val="tx2"/>
              </a:buClr>
              <a:buFont typeface="Wingdings 2"/>
              <a:buNone/>
              <a:defRPr sz="1400" kern="1200">
                <a:solidFill>
                  <a:schemeClr val="lt1"/>
                </a:solidFill>
                <a:latin typeface="+mn-lt"/>
                <a:ea typeface="+mn-ea"/>
                <a:cs typeface="+mn-cs"/>
              </a:defRPr>
            </a:lvl8pPr>
            <a:lvl9pPr marL="3657600" indent="0" algn="ctr" rtl="0" eaLnBrk="1" latinLnBrk="0" hangingPunct="1">
              <a:spcBef>
                <a:spcPct val="20000"/>
              </a:spcBef>
              <a:buClr>
                <a:schemeClr val="tx2"/>
              </a:buClr>
              <a:buFont typeface="Wingdings 2"/>
              <a:buNone/>
              <a:defRPr sz="1400" kern="1200">
                <a:solidFill>
                  <a:schemeClr val="lt1"/>
                </a:solidFill>
                <a:latin typeface="+mn-lt"/>
                <a:ea typeface="+mn-ea"/>
                <a:cs typeface="+mn-cs"/>
              </a:defRPr>
            </a:lvl9pPr>
          </a:lstStyle>
          <a:p>
            <a:pPr algn="ctr"/>
            <a:r>
              <a:rPr lang="en-US" b="1" dirty="0">
                <a:solidFill>
                  <a:schemeClr val="bg1"/>
                </a:solidFill>
                <a:latin typeface="Calibri" panose="020F0502020204030204" pitchFamily="34" charset="0"/>
              </a:rPr>
              <a:t>Ahmad S. Omran MD, FACC, FESC, FASE</a:t>
            </a:r>
          </a:p>
          <a:p>
            <a:pPr algn="ctr"/>
            <a:r>
              <a:rPr lang="en-US" sz="1600" b="1">
                <a:solidFill>
                  <a:schemeClr val="bg1"/>
                </a:solidFill>
                <a:latin typeface="Calibri" panose="020F0502020204030204" pitchFamily="34" charset="0"/>
              </a:rPr>
              <a:t>Cardiology Consultant</a:t>
            </a:r>
            <a:endParaRPr lang="en-US" sz="1600" b="1" dirty="0">
              <a:solidFill>
                <a:schemeClr val="bg1"/>
              </a:solidFill>
              <a:latin typeface="Calibri" panose="020F0502020204030204" pitchFamily="34" charset="0"/>
            </a:endParaRPr>
          </a:p>
          <a:p>
            <a:pPr algn="ctr"/>
            <a:r>
              <a:rPr lang="en-US" sz="1600" b="1" dirty="0">
                <a:solidFill>
                  <a:schemeClr val="bg1"/>
                </a:solidFill>
                <a:latin typeface="Calibri" panose="020F0502020204030204" pitchFamily="34" charset="0"/>
              </a:rPr>
              <a:t>Department of Anesthesia and Pain Management</a:t>
            </a:r>
          </a:p>
          <a:p>
            <a:pPr algn="ctr"/>
            <a:r>
              <a:rPr lang="en-US" sz="1600" b="1" dirty="0">
                <a:solidFill>
                  <a:schemeClr val="bg1"/>
                </a:solidFill>
                <a:latin typeface="Calibri" panose="020F0502020204030204" pitchFamily="34" charset="0"/>
              </a:rPr>
              <a:t> Toronto General Hospital- UHN</a:t>
            </a:r>
          </a:p>
          <a:p>
            <a:pPr algn="ctr"/>
            <a:r>
              <a:rPr lang="en-US" sz="1600" b="1" dirty="0">
                <a:solidFill>
                  <a:schemeClr val="bg1"/>
                </a:solidFill>
                <a:latin typeface="Calibri" panose="020F0502020204030204" pitchFamily="34" charset="0"/>
              </a:rPr>
              <a:t>University of Toronto</a:t>
            </a:r>
          </a:p>
        </p:txBody>
      </p:sp>
      <p:pic>
        <p:nvPicPr>
          <p:cNvPr id="1026" name="Picture 2" descr="Image result for university health network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324" y="5418952"/>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niversity of Toronto,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780" y="5437429"/>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University Health Network,phot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0060" y="450994"/>
            <a:ext cx="8511880"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7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Case # 24 MRN 2446299 Part 1 (Look at the cardiac mechanic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102" t="1857" r="2756" b="3362"/>
          <a:stretch/>
        </p:blipFill>
        <p:spPr>
          <a:xfrm>
            <a:off x="2746908" y="471066"/>
            <a:ext cx="6698184" cy="5394960"/>
          </a:xfrm>
          <a:prstGeom prst="rect">
            <a:avLst/>
          </a:prstGeom>
        </p:spPr>
      </p:pic>
    </p:spTree>
    <p:extLst>
      <p:ext uri="{BB962C8B-B14F-4D97-AF65-F5344CB8AC3E}">
        <p14:creationId xmlns:p14="http://schemas.microsoft.com/office/powerpoint/2010/main" val="110230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IMG_46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9631" t="21680" r="22162" b="1"/>
          <a:stretch/>
        </p:blipFill>
        <p:spPr>
          <a:xfrm>
            <a:off x="1866913" y="489526"/>
            <a:ext cx="4195826" cy="4846320"/>
          </a:xfrm>
          <a:prstGeom prst="rect">
            <a:avLst/>
          </a:prstGeom>
        </p:spPr>
      </p:pic>
      <p:cxnSp>
        <p:nvCxnSpPr>
          <p:cNvPr id="4" name="Straight Arrow Connector 3"/>
          <p:cNvCxnSpPr/>
          <p:nvPr/>
        </p:nvCxnSpPr>
        <p:spPr>
          <a:xfrm flipH="1">
            <a:off x="3164336" y="5191707"/>
            <a:ext cx="2405197"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574479" y="1067664"/>
            <a:ext cx="2189021"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453739" y="1729616"/>
            <a:ext cx="2937164" cy="2185214"/>
          </a:xfrm>
          <a:prstGeom prst="rect">
            <a:avLst/>
          </a:prstGeom>
        </p:spPr>
        <p:txBody>
          <a:bodyPr wrap="square">
            <a:spAutoFit/>
          </a:bodyPr>
          <a:lstStyle/>
          <a:p>
            <a:r>
              <a:rPr lang="en-US" sz="2800" b="1" dirty="0">
                <a:latin typeface="Calibri" panose="020F0502020204030204" pitchFamily="34" charset="0"/>
              </a:rPr>
              <a:t>Twist (torsion) &amp; Untwist</a:t>
            </a:r>
          </a:p>
          <a:p>
            <a:r>
              <a:rPr lang="en-US" sz="2000" b="1" dirty="0">
                <a:latin typeface="Calibri" panose="020F0502020204030204" pitchFamily="34" charset="0"/>
              </a:rPr>
              <a:t>First, was described by Lower in 1669 as “……the wringing of a linen cloth to squeeze out the water” </a:t>
            </a:r>
          </a:p>
        </p:txBody>
      </p:sp>
      <p:sp>
        <p:nvSpPr>
          <p:cNvPr id="12" name="TextBox 11"/>
          <p:cNvSpPr txBox="1"/>
          <p:nvPr/>
        </p:nvSpPr>
        <p:spPr>
          <a:xfrm>
            <a:off x="3075713" y="830478"/>
            <a:ext cx="473206" cy="461665"/>
          </a:xfrm>
          <a:prstGeom prst="rect">
            <a:avLst/>
          </a:prstGeom>
          <a:noFill/>
        </p:spPr>
        <p:txBody>
          <a:bodyPr wrap="none" rtlCol="0">
            <a:spAutoFit/>
          </a:bodyPr>
          <a:lstStyle/>
          <a:p>
            <a:r>
              <a:rPr lang="en-US" sz="2400" b="1" dirty="0">
                <a:solidFill>
                  <a:srgbClr val="00B0F0"/>
                </a:solidFill>
              </a:rPr>
              <a:t>(-)</a:t>
            </a:r>
          </a:p>
        </p:txBody>
      </p:sp>
      <p:sp>
        <p:nvSpPr>
          <p:cNvPr id="13" name="Rectangle 12"/>
          <p:cNvSpPr/>
          <p:nvPr/>
        </p:nvSpPr>
        <p:spPr>
          <a:xfrm>
            <a:off x="5636057" y="4906886"/>
            <a:ext cx="530915" cy="461665"/>
          </a:xfrm>
          <a:prstGeom prst="rect">
            <a:avLst/>
          </a:prstGeom>
        </p:spPr>
        <p:txBody>
          <a:bodyPr wrap="none">
            <a:spAutoFit/>
          </a:bodyPr>
          <a:lstStyle/>
          <a:p>
            <a:r>
              <a:rPr lang="en-US" sz="2400" b="1" dirty="0">
                <a:solidFill>
                  <a:srgbClr val="7030A0"/>
                </a:solidFill>
                <a:latin typeface="Calibri" panose="020F0502020204030204" pitchFamily="34" charset="0"/>
              </a:rPr>
              <a:t>(+)</a:t>
            </a:r>
          </a:p>
        </p:txBody>
      </p:sp>
      <p:sp>
        <p:nvSpPr>
          <p:cNvPr id="15" name="TextBox 14"/>
          <p:cNvSpPr txBox="1"/>
          <p:nvPr/>
        </p:nvSpPr>
        <p:spPr>
          <a:xfrm>
            <a:off x="2743207" y="5403277"/>
            <a:ext cx="3061351" cy="400110"/>
          </a:xfrm>
          <a:prstGeom prst="rect">
            <a:avLst/>
          </a:prstGeom>
          <a:noFill/>
        </p:spPr>
        <p:txBody>
          <a:bodyPr wrap="none" rtlCol="0">
            <a:spAutoFit/>
          </a:bodyPr>
          <a:lstStyle/>
          <a:p>
            <a:r>
              <a:rPr lang="en-US" sz="2000" b="1" dirty="0">
                <a:solidFill>
                  <a:srgbClr val="7030A0"/>
                </a:solidFill>
                <a:latin typeface="Calibri" panose="020F0502020204030204" pitchFamily="34" charset="0"/>
              </a:rPr>
              <a:t>Counter-clockwise rotation</a:t>
            </a:r>
          </a:p>
        </p:txBody>
      </p:sp>
      <p:sp>
        <p:nvSpPr>
          <p:cNvPr id="16" name="Rectangle 15"/>
          <p:cNvSpPr/>
          <p:nvPr/>
        </p:nvSpPr>
        <p:spPr>
          <a:xfrm>
            <a:off x="3540643" y="611972"/>
            <a:ext cx="2157963" cy="400110"/>
          </a:xfrm>
          <a:prstGeom prst="rect">
            <a:avLst/>
          </a:prstGeom>
        </p:spPr>
        <p:txBody>
          <a:bodyPr wrap="none">
            <a:spAutoFit/>
          </a:bodyPr>
          <a:lstStyle/>
          <a:p>
            <a:r>
              <a:rPr lang="en-US" sz="2000" b="1" dirty="0">
                <a:solidFill>
                  <a:srgbClr val="00B0F0"/>
                </a:solidFill>
                <a:latin typeface="Calibri" panose="020F0502020204030204" pitchFamily="34" charset="0"/>
              </a:rPr>
              <a:t>Clockwise rotation</a:t>
            </a:r>
          </a:p>
        </p:txBody>
      </p:sp>
      <p:pic>
        <p:nvPicPr>
          <p:cNvPr id="21" name="Picture 20"/>
          <p:cNvPicPr>
            <a:picLocks noChangeAspect="1"/>
          </p:cNvPicPr>
          <p:nvPr/>
        </p:nvPicPr>
        <p:blipFill rotWithShape="1">
          <a:blip r:embed="rId5"/>
          <a:srcRect l="14320" t="15274" r="59433" b="39693"/>
          <a:stretch/>
        </p:blipFill>
        <p:spPr>
          <a:xfrm>
            <a:off x="6719470" y="489525"/>
            <a:ext cx="1107501" cy="1097280"/>
          </a:xfrm>
          <a:prstGeom prst="rect">
            <a:avLst/>
          </a:prstGeom>
        </p:spPr>
      </p:pic>
      <p:pic>
        <p:nvPicPr>
          <p:cNvPr id="6156" name="Picture 1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478" y="4238566"/>
            <a:ext cx="1204957" cy="10972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107155" y="507210"/>
            <a:ext cx="553357" cy="400110"/>
          </a:xfrm>
          <a:prstGeom prst="rect">
            <a:avLst/>
          </a:prstGeom>
          <a:noFill/>
        </p:spPr>
        <p:txBody>
          <a:bodyPr wrap="none" rtlCol="0">
            <a:spAutoFit/>
          </a:bodyPr>
          <a:lstStyle/>
          <a:p>
            <a:r>
              <a:rPr lang="en-US" sz="2000" b="1" dirty="0">
                <a:solidFill>
                  <a:srgbClr val="00B0F0"/>
                </a:solidFill>
                <a:latin typeface="Calibri" panose="020F0502020204030204" pitchFamily="34" charset="0"/>
              </a:rPr>
              <a:t>- 7⁰</a:t>
            </a:r>
          </a:p>
        </p:txBody>
      </p:sp>
      <p:sp>
        <p:nvSpPr>
          <p:cNvPr id="23" name="Rectangle 22"/>
          <p:cNvSpPr/>
          <p:nvPr/>
        </p:nvSpPr>
        <p:spPr>
          <a:xfrm>
            <a:off x="6114848" y="4906876"/>
            <a:ext cx="732893" cy="400110"/>
          </a:xfrm>
          <a:prstGeom prst="rect">
            <a:avLst/>
          </a:prstGeom>
        </p:spPr>
        <p:txBody>
          <a:bodyPr wrap="none">
            <a:spAutoFit/>
          </a:bodyPr>
          <a:lstStyle/>
          <a:p>
            <a:r>
              <a:rPr lang="en-US" sz="2000" b="1" dirty="0">
                <a:solidFill>
                  <a:srgbClr val="7030A0"/>
                </a:solidFill>
                <a:latin typeface="Calibri" panose="020F0502020204030204" pitchFamily="34" charset="0"/>
              </a:rPr>
              <a:t>+ 13⁰</a:t>
            </a:r>
          </a:p>
        </p:txBody>
      </p:sp>
    </p:spTree>
    <p:extLst>
      <p:ext uri="{BB962C8B-B14F-4D97-AF65-F5344CB8AC3E}">
        <p14:creationId xmlns:p14="http://schemas.microsoft.com/office/powerpoint/2010/main" val="338607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TEE 4.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303389" y="484908"/>
            <a:ext cx="7585222" cy="539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38473" y="3408221"/>
            <a:ext cx="1985818" cy="707886"/>
          </a:xfrm>
          <a:prstGeom prst="rect">
            <a:avLst/>
          </a:prstGeom>
          <a:noFill/>
        </p:spPr>
        <p:txBody>
          <a:bodyPr wrap="square" rtlCol="0">
            <a:spAutoFit/>
          </a:bodyPr>
          <a:lstStyle/>
          <a:p>
            <a:r>
              <a:rPr lang="en-US" sz="2000" b="1" dirty="0">
                <a:solidFill>
                  <a:srgbClr val="FFC000"/>
                </a:solidFill>
                <a:latin typeface="Calibri" panose="020F0502020204030204" pitchFamily="34" charset="0"/>
              </a:rPr>
              <a:t>LV with large apical aneurysm</a:t>
            </a:r>
          </a:p>
        </p:txBody>
      </p:sp>
      <p:cxnSp>
        <p:nvCxnSpPr>
          <p:cNvPr id="5" name="Straight Arrow Connector 4"/>
          <p:cNvCxnSpPr/>
          <p:nvPr/>
        </p:nvCxnSpPr>
        <p:spPr>
          <a:xfrm flipH="1">
            <a:off x="5726542" y="3906982"/>
            <a:ext cx="600364"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331521" y="1930401"/>
            <a:ext cx="0" cy="65116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73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atrie"/>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a:xfrm>
            <a:off x="4220690" y="492198"/>
            <a:ext cx="3750621" cy="4846320"/>
          </a:xfrm>
          <a:noFill/>
          <a:extLst>
            <a:ext uri="{909E8E84-426E-40DD-AFC4-6F175D3DCCD1}">
              <a14:hiddenFill xmlns:a14="http://schemas.microsoft.com/office/drawing/2010/main">
                <a:solidFill>
                  <a:srgbClr val="FFFFFF"/>
                </a:solidFill>
              </a14:hiddenFill>
            </a:ext>
          </a:extLst>
        </p:spPr>
      </p:pic>
      <p:sp>
        <p:nvSpPr>
          <p:cNvPr id="14339" name="Text Box 4"/>
          <p:cNvSpPr txBox="1">
            <a:spLocks noChangeArrowheads="1"/>
          </p:cNvSpPr>
          <p:nvPr/>
        </p:nvSpPr>
        <p:spPr bwMode="auto">
          <a:xfrm>
            <a:off x="4220690" y="5469236"/>
            <a:ext cx="37506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en-US" sz="2000" b="1" dirty="0">
                <a:latin typeface="Calibri" panose="020F0502020204030204" pitchFamily="34" charset="0"/>
              </a:rPr>
              <a:t>Longitudinal contraction of LV</a:t>
            </a:r>
          </a:p>
        </p:txBody>
      </p:sp>
    </p:spTree>
    <p:extLst>
      <p:ext uri="{BB962C8B-B14F-4D97-AF65-F5344CB8AC3E}">
        <p14:creationId xmlns:p14="http://schemas.microsoft.com/office/powerpoint/2010/main" val="300950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Fig%207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491407"/>
            <a:ext cx="8229600" cy="4187049"/>
          </a:xfrm>
          <a:noFill/>
          <a:extLst>
            <a:ext uri="{909E8E84-426E-40DD-AFC4-6F175D3DCCD1}">
              <a14:hiddenFill xmlns:a14="http://schemas.microsoft.com/office/drawing/2010/main">
                <a:solidFill>
                  <a:srgbClr val="FFFFFF"/>
                </a:solidFill>
              </a14:hiddenFill>
            </a:ext>
          </a:extLst>
        </p:spPr>
      </p:pic>
      <p:sp>
        <p:nvSpPr>
          <p:cNvPr id="17411" name="Text Box 4"/>
          <p:cNvSpPr txBox="1">
            <a:spLocks noChangeArrowheads="1"/>
          </p:cNvSpPr>
          <p:nvPr/>
        </p:nvSpPr>
        <p:spPr bwMode="auto">
          <a:xfrm>
            <a:off x="4091697" y="4745038"/>
            <a:ext cx="39716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2000" b="1" dirty="0">
                <a:latin typeface="Calibri" panose="020F0502020204030204" pitchFamily="34" charset="0"/>
              </a:rPr>
              <a:t>Longitudinal contraction of the LV</a:t>
            </a:r>
          </a:p>
        </p:txBody>
      </p:sp>
    </p:spTree>
    <p:extLst>
      <p:ext uri="{BB962C8B-B14F-4D97-AF65-F5344CB8AC3E}">
        <p14:creationId xmlns:p14="http://schemas.microsoft.com/office/powerpoint/2010/main" val="427665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4"/>
          <p:cNvSpPr txBox="1">
            <a:spLocks noChangeArrowheads="1"/>
          </p:cNvSpPr>
          <p:nvPr/>
        </p:nvSpPr>
        <p:spPr bwMode="auto">
          <a:xfrm>
            <a:off x="2059699" y="5142195"/>
            <a:ext cx="31126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2000" b="1" dirty="0">
                <a:latin typeface="Calibri" panose="020F0502020204030204" pitchFamily="34" charset="0"/>
              </a:rPr>
              <a:t>Radial contraction of the LV</a:t>
            </a:r>
          </a:p>
        </p:txBody>
      </p:sp>
      <p:pic>
        <p:nvPicPr>
          <p:cNvPr id="5" name="Picture 3" descr="SAX"/>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0533" r="8212"/>
          <a:stretch>
            <a:fillRect/>
          </a:stretch>
        </p:blipFill>
        <p:spPr>
          <a:xfrm>
            <a:off x="900451" y="482052"/>
            <a:ext cx="5650833" cy="4572000"/>
          </a:xfrm>
          <a:noFill/>
          <a:extLst>
            <a:ext uri="{909E8E84-426E-40DD-AFC4-6F175D3DCCD1}">
              <a14:hiddenFill xmlns:a14="http://schemas.microsoft.com/office/drawing/2010/main">
                <a:solidFill>
                  <a:srgbClr val="FFFFFF"/>
                </a:solidFill>
              </a14:hiddenFill>
            </a:ext>
          </a:extLst>
        </p:spPr>
      </p:pic>
      <p:pic>
        <p:nvPicPr>
          <p:cNvPr id="6" name="Picture 4" descr="short_axi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a:xfrm>
            <a:off x="6656261" y="482052"/>
            <a:ext cx="4593746"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907097" y="5165497"/>
            <a:ext cx="4085542" cy="400110"/>
          </a:xfrm>
          <a:prstGeom prst="rect">
            <a:avLst/>
          </a:prstGeom>
        </p:spPr>
        <p:txBody>
          <a:bodyPr wrap="none">
            <a:spAutoFit/>
          </a:bodyPr>
          <a:lstStyle/>
          <a:p>
            <a:pPr>
              <a:spcBef>
                <a:spcPct val="0"/>
              </a:spcBef>
              <a:buClrTx/>
              <a:buSzTx/>
              <a:buFontTx/>
              <a:buNone/>
            </a:pPr>
            <a:r>
              <a:rPr lang="en-US" altLang="en-US" sz="2000" b="1" dirty="0">
                <a:latin typeface="Calibri" panose="020F0502020204030204" pitchFamily="34" charset="0"/>
              </a:rPr>
              <a:t>Circumferential contraction of the LV</a:t>
            </a:r>
          </a:p>
        </p:txBody>
      </p:sp>
    </p:spTree>
    <p:extLst>
      <p:ext uri="{BB962C8B-B14F-4D97-AF65-F5344CB8AC3E}">
        <p14:creationId xmlns:p14="http://schemas.microsoft.com/office/powerpoint/2010/main" val="382033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Fig%205"/>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297"/>
          <a:stretch/>
        </p:blipFill>
        <p:spPr>
          <a:xfrm>
            <a:off x="1967433" y="491409"/>
            <a:ext cx="8257134" cy="4937760"/>
          </a:xfrm>
          <a:noFill/>
          <a:extLst>
            <a:ext uri="{909E8E84-426E-40DD-AFC4-6F175D3DCCD1}">
              <a14:hiddenFill xmlns:a14="http://schemas.microsoft.com/office/drawing/2010/main">
                <a:solidFill>
                  <a:srgbClr val="FFFFFF"/>
                </a:solidFill>
              </a14:hiddenFill>
            </a:ext>
          </a:extLst>
        </p:spPr>
      </p:pic>
      <p:sp>
        <p:nvSpPr>
          <p:cNvPr id="16388" name="Text Box 4"/>
          <p:cNvSpPr txBox="1">
            <a:spLocks noChangeArrowheads="1"/>
          </p:cNvSpPr>
          <p:nvPr/>
        </p:nvSpPr>
        <p:spPr bwMode="auto">
          <a:xfrm>
            <a:off x="2485301" y="5469950"/>
            <a:ext cx="76746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2000" b="1" dirty="0">
                <a:latin typeface="Calibri" panose="020F0502020204030204" pitchFamily="34" charset="0"/>
              </a:rPr>
              <a:t>M-mode of the left ventricle showing radial contraction of the LV</a:t>
            </a:r>
          </a:p>
        </p:txBody>
      </p:sp>
    </p:spTree>
    <p:extLst>
      <p:ext uri="{BB962C8B-B14F-4D97-AF65-F5344CB8AC3E}">
        <p14:creationId xmlns:p14="http://schemas.microsoft.com/office/powerpoint/2010/main" val="420018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wist-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 t="7063" r="28702"/>
          <a:stretch/>
        </p:blipFill>
        <p:spPr>
          <a:xfrm>
            <a:off x="2342247" y="776715"/>
            <a:ext cx="3757277" cy="3657600"/>
          </a:xfrm>
          <a:prstGeom prst="rect">
            <a:avLst/>
          </a:prstGeom>
        </p:spPr>
      </p:pic>
      <p:pic>
        <p:nvPicPr>
          <p:cNvPr id="4" name="Twist-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t="9741" r="28505"/>
          <a:stretch/>
        </p:blipFill>
        <p:spPr>
          <a:xfrm>
            <a:off x="6317824" y="776715"/>
            <a:ext cx="3879419" cy="3657600"/>
          </a:xfrm>
          <a:prstGeom prst="rect">
            <a:avLst/>
          </a:prstGeom>
          <a:ln w="28575">
            <a:solidFill>
              <a:schemeClr val="tx1"/>
            </a:solidFill>
          </a:ln>
        </p:spPr>
      </p:pic>
      <p:sp>
        <p:nvSpPr>
          <p:cNvPr id="5" name="TextBox 4"/>
          <p:cNvSpPr txBox="1"/>
          <p:nvPr/>
        </p:nvSpPr>
        <p:spPr>
          <a:xfrm>
            <a:off x="3923251" y="5332558"/>
            <a:ext cx="6051997" cy="461665"/>
          </a:xfrm>
          <a:prstGeom prst="rect">
            <a:avLst/>
          </a:prstGeom>
          <a:noFill/>
        </p:spPr>
        <p:txBody>
          <a:bodyPr wrap="square" rtlCol="0">
            <a:spAutoFit/>
          </a:bodyPr>
          <a:lstStyle/>
          <a:p>
            <a:r>
              <a:rPr lang="en-US" sz="2400" b="1" dirty="0">
                <a:latin typeface="Calibri" panose="020F0502020204030204" pitchFamily="34" charset="0"/>
              </a:rPr>
              <a:t>51-year-old male with severe AS, AI</a:t>
            </a:r>
          </a:p>
        </p:txBody>
      </p:sp>
      <p:sp>
        <p:nvSpPr>
          <p:cNvPr id="6" name="Curved Down Arrow 5"/>
          <p:cNvSpPr/>
          <p:nvPr/>
        </p:nvSpPr>
        <p:spPr>
          <a:xfrm rot="18848165">
            <a:off x="3847120" y="1253604"/>
            <a:ext cx="854689" cy="180327"/>
          </a:xfrm>
          <a:prstGeom prst="curvedDownArrow">
            <a:avLst/>
          </a:prstGeom>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Right Arrow 6"/>
          <p:cNvSpPr/>
          <p:nvPr/>
        </p:nvSpPr>
        <p:spPr>
          <a:xfrm rot="5074741">
            <a:off x="8658847" y="695530"/>
            <a:ext cx="265846" cy="826337"/>
          </a:xfrm>
          <a:prstGeom prst="curvedRightArrow">
            <a:avLst/>
          </a:prstGeom>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2342247" y="4503310"/>
            <a:ext cx="3757277" cy="707886"/>
          </a:xfrm>
          <a:prstGeom prst="rect">
            <a:avLst/>
          </a:prstGeom>
          <a:noFill/>
        </p:spPr>
        <p:txBody>
          <a:bodyPr wrap="square" rtlCol="0">
            <a:spAutoFit/>
          </a:bodyPr>
          <a:lstStyle/>
          <a:p>
            <a:r>
              <a:rPr lang="en-US" sz="2000" b="1" dirty="0">
                <a:latin typeface="Calibri" panose="020F0502020204030204" pitchFamily="34" charset="0"/>
              </a:rPr>
              <a:t>Basal LV, clockwise rotation= -8 degrees (N= -7)</a:t>
            </a:r>
          </a:p>
        </p:txBody>
      </p:sp>
      <p:sp>
        <p:nvSpPr>
          <p:cNvPr id="9" name="TextBox 8"/>
          <p:cNvSpPr txBox="1"/>
          <p:nvPr/>
        </p:nvSpPr>
        <p:spPr>
          <a:xfrm>
            <a:off x="6289964" y="4520916"/>
            <a:ext cx="3928985" cy="707886"/>
          </a:xfrm>
          <a:prstGeom prst="rect">
            <a:avLst/>
          </a:prstGeom>
          <a:noFill/>
        </p:spPr>
        <p:txBody>
          <a:bodyPr wrap="square" rtlCol="0">
            <a:spAutoFit/>
          </a:bodyPr>
          <a:lstStyle/>
          <a:p>
            <a:r>
              <a:rPr lang="en-US" sz="2000" b="1" dirty="0">
                <a:latin typeface="Calibri" panose="020F0502020204030204" pitchFamily="34" charset="0"/>
              </a:rPr>
              <a:t>Apical LV, counter-clockwise rotation= + 19 degrees (N= +13)</a:t>
            </a:r>
          </a:p>
        </p:txBody>
      </p:sp>
    </p:spTree>
    <p:extLst>
      <p:ext uri="{BB962C8B-B14F-4D97-AF65-F5344CB8AC3E}">
        <p14:creationId xmlns:p14="http://schemas.microsoft.com/office/powerpoint/2010/main" val="29614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 fill="hold"/>
                                        <p:tgtEl>
                                          <p:spTgt spid="2"/>
                                        </p:tgtEl>
                                      </p:cBhvr>
                                    </p:cmd>
                                  </p:childTnLst>
                                </p:cTn>
                              </p:par>
                            </p:childTnLst>
                          </p:cTn>
                        </p:par>
                        <p:par>
                          <p:cTn id="7" fill="hold">
                            <p:stCondLst>
                              <p:cond delay="833"/>
                            </p:stCondLst>
                            <p:childTnLst>
                              <p:par>
                                <p:cTn id="8" presetID="1" presetClass="mediacall" presetSubtype="0" fill="hold" nodeType="afterEffect">
                                  <p:stCondLst>
                                    <p:cond delay="0"/>
                                  </p:stCondLst>
                                  <p:childTnLst>
                                    <p:cmd type="call" cmd="playFrom(0.0)">
                                      <p:cBhvr>
                                        <p:cTn id="9" dur="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806" r="28925"/>
          <a:stretch/>
        </p:blipFill>
        <p:spPr>
          <a:xfrm>
            <a:off x="1872244" y="759965"/>
            <a:ext cx="4704525" cy="4572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821" r="28188"/>
          <a:stretch/>
        </p:blipFill>
        <p:spPr>
          <a:xfrm>
            <a:off x="6833365" y="759965"/>
            <a:ext cx="4703127" cy="4572000"/>
          </a:xfrm>
          <a:prstGeom prst="rect">
            <a:avLst/>
          </a:prstGeom>
        </p:spPr>
      </p:pic>
      <p:cxnSp>
        <p:nvCxnSpPr>
          <p:cNvPr id="5" name="Straight Arrow Connector 4"/>
          <p:cNvCxnSpPr/>
          <p:nvPr/>
        </p:nvCxnSpPr>
        <p:spPr>
          <a:xfrm>
            <a:off x="4106142" y="3590925"/>
            <a:ext cx="0" cy="885825"/>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9277639" y="3701504"/>
            <a:ext cx="9525" cy="114300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81225" y="4408053"/>
            <a:ext cx="1291059" cy="400110"/>
          </a:xfrm>
          <a:prstGeom prst="rect">
            <a:avLst/>
          </a:prstGeom>
          <a:noFill/>
        </p:spPr>
        <p:txBody>
          <a:bodyPr wrap="none" rtlCol="0">
            <a:spAutoFit/>
          </a:bodyPr>
          <a:lstStyle/>
          <a:p>
            <a:r>
              <a:rPr lang="en-US" sz="2000" b="1" dirty="0">
                <a:solidFill>
                  <a:srgbClr val="FFC000"/>
                </a:solidFill>
                <a:latin typeface="Calibri" panose="020F0502020204030204" pitchFamily="34" charset="0"/>
              </a:rPr>
              <a:t>-8 degrees</a:t>
            </a:r>
          </a:p>
        </p:txBody>
      </p:sp>
      <p:sp>
        <p:nvSpPr>
          <p:cNvPr id="13" name="TextBox 12"/>
          <p:cNvSpPr txBox="1"/>
          <p:nvPr/>
        </p:nvSpPr>
        <p:spPr>
          <a:xfrm>
            <a:off x="7115175" y="3874640"/>
            <a:ext cx="1470595" cy="400110"/>
          </a:xfrm>
          <a:prstGeom prst="rect">
            <a:avLst/>
          </a:prstGeom>
          <a:noFill/>
        </p:spPr>
        <p:txBody>
          <a:bodyPr wrap="none" rtlCol="0">
            <a:spAutoFit/>
          </a:bodyPr>
          <a:lstStyle/>
          <a:p>
            <a:r>
              <a:rPr lang="en-US" sz="2000" b="1" dirty="0">
                <a:solidFill>
                  <a:srgbClr val="FFC000"/>
                </a:solidFill>
                <a:latin typeface="Calibri" panose="020F0502020204030204" pitchFamily="34" charset="0"/>
              </a:rPr>
              <a:t>+19 degrees</a:t>
            </a:r>
          </a:p>
        </p:txBody>
      </p:sp>
      <p:cxnSp>
        <p:nvCxnSpPr>
          <p:cNvPr id="15" name="Straight Arrow Connector 14"/>
          <p:cNvCxnSpPr/>
          <p:nvPr/>
        </p:nvCxnSpPr>
        <p:spPr>
          <a:xfrm flipV="1">
            <a:off x="4772892" y="1266861"/>
            <a:ext cx="114300" cy="65505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679709" y="1283855"/>
            <a:ext cx="83418" cy="35241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543925" y="866751"/>
            <a:ext cx="1528303" cy="400110"/>
          </a:xfrm>
          <a:prstGeom prst="rect">
            <a:avLst/>
          </a:prstGeom>
          <a:noFill/>
        </p:spPr>
        <p:txBody>
          <a:bodyPr wrap="none" rtlCol="0">
            <a:spAutoFit/>
          </a:bodyPr>
          <a:lstStyle/>
          <a:p>
            <a:r>
              <a:rPr lang="en-US" sz="2000" b="1" dirty="0">
                <a:solidFill>
                  <a:srgbClr val="00B050"/>
                </a:solidFill>
                <a:latin typeface="Calibri" panose="020F0502020204030204" pitchFamily="34" charset="0"/>
              </a:rPr>
              <a:t>+ 19 degrees</a:t>
            </a:r>
          </a:p>
        </p:txBody>
      </p:sp>
      <p:sp>
        <p:nvSpPr>
          <p:cNvPr id="26" name="Rectangle 25"/>
          <p:cNvSpPr/>
          <p:nvPr/>
        </p:nvSpPr>
        <p:spPr>
          <a:xfrm>
            <a:off x="4298248" y="844609"/>
            <a:ext cx="1348767" cy="400110"/>
          </a:xfrm>
          <a:prstGeom prst="rect">
            <a:avLst/>
          </a:prstGeom>
        </p:spPr>
        <p:txBody>
          <a:bodyPr wrap="none">
            <a:spAutoFit/>
          </a:bodyPr>
          <a:lstStyle/>
          <a:p>
            <a:r>
              <a:rPr lang="en-US" sz="2000" b="1" dirty="0">
                <a:solidFill>
                  <a:srgbClr val="00B050"/>
                </a:solidFill>
                <a:latin typeface="Calibri" panose="020F0502020204030204" pitchFamily="34" charset="0"/>
              </a:rPr>
              <a:t>- 8 degrees</a:t>
            </a:r>
          </a:p>
        </p:txBody>
      </p:sp>
      <p:sp>
        <p:nvSpPr>
          <p:cNvPr id="27" name="TextBox 26"/>
          <p:cNvSpPr txBox="1"/>
          <p:nvPr/>
        </p:nvSpPr>
        <p:spPr>
          <a:xfrm>
            <a:off x="3777068" y="5401252"/>
            <a:ext cx="4951677" cy="400110"/>
          </a:xfrm>
          <a:prstGeom prst="rect">
            <a:avLst/>
          </a:prstGeom>
          <a:noFill/>
        </p:spPr>
        <p:txBody>
          <a:bodyPr wrap="none" rtlCol="0">
            <a:spAutoFit/>
          </a:bodyPr>
          <a:lstStyle/>
          <a:p>
            <a:r>
              <a:rPr lang="en-US" sz="2000" b="1" dirty="0">
                <a:latin typeface="Calibri" panose="020F0502020204030204" pitchFamily="34" charset="0"/>
              </a:rPr>
              <a:t>Net LV twist angle = 27 degrees (Normal= 20)</a:t>
            </a:r>
          </a:p>
        </p:txBody>
      </p:sp>
      <p:sp>
        <p:nvSpPr>
          <p:cNvPr id="4" name="TextBox 3"/>
          <p:cNvSpPr txBox="1"/>
          <p:nvPr/>
        </p:nvSpPr>
        <p:spPr>
          <a:xfrm>
            <a:off x="1958209" y="4857357"/>
            <a:ext cx="474810" cy="400110"/>
          </a:xfrm>
          <a:prstGeom prst="rect">
            <a:avLst/>
          </a:prstGeom>
          <a:noFill/>
        </p:spPr>
        <p:txBody>
          <a:bodyPr wrap="none" rtlCol="0">
            <a:spAutoFit/>
          </a:bodyPr>
          <a:lstStyle/>
          <a:p>
            <a:r>
              <a:rPr lang="en-US" sz="2000" b="1" dirty="0">
                <a:solidFill>
                  <a:srgbClr val="FFC000"/>
                </a:solidFill>
                <a:latin typeface="Calibri" panose="020F0502020204030204" pitchFamily="34" charset="0"/>
              </a:rPr>
              <a:t>(0)</a:t>
            </a:r>
          </a:p>
        </p:txBody>
      </p:sp>
      <p:cxnSp>
        <p:nvCxnSpPr>
          <p:cNvPr id="8" name="Straight Arrow Connector 7"/>
          <p:cNvCxnSpPr/>
          <p:nvPr/>
        </p:nvCxnSpPr>
        <p:spPr>
          <a:xfrm flipV="1">
            <a:off x="2494181" y="5110725"/>
            <a:ext cx="306297" cy="2326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862540" y="4817427"/>
            <a:ext cx="474810" cy="400110"/>
          </a:xfrm>
          <a:prstGeom prst="rect">
            <a:avLst/>
          </a:prstGeom>
          <a:noFill/>
        </p:spPr>
        <p:txBody>
          <a:bodyPr wrap="none" rtlCol="0">
            <a:spAutoFit/>
          </a:bodyPr>
          <a:lstStyle/>
          <a:p>
            <a:r>
              <a:rPr lang="en-US" sz="2000" b="1" dirty="0">
                <a:solidFill>
                  <a:srgbClr val="FFC000"/>
                </a:solidFill>
                <a:latin typeface="Calibri" panose="020F0502020204030204" pitchFamily="34" charset="0"/>
              </a:rPr>
              <a:t>(0)</a:t>
            </a:r>
          </a:p>
        </p:txBody>
      </p:sp>
      <p:cxnSp>
        <p:nvCxnSpPr>
          <p:cNvPr id="19" name="Straight Arrow Connector 18"/>
          <p:cNvCxnSpPr/>
          <p:nvPr/>
        </p:nvCxnSpPr>
        <p:spPr>
          <a:xfrm flipV="1">
            <a:off x="7375732" y="5104476"/>
            <a:ext cx="306297" cy="2326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85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3" descr="strain_Lag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85607" y="477052"/>
            <a:ext cx="7020787" cy="4846320"/>
          </a:xfr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26493" y="5396405"/>
            <a:ext cx="6021648" cy="461665"/>
          </a:xfrm>
          <a:prstGeom prst="rect">
            <a:avLst/>
          </a:prstGeom>
        </p:spPr>
        <p:txBody>
          <a:bodyPr wrap="none">
            <a:spAutoFit/>
          </a:bodyPr>
          <a:lstStyle/>
          <a:p>
            <a:r>
              <a:rPr lang="en-US" altLang="en-US" sz="2400" b="1" dirty="0">
                <a:latin typeface="Calibri" panose="020F0502020204030204" pitchFamily="34" charset="0"/>
              </a:rPr>
              <a:t>Strain,</a:t>
            </a:r>
            <a:r>
              <a:rPr lang="en-US" altLang="en-US" sz="2000" b="1" dirty="0">
                <a:latin typeface="Calibri" panose="020F0502020204030204" pitchFamily="34" charset="0"/>
              </a:rPr>
              <a:t> “stretching” means the deformation( unit less)</a:t>
            </a:r>
          </a:p>
        </p:txBody>
      </p:sp>
    </p:spTree>
    <p:extLst>
      <p:ext uri="{BB962C8B-B14F-4D97-AF65-F5344CB8AC3E}">
        <p14:creationId xmlns:p14="http://schemas.microsoft.com/office/powerpoint/2010/main" val="70620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9175" y="1425113"/>
            <a:ext cx="8769917" cy="914400"/>
          </a:xfrm>
        </p:spPr>
        <p:txBody>
          <a:bodyPr>
            <a:noAutofit/>
          </a:bodyPr>
          <a:lstStyle/>
          <a:p>
            <a:pPr algn="ctr"/>
            <a:r>
              <a:rPr lang="en-US" sz="4800" b="0" dirty="0">
                <a:solidFill>
                  <a:schemeClr val="tx1"/>
                </a:solidFill>
                <a:effectLst/>
                <a:latin typeface="Calibri" panose="020F0502020204030204" pitchFamily="34" charset="0"/>
                <a:cs typeface="Calibri" panose="020F0502020204030204" pitchFamily="34" charset="0"/>
              </a:rPr>
              <a:t>Ventricular Function</a:t>
            </a:r>
            <a:br>
              <a:rPr lang="en-US" sz="4800" b="0" dirty="0">
                <a:solidFill>
                  <a:schemeClr val="tx1"/>
                </a:solidFill>
                <a:effectLst/>
                <a:latin typeface="Calibri" panose="020F0502020204030204" pitchFamily="34" charset="0"/>
                <a:cs typeface="Calibri" panose="020F0502020204030204" pitchFamily="34" charset="0"/>
              </a:rPr>
            </a:br>
            <a:r>
              <a:rPr lang="en-US" sz="4800" b="0" dirty="0">
                <a:solidFill>
                  <a:schemeClr val="tx1"/>
                </a:solidFill>
                <a:effectLst/>
                <a:latin typeface="Calibri" panose="020F0502020204030204" pitchFamily="34" charset="0"/>
                <a:cs typeface="Calibri" panose="020F0502020204030204" pitchFamily="34" charset="0"/>
              </a:rPr>
              <a:t>(Systolic, LV and RV)</a:t>
            </a:r>
          </a:p>
        </p:txBody>
      </p:sp>
      <p:sp>
        <p:nvSpPr>
          <p:cNvPr id="6" name="TextBox 5"/>
          <p:cNvSpPr txBox="1"/>
          <p:nvPr/>
        </p:nvSpPr>
        <p:spPr>
          <a:xfrm>
            <a:off x="3586731" y="5156886"/>
            <a:ext cx="4931222" cy="523220"/>
          </a:xfrm>
          <a:prstGeom prst="rect">
            <a:avLst/>
          </a:prstGeom>
          <a:noFill/>
        </p:spPr>
        <p:txBody>
          <a:bodyPr wrap="none" rtlCol="0">
            <a:spAutoFit/>
          </a:bodyPr>
          <a:lstStyle/>
          <a:p>
            <a:pPr algn="ctr"/>
            <a:r>
              <a:rPr lang="en-US" sz="1400" b="1" dirty="0">
                <a:latin typeface="Calibri" panose="020F0502020204030204" pitchFamily="34" charset="0"/>
                <a:cs typeface="Calibri" panose="020F0502020204030204" pitchFamily="34" charset="0"/>
              </a:rPr>
              <a:t>Aug 14, 2019</a:t>
            </a:r>
          </a:p>
          <a:p>
            <a:pPr algn="ctr"/>
            <a:r>
              <a:rPr lang="en-US" sz="1400" b="1" dirty="0">
                <a:latin typeface="Calibri" panose="020F0502020204030204" pitchFamily="34" charset="0"/>
                <a:cs typeface="Calibri" panose="020F0502020204030204" pitchFamily="34" charset="0"/>
              </a:rPr>
              <a:t>Department of Anesthesia and Pain Management- TGH, Toronto</a:t>
            </a:r>
          </a:p>
        </p:txBody>
      </p:sp>
    </p:spTree>
    <p:extLst>
      <p:ext uri="{BB962C8B-B14F-4D97-AF65-F5344CB8AC3E}">
        <p14:creationId xmlns:p14="http://schemas.microsoft.com/office/powerpoint/2010/main" val="11643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train_1"/>
          <p:cNvPicPr>
            <a:picLocks noGrp="1" noChangeAspect="1" noChangeArrowheads="1" noCrop="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383385" y="485167"/>
            <a:ext cx="7425230" cy="33199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83385" y="3863272"/>
            <a:ext cx="7425230" cy="769441"/>
          </a:xfrm>
          <a:prstGeom prst="rect">
            <a:avLst/>
          </a:prstGeom>
        </p:spPr>
        <p:txBody>
          <a:bodyPr wrap="square">
            <a:spAutoFit/>
          </a:bodyPr>
          <a:lstStyle/>
          <a:p>
            <a:r>
              <a:rPr lang="en-US" altLang="en-US" sz="2400" b="1" dirty="0">
                <a:latin typeface="Calibri" panose="020F0502020204030204" pitchFamily="34" charset="0"/>
              </a:rPr>
              <a:t>Strain Rate </a:t>
            </a:r>
            <a:r>
              <a:rPr lang="en-US" altLang="en-US" sz="2000" b="1" dirty="0">
                <a:latin typeface="Calibri" panose="020F0502020204030204" pitchFamily="34" charset="0"/>
              </a:rPr>
              <a:t>is the rate by which the deformation occurs, i.e. deformation of strain per time unit. The unit of strain rate is /s or s</a:t>
            </a:r>
            <a:r>
              <a:rPr lang="en-US" altLang="en-US" sz="2000" b="1" baseline="30000" dirty="0">
                <a:latin typeface="Calibri" panose="020F0502020204030204" pitchFamily="34" charset="0"/>
              </a:rPr>
              <a:t>-1</a:t>
            </a:r>
            <a:r>
              <a:rPr lang="en-US" altLang="en-US" sz="2000" b="1" dirty="0">
                <a:latin typeface="Calibri" panose="020F0502020204030204" pitchFamily="34" charset="0"/>
              </a:rPr>
              <a:t>.</a:t>
            </a:r>
          </a:p>
        </p:txBody>
      </p:sp>
      <p:pic>
        <p:nvPicPr>
          <p:cNvPr id="4" name="Picture 5" descr="formel03"/>
          <p:cNvPicPr>
            <a:picLocks noChangeAspect="1" noChangeArrowheads="1"/>
          </p:cNvPicPr>
          <p:nvPr/>
        </p:nvPicPr>
        <p:blipFill rotWithShape="1">
          <a:blip r:embed="rId3">
            <a:extLst>
              <a:ext uri="{28A0092B-C50C-407E-A947-70E740481C1C}">
                <a14:useLocalDpi xmlns:a14="http://schemas.microsoft.com/office/drawing/2010/main" val="0"/>
              </a:ext>
            </a:extLst>
          </a:blip>
          <a:srcRect t="6879" b="23191"/>
          <a:stretch/>
        </p:blipFill>
        <p:spPr bwMode="auto">
          <a:xfrm>
            <a:off x="5172593" y="4673609"/>
            <a:ext cx="1846815"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98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4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402"/>
          <a:stretch/>
        </p:blipFill>
        <p:spPr>
          <a:xfrm>
            <a:off x="2505919" y="479622"/>
            <a:ext cx="7180163" cy="5394960"/>
          </a:xfrm>
          <a:prstGeom prst="rect">
            <a:avLst/>
          </a:prstGeom>
          <a:noFill/>
          <a:ln>
            <a:solidFill>
              <a:srgbClr val="FF0000"/>
            </a:solidFill>
          </a:ln>
        </p:spPr>
      </p:pic>
      <p:sp>
        <p:nvSpPr>
          <p:cNvPr id="2" name="Rectangle 1"/>
          <p:cNvSpPr/>
          <p:nvPr/>
        </p:nvSpPr>
        <p:spPr>
          <a:xfrm>
            <a:off x="7786260" y="2385401"/>
            <a:ext cx="1828792" cy="707886"/>
          </a:xfrm>
          <a:prstGeom prst="rect">
            <a:avLst/>
          </a:prstGeom>
        </p:spPr>
        <p:txBody>
          <a:bodyPr wrap="square">
            <a:spAutoFit/>
          </a:bodyPr>
          <a:lstStyle/>
          <a:p>
            <a:r>
              <a:rPr lang="en-US" sz="2000" b="1" dirty="0">
                <a:solidFill>
                  <a:srgbClr val="FF0000"/>
                </a:solidFill>
                <a:latin typeface="Calibri" panose="020F0502020204030204" pitchFamily="34" charset="0"/>
              </a:rPr>
              <a:t>Negative strain</a:t>
            </a:r>
          </a:p>
          <a:p>
            <a:r>
              <a:rPr lang="en-US" sz="2000" b="1" dirty="0">
                <a:solidFill>
                  <a:srgbClr val="FF0000"/>
                </a:solidFill>
                <a:latin typeface="Calibri" panose="020F0502020204030204" pitchFamily="34" charset="0"/>
              </a:rPr>
              <a:t>“Shortening”</a:t>
            </a:r>
          </a:p>
        </p:txBody>
      </p:sp>
      <p:cxnSp>
        <p:nvCxnSpPr>
          <p:cNvPr id="5" name="Straight Arrow Connector 4"/>
          <p:cNvCxnSpPr/>
          <p:nvPr/>
        </p:nvCxnSpPr>
        <p:spPr>
          <a:xfrm flipV="1">
            <a:off x="8719127" y="1921164"/>
            <a:ext cx="554182" cy="3602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663709" y="850074"/>
            <a:ext cx="632691" cy="19945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844149" y="510420"/>
            <a:ext cx="1791855" cy="707886"/>
          </a:xfrm>
          <a:prstGeom prst="rect">
            <a:avLst/>
          </a:prstGeom>
        </p:spPr>
        <p:txBody>
          <a:bodyPr wrap="square">
            <a:spAutoFit/>
          </a:bodyPr>
          <a:lstStyle/>
          <a:p>
            <a:r>
              <a:rPr lang="en-US" sz="2000" b="1" dirty="0">
                <a:solidFill>
                  <a:srgbClr val="00B0F0"/>
                </a:solidFill>
                <a:latin typeface="Calibri" panose="020F0502020204030204" pitchFamily="34" charset="0"/>
              </a:rPr>
              <a:t>Positive strain</a:t>
            </a:r>
          </a:p>
          <a:p>
            <a:r>
              <a:rPr lang="en-US" sz="2000" b="1" dirty="0">
                <a:solidFill>
                  <a:srgbClr val="00B0F0"/>
                </a:solidFill>
                <a:latin typeface="Calibri" panose="020F0502020204030204" pitchFamily="34" charset="0"/>
              </a:rPr>
              <a:t>“lengthening”</a:t>
            </a:r>
          </a:p>
        </p:txBody>
      </p:sp>
      <p:sp>
        <p:nvSpPr>
          <p:cNvPr id="12" name="Oval 11"/>
          <p:cNvSpPr/>
          <p:nvPr/>
        </p:nvSpPr>
        <p:spPr>
          <a:xfrm>
            <a:off x="2489490" y="5523345"/>
            <a:ext cx="1426731" cy="3856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512586" y="1334652"/>
            <a:ext cx="1426731" cy="3856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65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1" descr="GE-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738" y="484619"/>
            <a:ext cx="5942524" cy="5394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6858713" y="4017821"/>
            <a:ext cx="304801" cy="5473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8317340" y="3967020"/>
            <a:ext cx="0" cy="51723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092098" y="4565129"/>
            <a:ext cx="1348511" cy="400110"/>
          </a:xfrm>
          <a:prstGeom prst="rect">
            <a:avLst/>
          </a:prstGeom>
        </p:spPr>
        <p:txBody>
          <a:bodyPr wrap="none">
            <a:spAutoFit/>
          </a:bodyPr>
          <a:lstStyle/>
          <a:p>
            <a:r>
              <a:rPr lang="en-US" sz="2000" b="1" dirty="0">
                <a:solidFill>
                  <a:srgbClr val="FF0000"/>
                </a:solidFill>
                <a:latin typeface="Calibri" panose="020F0502020204030204" pitchFamily="34" charset="0"/>
              </a:rPr>
              <a:t>Shortening</a:t>
            </a:r>
          </a:p>
        </p:txBody>
      </p:sp>
      <p:sp>
        <p:nvSpPr>
          <p:cNvPr id="10" name="Rectangle 9"/>
          <p:cNvSpPr/>
          <p:nvPr/>
        </p:nvSpPr>
        <p:spPr>
          <a:xfrm>
            <a:off x="7514495" y="4537418"/>
            <a:ext cx="1497269" cy="400110"/>
          </a:xfrm>
          <a:prstGeom prst="rect">
            <a:avLst/>
          </a:prstGeom>
          <a:ln>
            <a:solidFill>
              <a:srgbClr val="00B0F0"/>
            </a:solidFill>
          </a:ln>
        </p:spPr>
        <p:txBody>
          <a:bodyPr wrap="none">
            <a:spAutoFit/>
          </a:bodyPr>
          <a:lstStyle/>
          <a:p>
            <a:r>
              <a:rPr lang="en-US" sz="2000" b="1" dirty="0">
                <a:solidFill>
                  <a:srgbClr val="00B0F0"/>
                </a:solidFill>
                <a:latin typeface="Calibri" panose="020F0502020204030204" pitchFamily="34" charset="0"/>
              </a:rPr>
              <a:t>Lengthening</a:t>
            </a:r>
          </a:p>
        </p:txBody>
      </p:sp>
      <p:cxnSp>
        <p:nvCxnSpPr>
          <p:cNvPr id="11" name="Straight Arrow Connector 10"/>
          <p:cNvCxnSpPr/>
          <p:nvPr/>
        </p:nvCxnSpPr>
        <p:spPr>
          <a:xfrm flipV="1">
            <a:off x="6563148" y="1768564"/>
            <a:ext cx="304801" cy="482656"/>
          </a:xfrm>
          <a:prstGeom prst="straightConnector1">
            <a:avLst/>
          </a:prstGeom>
          <a:ln w="2857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71492" y="2262916"/>
            <a:ext cx="579005" cy="400110"/>
          </a:xfrm>
          <a:prstGeom prst="rect">
            <a:avLst/>
          </a:prstGeom>
          <a:noFill/>
        </p:spPr>
        <p:txBody>
          <a:bodyPr wrap="none" rtlCol="0">
            <a:spAutoFit/>
          </a:bodyPr>
          <a:lstStyle/>
          <a:p>
            <a:r>
              <a:rPr lang="en-US" sz="2000" b="1" dirty="0">
                <a:solidFill>
                  <a:schemeClr val="bg1"/>
                </a:solidFill>
                <a:latin typeface="Calibri" panose="020F0502020204030204" pitchFamily="34" charset="0"/>
              </a:rPr>
              <a:t>GLS</a:t>
            </a:r>
          </a:p>
        </p:txBody>
      </p:sp>
      <p:sp>
        <p:nvSpPr>
          <p:cNvPr id="14" name="Oval 13"/>
          <p:cNvSpPr/>
          <p:nvPr/>
        </p:nvSpPr>
        <p:spPr>
          <a:xfrm>
            <a:off x="3408220" y="2484586"/>
            <a:ext cx="766618" cy="267853"/>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18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2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4872" y="475314"/>
            <a:ext cx="7282257" cy="5394960"/>
          </a:xfrm>
          <a:prstGeom prst="rect">
            <a:avLst/>
          </a:prstGeom>
        </p:spPr>
      </p:pic>
      <p:sp>
        <p:nvSpPr>
          <p:cNvPr id="2" name="TextBox 1"/>
          <p:cNvSpPr txBox="1"/>
          <p:nvPr/>
        </p:nvSpPr>
        <p:spPr>
          <a:xfrm>
            <a:off x="4590478" y="5033820"/>
            <a:ext cx="2964851" cy="400110"/>
          </a:xfrm>
          <a:prstGeom prst="rect">
            <a:avLst/>
          </a:prstGeom>
          <a:noFill/>
        </p:spPr>
        <p:txBody>
          <a:bodyPr wrap="none" rtlCol="0">
            <a:spAutoFit/>
          </a:bodyPr>
          <a:lstStyle/>
          <a:p>
            <a:r>
              <a:rPr lang="en-US" sz="2000" b="1" dirty="0">
                <a:solidFill>
                  <a:srgbClr val="FFC000"/>
                </a:solidFill>
                <a:latin typeface="Calibri" panose="020F0502020204030204" pitchFamily="34" charset="0"/>
              </a:rPr>
              <a:t>LV apical 2-chamber view</a:t>
            </a:r>
          </a:p>
        </p:txBody>
      </p:sp>
      <p:sp>
        <p:nvSpPr>
          <p:cNvPr id="5" name="Oval 4"/>
          <p:cNvSpPr/>
          <p:nvPr/>
        </p:nvSpPr>
        <p:spPr>
          <a:xfrm>
            <a:off x="2475354" y="5541811"/>
            <a:ext cx="1320794" cy="378691"/>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53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2963" y="474799"/>
            <a:ext cx="6706075" cy="4572000"/>
          </a:xfrm>
          <a:prstGeom prst="rect">
            <a:avLst/>
          </a:prstGeom>
        </p:spPr>
      </p:pic>
      <p:sp>
        <p:nvSpPr>
          <p:cNvPr id="2" name="Rectangle 1"/>
          <p:cNvSpPr/>
          <p:nvPr/>
        </p:nvSpPr>
        <p:spPr>
          <a:xfrm>
            <a:off x="2742963" y="5082420"/>
            <a:ext cx="6706076" cy="830997"/>
          </a:xfrm>
          <a:prstGeom prst="rect">
            <a:avLst/>
          </a:prstGeom>
        </p:spPr>
        <p:txBody>
          <a:bodyPr wrap="square">
            <a:spAutoFit/>
          </a:bodyPr>
          <a:lstStyle/>
          <a:p>
            <a:r>
              <a:rPr lang="en-US" sz="2400" b="1" dirty="0">
                <a:latin typeface="Calibri" panose="020F0502020204030204" pitchFamily="34" charset="0"/>
              </a:rPr>
              <a:t>“Bull’s eye” plot of strain values for each of the 17 myocardial segments</a:t>
            </a:r>
          </a:p>
        </p:txBody>
      </p:sp>
      <p:sp>
        <p:nvSpPr>
          <p:cNvPr id="5" name="Oval 4"/>
          <p:cNvSpPr/>
          <p:nvPr/>
        </p:nvSpPr>
        <p:spPr>
          <a:xfrm>
            <a:off x="3029534" y="4359562"/>
            <a:ext cx="2336794" cy="480293"/>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962402" y="4387276"/>
            <a:ext cx="907621" cy="400110"/>
          </a:xfrm>
          <a:prstGeom prst="rect">
            <a:avLst/>
          </a:prstGeom>
          <a:noFill/>
        </p:spPr>
        <p:txBody>
          <a:bodyPr wrap="none" rtlCol="0">
            <a:spAutoFit/>
          </a:bodyPr>
          <a:lstStyle/>
          <a:p>
            <a:r>
              <a:rPr lang="en-US" dirty="0"/>
              <a:t>-</a:t>
            </a:r>
            <a:r>
              <a:rPr lang="en-US" sz="2000" b="1" dirty="0">
                <a:solidFill>
                  <a:srgbClr val="FFC000"/>
                </a:solidFill>
                <a:latin typeface="Calibri" panose="020F0502020204030204" pitchFamily="34" charset="0"/>
              </a:rPr>
              <a:t>20.1%</a:t>
            </a:r>
          </a:p>
        </p:txBody>
      </p:sp>
    </p:spTree>
    <p:extLst>
      <p:ext uri="{BB962C8B-B14F-4D97-AF65-F5344CB8AC3E}">
        <p14:creationId xmlns:p14="http://schemas.microsoft.com/office/powerpoint/2010/main" val="312233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R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4872" y="478114"/>
            <a:ext cx="7282257" cy="5394960"/>
          </a:xfrm>
          <a:prstGeom prst="rect">
            <a:avLst/>
          </a:prstGeom>
        </p:spPr>
      </p:pic>
      <p:sp>
        <p:nvSpPr>
          <p:cNvPr id="2" name="Rectangle 1"/>
          <p:cNvSpPr/>
          <p:nvPr/>
        </p:nvSpPr>
        <p:spPr>
          <a:xfrm>
            <a:off x="4001018" y="5359462"/>
            <a:ext cx="4087529" cy="400110"/>
          </a:xfrm>
          <a:prstGeom prst="rect">
            <a:avLst/>
          </a:prstGeom>
        </p:spPr>
        <p:txBody>
          <a:bodyPr wrap="none">
            <a:spAutoFit/>
          </a:bodyPr>
          <a:lstStyle/>
          <a:p>
            <a:r>
              <a:rPr lang="en-US" sz="2000" b="1" dirty="0">
                <a:solidFill>
                  <a:srgbClr val="FFC000"/>
                </a:solidFill>
                <a:latin typeface="Calibri" panose="020F0502020204030204" pitchFamily="34" charset="0"/>
              </a:rPr>
              <a:t>RV longitudinal global strain= -29.7%</a:t>
            </a:r>
          </a:p>
        </p:txBody>
      </p:sp>
      <p:sp>
        <p:nvSpPr>
          <p:cNvPr id="4" name="Oval 3"/>
          <p:cNvSpPr/>
          <p:nvPr/>
        </p:nvSpPr>
        <p:spPr>
          <a:xfrm>
            <a:off x="2447644" y="5523348"/>
            <a:ext cx="1357740" cy="387932"/>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76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5" y="267855"/>
            <a:ext cx="8848434" cy="894066"/>
          </a:xfrm>
        </p:spPr>
        <p:txBody>
          <a:bodyPr>
            <a:normAutofit/>
          </a:bodyPr>
          <a:lstStyle/>
          <a:p>
            <a:pPr algn="ctr">
              <a:defRPr/>
            </a:pPr>
            <a:r>
              <a:rPr lang="en-US" sz="3600" b="0" dirty="0">
                <a:solidFill>
                  <a:schemeClr val="tx1"/>
                </a:solidFill>
                <a:latin typeface="Calibri" panose="020F0502020204030204" pitchFamily="34" charset="0"/>
              </a:rPr>
              <a:t>Contractile Performance of the Intact Heart</a:t>
            </a:r>
            <a:endParaRPr lang="en-US" sz="3600" b="0" dirty="0">
              <a:solidFill>
                <a:schemeClr val="tx1"/>
              </a:solidFill>
              <a:effectLst/>
              <a:latin typeface="Calibri" panose="020F0502020204030204" pitchFamily="34" charset="0"/>
            </a:endParaRPr>
          </a:p>
        </p:txBody>
      </p:sp>
      <p:sp>
        <p:nvSpPr>
          <p:cNvPr id="3" name="Content Placeholder 2"/>
          <p:cNvSpPr>
            <a:spLocks noGrp="1"/>
          </p:cNvSpPr>
          <p:nvPr>
            <p:ph idx="1"/>
          </p:nvPr>
        </p:nvSpPr>
        <p:spPr>
          <a:xfrm>
            <a:off x="1320794" y="1267696"/>
            <a:ext cx="9513453" cy="4419600"/>
          </a:xfrm>
        </p:spPr>
        <p:txBody>
          <a:bodyPr/>
          <a:lstStyle/>
          <a:p>
            <a:pPr marL="514350" indent="-514350">
              <a:buFont typeface="+mj-lt"/>
              <a:buAutoNum type="arabicPeriod"/>
              <a:defRPr/>
            </a:pPr>
            <a:endParaRPr lang="en-US" sz="2400" dirty="0"/>
          </a:p>
          <a:p>
            <a:pPr marL="514350" indent="-514350">
              <a:buFont typeface="+mj-lt"/>
              <a:buAutoNum type="arabicPeriod"/>
              <a:defRPr/>
            </a:pPr>
            <a:endParaRPr lang="en-US" sz="2400" dirty="0">
              <a:solidFill>
                <a:srgbClr val="FFC000"/>
              </a:solidFill>
            </a:endParaRPr>
          </a:p>
        </p:txBody>
      </p:sp>
      <p:sp>
        <p:nvSpPr>
          <p:cNvPr id="4" name="Rectangle 3"/>
          <p:cNvSpPr/>
          <p:nvPr/>
        </p:nvSpPr>
        <p:spPr>
          <a:xfrm>
            <a:off x="1496291" y="1434565"/>
            <a:ext cx="9337955" cy="4708981"/>
          </a:xfrm>
          <a:prstGeom prst="rect">
            <a:avLst/>
          </a:prstGeom>
        </p:spPr>
        <p:txBody>
          <a:bodyPr wrap="square">
            <a:spAutoFit/>
          </a:bodyPr>
          <a:lstStyle/>
          <a:p>
            <a:pPr marL="514350" indent="-514350">
              <a:buNone/>
              <a:defRPr/>
            </a:pPr>
            <a:r>
              <a:rPr lang="en-US" sz="2800" b="1" dirty="0">
                <a:latin typeface="Calibri" panose="020F0502020204030204" pitchFamily="34" charset="0"/>
              </a:rPr>
              <a:t>There are 4 main determinants of myocardial contractile </a:t>
            </a:r>
          </a:p>
          <a:p>
            <a:pPr marL="514350" indent="-514350">
              <a:buNone/>
              <a:defRPr/>
            </a:pPr>
            <a:r>
              <a:rPr lang="en-US" sz="2800" b="1" dirty="0">
                <a:latin typeface="Calibri" panose="020F0502020204030204" pitchFamily="34" charset="0"/>
              </a:rPr>
              <a:t>performance:</a:t>
            </a:r>
          </a:p>
          <a:p>
            <a:pPr marL="514350" indent="-514350">
              <a:buNone/>
              <a:defRPr/>
            </a:pPr>
            <a:endParaRPr lang="en-US" sz="2800" b="1" dirty="0">
              <a:latin typeface="Calibri" panose="020F0502020204030204" pitchFamily="34" charset="0"/>
            </a:endParaRPr>
          </a:p>
          <a:p>
            <a:pPr marL="514350" indent="-514350">
              <a:buFont typeface="+mj-lt"/>
              <a:buAutoNum type="arabicPeriod"/>
              <a:defRPr/>
            </a:pPr>
            <a:r>
              <a:rPr lang="en-US" sz="2400" b="1" dirty="0">
                <a:latin typeface="Calibri" panose="020F0502020204030204" pitchFamily="34" charset="0"/>
              </a:rPr>
              <a:t>Contractility ( inotropic state of the myocardium)</a:t>
            </a:r>
          </a:p>
          <a:p>
            <a:pPr marL="514350" indent="-514350">
              <a:buFont typeface="+mj-lt"/>
              <a:buAutoNum type="arabicPeriod"/>
              <a:defRPr/>
            </a:pPr>
            <a:endParaRPr lang="en-US" sz="2400" b="1" dirty="0">
              <a:latin typeface="Calibri" panose="020F0502020204030204" pitchFamily="34" charset="0"/>
            </a:endParaRPr>
          </a:p>
          <a:p>
            <a:pPr marL="514350" indent="-514350">
              <a:buFont typeface="+mj-lt"/>
              <a:buAutoNum type="arabicPeriod"/>
              <a:defRPr/>
            </a:pPr>
            <a:r>
              <a:rPr lang="en-US" sz="2400" b="1" dirty="0">
                <a:latin typeface="Calibri" panose="020F0502020204030204" pitchFamily="34" charset="0"/>
              </a:rPr>
              <a:t>Loading conditions</a:t>
            </a:r>
          </a:p>
          <a:p>
            <a:pPr marL="514350" indent="-514350">
              <a:buFont typeface="+mj-lt"/>
              <a:buAutoNum type="arabicPeriod"/>
              <a:defRPr/>
            </a:pPr>
            <a:endParaRPr lang="en-US" sz="2400" b="1" dirty="0">
              <a:latin typeface="Calibri" panose="020F0502020204030204" pitchFamily="34" charset="0"/>
            </a:endParaRPr>
          </a:p>
          <a:p>
            <a:pPr marL="514350" indent="-514350">
              <a:buFont typeface="+mj-lt"/>
              <a:buAutoNum type="arabicPeriod"/>
              <a:defRPr/>
            </a:pPr>
            <a:r>
              <a:rPr lang="en-US" sz="2400" b="1" dirty="0">
                <a:latin typeface="Calibri" panose="020F0502020204030204" pitchFamily="34" charset="0"/>
              </a:rPr>
              <a:t>Heart rate</a:t>
            </a:r>
          </a:p>
          <a:p>
            <a:pPr marL="514350" indent="-514350">
              <a:buFont typeface="+mj-lt"/>
              <a:buAutoNum type="arabicPeriod"/>
              <a:defRPr/>
            </a:pPr>
            <a:endParaRPr lang="en-US" sz="2400" b="1" dirty="0">
              <a:latin typeface="Calibri" panose="020F0502020204030204" pitchFamily="34" charset="0"/>
            </a:endParaRPr>
          </a:p>
          <a:p>
            <a:pPr marL="514350" indent="-514350">
              <a:buFont typeface="+mj-lt"/>
              <a:buAutoNum type="arabicPeriod"/>
              <a:defRPr/>
            </a:pPr>
            <a:r>
              <a:rPr lang="en-US" sz="2400" b="1" dirty="0">
                <a:latin typeface="Calibri" panose="020F0502020204030204" pitchFamily="34" charset="0"/>
              </a:rPr>
              <a:t>Synergy of LV contraction ( ventricular synchrony)</a:t>
            </a:r>
          </a:p>
          <a:p>
            <a:pPr marL="514350" indent="-514350">
              <a:buFont typeface="+mj-lt"/>
              <a:buAutoNum type="arabicPeriod"/>
              <a:defRPr/>
            </a:pPr>
            <a:endParaRPr lang="en-US" sz="2400" b="1" dirty="0">
              <a:latin typeface="Calibri" panose="020F0502020204030204" pitchFamily="34" charset="0"/>
            </a:endParaRPr>
          </a:p>
          <a:p>
            <a:pPr>
              <a:defRPr/>
            </a:pPr>
            <a:endParaRPr lang="en-US" sz="2400" b="1" dirty="0">
              <a:latin typeface="Calibri" panose="020F0502020204030204" pitchFamily="34" charset="0"/>
            </a:endParaRPr>
          </a:p>
        </p:txBody>
      </p:sp>
    </p:spTree>
    <p:extLst>
      <p:ext uri="{BB962C8B-B14F-4D97-AF65-F5344CB8AC3E}">
        <p14:creationId xmlns:p14="http://schemas.microsoft.com/office/powerpoint/2010/main" val="400184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2"/>
          <a:srcRect l="58065" t="28575" r="18182" b="21375"/>
          <a:stretch/>
        </p:blipFill>
        <p:spPr>
          <a:xfrm>
            <a:off x="2113410" y="480291"/>
            <a:ext cx="1496291" cy="1773383"/>
          </a:xfrm>
          <a:prstGeom prst="rect">
            <a:avLst/>
          </a:prstGeom>
        </p:spPr>
      </p:pic>
      <p:pic>
        <p:nvPicPr>
          <p:cNvPr id="1026" name="Picture 2" descr="File:Wiggers Diagram.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465" y="480290"/>
            <a:ext cx="5966461"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13409" y="2890979"/>
            <a:ext cx="1775099" cy="1323439"/>
          </a:xfrm>
          <a:prstGeom prst="rect">
            <a:avLst/>
          </a:prstGeom>
          <a:noFill/>
        </p:spPr>
        <p:txBody>
          <a:bodyPr wrap="square" rtlCol="0">
            <a:spAutoFit/>
          </a:bodyPr>
          <a:lstStyle/>
          <a:p>
            <a:r>
              <a:rPr lang="en-US" sz="2000" b="1" dirty="0">
                <a:latin typeface="Calibri" panose="020F0502020204030204" pitchFamily="34" charset="0"/>
              </a:rPr>
              <a:t>Wiggers diagram for cardiac events (left heart) </a:t>
            </a:r>
          </a:p>
        </p:txBody>
      </p:sp>
      <p:sp>
        <p:nvSpPr>
          <p:cNvPr id="6" name="TextBox 5"/>
          <p:cNvSpPr txBox="1"/>
          <p:nvPr/>
        </p:nvSpPr>
        <p:spPr>
          <a:xfrm>
            <a:off x="2346042" y="2318326"/>
            <a:ext cx="1031051" cy="307777"/>
          </a:xfrm>
          <a:prstGeom prst="rect">
            <a:avLst/>
          </a:prstGeom>
          <a:noFill/>
        </p:spPr>
        <p:txBody>
          <a:bodyPr wrap="none" rtlCol="0">
            <a:spAutoFit/>
          </a:bodyPr>
          <a:lstStyle/>
          <a:p>
            <a:r>
              <a:rPr lang="en-US" sz="1400" b="1" dirty="0">
                <a:latin typeface="Calibri" panose="020F0502020204030204" pitchFamily="34" charset="0"/>
              </a:rPr>
              <a:t>1883- 1963</a:t>
            </a:r>
          </a:p>
        </p:txBody>
      </p:sp>
      <p:sp>
        <p:nvSpPr>
          <p:cNvPr id="2" name="Rectangle 1"/>
          <p:cNvSpPr/>
          <p:nvPr/>
        </p:nvSpPr>
        <p:spPr>
          <a:xfrm>
            <a:off x="2704538" y="5179421"/>
            <a:ext cx="6541058" cy="707886"/>
          </a:xfrm>
          <a:prstGeom prst="rect">
            <a:avLst/>
          </a:prstGeom>
        </p:spPr>
        <p:txBody>
          <a:bodyPr wrap="square">
            <a:spAutoFit/>
          </a:bodyPr>
          <a:lstStyle/>
          <a:p>
            <a:pPr>
              <a:spcBef>
                <a:spcPct val="0"/>
              </a:spcBef>
              <a:buClrTx/>
              <a:buSzTx/>
              <a:buFontTx/>
              <a:buNone/>
            </a:pPr>
            <a:r>
              <a:rPr lang="en-US" altLang="en-US" sz="2000" b="1" dirty="0">
                <a:latin typeface="Calibri" panose="020F0502020204030204" pitchFamily="34" charset="0"/>
              </a:rPr>
              <a:t>The mechanical events in the cardiac cycle, first assembled by Lewis in 1920 but conceived earlier by Wiggers, in 1915.</a:t>
            </a:r>
            <a:endParaRPr lang="en-US" altLang="en-US" sz="2000" b="1" i="1" dirty="0">
              <a:latin typeface="Calibri" panose="020F0502020204030204" pitchFamily="34" charset="0"/>
            </a:endParaRPr>
          </a:p>
        </p:txBody>
      </p:sp>
    </p:spTree>
    <p:extLst>
      <p:ext uri="{BB962C8B-B14F-4D97-AF65-F5344CB8AC3E}">
        <p14:creationId xmlns:p14="http://schemas.microsoft.com/office/powerpoint/2010/main" val="378641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980" y="484896"/>
            <a:ext cx="3938040" cy="539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85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normal pressures in cardiac chamb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388" y="481450"/>
            <a:ext cx="535922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29883" y="5412513"/>
            <a:ext cx="4992072" cy="461665"/>
          </a:xfrm>
          <a:prstGeom prst="rect">
            <a:avLst/>
          </a:prstGeom>
          <a:noFill/>
        </p:spPr>
        <p:txBody>
          <a:bodyPr wrap="square" rtlCol="0">
            <a:spAutoFit/>
          </a:bodyPr>
          <a:lstStyle/>
          <a:p>
            <a:r>
              <a:rPr lang="en-US" sz="2400" b="1" dirty="0">
                <a:latin typeface="Calibri" panose="020F0502020204030204" pitchFamily="34" charset="0"/>
              </a:rPr>
              <a:t>Normal pressures in cardiac chambers</a:t>
            </a:r>
          </a:p>
        </p:txBody>
      </p:sp>
    </p:spTree>
    <p:extLst>
      <p:ext uri="{BB962C8B-B14F-4D97-AF65-F5344CB8AC3E}">
        <p14:creationId xmlns:p14="http://schemas.microsoft.com/office/powerpoint/2010/main" val="305260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3173" y="483608"/>
            <a:ext cx="4380509"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850" y="483608"/>
            <a:ext cx="3608616"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natomy of the moderatory band. images"/>
          <p:cNvPicPr>
            <a:picLocks noChangeAspect="1" noChangeArrowheads="1"/>
          </p:cNvPicPr>
          <p:nvPr/>
        </p:nvPicPr>
        <p:blipFill rotWithShape="1">
          <a:blip r:embed="rId4">
            <a:extLst>
              <a:ext uri="{28A0092B-C50C-407E-A947-70E740481C1C}">
                <a14:useLocalDpi xmlns:a14="http://schemas.microsoft.com/office/drawing/2010/main" val="0"/>
              </a:ext>
            </a:extLst>
          </a:blip>
          <a:srcRect t="9629" b="6869"/>
          <a:stretch/>
        </p:blipFill>
        <p:spPr bwMode="auto">
          <a:xfrm>
            <a:off x="4227886" y="3776368"/>
            <a:ext cx="3736229" cy="210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34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1634828" y="757384"/>
            <a:ext cx="8793021" cy="1323439"/>
          </a:xfrm>
          <a:prstGeom prst="rect">
            <a:avLst/>
          </a:prstGeom>
          <a:noFill/>
        </p:spPr>
        <p:txBody>
          <a:bodyPr wrap="square" rtlCol="0">
            <a:spAutoFit/>
          </a:bodyPr>
          <a:lstStyle/>
          <a:p>
            <a:pPr algn="ctr"/>
            <a:r>
              <a:rPr lang="en-US" sz="4000" dirty="0">
                <a:latin typeface="Calibri" panose="020F0502020204030204" pitchFamily="34" charset="0"/>
              </a:rPr>
              <a:t>How to assess RV and LV systolic function by TEE?</a:t>
            </a:r>
          </a:p>
        </p:txBody>
      </p:sp>
    </p:spTree>
    <p:extLst>
      <p:ext uri="{BB962C8B-B14F-4D97-AF65-F5344CB8AC3E}">
        <p14:creationId xmlns:p14="http://schemas.microsoft.com/office/powerpoint/2010/main" val="404521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4872" r="1980"/>
          <a:stretch/>
        </p:blipFill>
        <p:spPr>
          <a:xfrm>
            <a:off x="1484147" y="476249"/>
            <a:ext cx="9223706" cy="5394960"/>
          </a:xfrm>
          <a:prstGeom prst="rect">
            <a:avLst/>
          </a:prstGeom>
        </p:spPr>
      </p:pic>
      <p:sp>
        <p:nvSpPr>
          <p:cNvPr id="3" name="TextBox 2"/>
          <p:cNvSpPr txBox="1"/>
          <p:nvPr/>
        </p:nvSpPr>
        <p:spPr>
          <a:xfrm>
            <a:off x="9171707" y="5394039"/>
            <a:ext cx="1453924" cy="461665"/>
          </a:xfrm>
          <a:prstGeom prst="rect">
            <a:avLst/>
          </a:prstGeom>
          <a:noFill/>
        </p:spPr>
        <p:txBody>
          <a:bodyPr wrap="none" rtlCol="0">
            <a:spAutoFit/>
          </a:bodyPr>
          <a:lstStyle/>
          <a:p>
            <a:r>
              <a:rPr lang="en-US" sz="2400" b="1" dirty="0">
                <a:latin typeface="Calibri" panose="020F0502020204030204" pitchFamily="34" charset="0"/>
              </a:rPr>
              <a:t>JASE 2015</a:t>
            </a:r>
          </a:p>
        </p:txBody>
      </p:sp>
    </p:spTree>
    <p:extLst>
      <p:ext uri="{BB962C8B-B14F-4D97-AF65-F5344CB8AC3E}">
        <p14:creationId xmlns:p14="http://schemas.microsoft.com/office/powerpoint/2010/main" val="118518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555129" y="474546"/>
            <a:ext cx="9081743" cy="5394960"/>
          </a:xfrm>
          <a:prstGeom prst="rect">
            <a:avLst/>
          </a:prstGeom>
        </p:spPr>
      </p:pic>
    </p:spTree>
    <p:extLst>
      <p:ext uri="{BB962C8B-B14F-4D97-AF65-F5344CB8AC3E}">
        <p14:creationId xmlns:p14="http://schemas.microsoft.com/office/powerpoint/2010/main" val="92051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b="88081"/>
          <a:stretch/>
        </p:blipFill>
        <p:spPr>
          <a:xfrm>
            <a:off x="1555129" y="474546"/>
            <a:ext cx="9081743" cy="643054"/>
          </a:xfrm>
          <a:prstGeom prst="rect">
            <a:avLst/>
          </a:prstGeom>
        </p:spPr>
      </p:pic>
      <p:pic>
        <p:nvPicPr>
          <p:cNvPr id="3" name="Picture 2"/>
          <p:cNvPicPr>
            <a:picLocks noChangeAspect="1"/>
          </p:cNvPicPr>
          <p:nvPr/>
        </p:nvPicPr>
        <p:blipFill rotWithShape="1">
          <a:blip r:embed="rId3"/>
          <a:srcRect b="2777"/>
          <a:stretch/>
        </p:blipFill>
        <p:spPr>
          <a:xfrm>
            <a:off x="1555129" y="1091038"/>
            <a:ext cx="8669526" cy="4787769"/>
          </a:xfrm>
          <a:prstGeom prst="rect">
            <a:avLst/>
          </a:prstGeom>
        </p:spPr>
      </p:pic>
      <p:sp>
        <p:nvSpPr>
          <p:cNvPr id="4" name="TextBox 3"/>
          <p:cNvSpPr txBox="1"/>
          <p:nvPr/>
        </p:nvSpPr>
        <p:spPr>
          <a:xfrm>
            <a:off x="8100291" y="471057"/>
            <a:ext cx="637995" cy="338554"/>
          </a:xfrm>
          <a:prstGeom prst="rect">
            <a:avLst/>
          </a:prstGeom>
          <a:noFill/>
        </p:spPr>
        <p:txBody>
          <a:bodyPr wrap="none" rtlCol="0">
            <a:spAutoFit/>
          </a:bodyPr>
          <a:lstStyle/>
          <a:p>
            <a:r>
              <a:rPr lang="en-US" sz="1600" b="1" dirty="0">
                <a:latin typeface="Calibri" panose="020F0502020204030204" pitchFamily="34" charset="0"/>
              </a:rPr>
              <a:t>Cont.</a:t>
            </a:r>
          </a:p>
        </p:txBody>
      </p:sp>
    </p:spTree>
    <p:extLst>
      <p:ext uri="{BB962C8B-B14F-4D97-AF65-F5344CB8AC3E}">
        <p14:creationId xmlns:p14="http://schemas.microsoft.com/office/powerpoint/2010/main" val="367924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b="88081"/>
          <a:stretch/>
        </p:blipFill>
        <p:spPr>
          <a:xfrm>
            <a:off x="1555129" y="474546"/>
            <a:ext cx="9081743" cy="643054"/>
          </a:xfrm>
          <a:prstGeom prst="rect">
            <a:avLst/>
          </a:prstGeom>
        </p:spPr>
      </p:pic>
      <p:sp>
        <p:nvSpPr>
          <p:cNvPr id="4" name="TextBox 3"/>
          <p:cNvSpPr txBox="1"/>
          <p:nvPr/>
        </p:nvSpPr>
        <p:spPr>
          <a:xfrm>
            <a:off x="8100291" y="471057"/>
            <a:ext cx="637995" cy="338554"/>
          </a:xfrm>
          <a:prstGeom prst="rect">
            <a:avLst/>
          </a:prstGeom>
          <a:noFill/>
        </p:spPr>
        <p:txBody>
          <a:bodyPr wrap="none" rtlCol="0">
            <a:spAutoFit/>
          </a:bodyPr>
          <a:lstStyle/>
          <a:p>
            <a:r>
              <a:rPr lang="en-US" sz="1600" b="1" dirty="0">
                <a:latin typeface="Calibri" panose="020F0502020204030204" pitchFamily="34" charset="0"/>
              </a:rPr>
              <a:t>Cont.</a:t>
            </a:r>
          </a:p>
        </p:txBody>
      </p:sp>
      <p:pic>
        <p:nvPicPr>
          <p:cNvPr id="5" name="Picture 4"/>
          <p:cNvPicPr>
            <a:picLocks noChangeAspect="1"/>
          </p:cNvPicPr>
          <p:nvPr/>
        </p:nvPicPr>
        <p:blipFill rotWithShape="1">
          <a:blip r:embed="rId3"/>
          <a:srcRect b="2201"/>
          <a:stretch/>
        </p:blipFill>
        <p:spPr>
          <a:xfrm>
            <a:off x="1555129" y="1124783"/>
            <a:ext cx="9081743" cy="4740305"/>
          </a:xfrm>
          <a:prstGeom prst="rect">
            <a:avLst/>
          </a:prstGeom>
        </p:spPr>
      </p:pic>
    </p:spTree>
    <p:extLst>
      <p:ext uri="{BB962C8B-B14F-4D97-AF65-F5344CB8AC3E}">
        <p14:creationId xmlns:p14="http://schemas.microsoft.com/office/powerpoint/2010/main" val="379876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b="88081"/>
          <a:stretch/>
        </p:blipFill>
        <p:spPr>
          <a:xfrm>
            <a:off x="1555129" y="474546"/>
            <a:ext cx="9081743" cy="643054"/>
          </a:xfrm>
          <a:prstGeom prst="rect">
            <a:avLst/>
          </a:prstGeom>
        </p:spPr>
      </p:pic>
      <p:sp>
        <p:nvSpPr>
          <p:cNvPr id="4" name="TextBox 3"/>
          <p:cNvSpPr txBox="1"/>
          <p:nvPr/>
        </p:nvSpPr>
        <p:spPr>
          <a:xfrm>
            <a:off x="8100291" y="471057"/>
            <a:ext cx="637995" cy="338554"/>
          </a:xfrm>
          <a:prstGeom prst="rect">
            <a:avLst/>
          </a:prstGeom>
          <a:noFill/>
        </p:spPr>
        <p:txBody>
          <a:bodyPr wrap="none" rtlCol="0">
            <a:spAutoFit/>
          </a:bodyPr>
          <a:lstStyle/>
          <a:p>
            <a:r>
              <a:rPr lang="en-US" sz="1600" b="1" dirty="0">
                <a:latin typeface="Calibri" panose="020F0502020204030204" pitchFamily="34" charset="0"/>
              </a:rPr>
              <a:t>Cont.</a:t>
            </a:r>
          </a:p>
        </p:txBody>
      </p:sp>
      <p:pic>
        <p:nvPicPr>
          <p:cNvPr id="3" name="Picture 2"/>
          <p:cNvPicPr>
            <a:picLocks noChangeAspect="1"/>
          </p:cNvPicPr>
          <p:nvPr/>
        </p:nvPicPr>
        <p:blipFill>
          <a:blip r:embed="rId3"/>
          <a:stretch>
            <a:fillRect/>
          </a:stretch>
        </p:blipFill>
        <p:spPr>
          <a:xfrm>
            <a:off x="1553212" y="1130325"/>
            <a:ext cx="9052560" cy="2872114"/>
          </a:xfrm>
          <a:prstGeom prst="rect">
            <a:avLst/>
          </a:prstGeom>
        </p:spPr>
      </p:pic>
    </p:spTree>
    <p:extLst>
      <p:ext uri="{BB962C8B-B14F-4D97-AF65-F5344CB8AC3E}">
        <p14:creationId xmlns:p14="http://schemas.microsoft.com/office/powerpoint/2010/main" val="197486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569720" y="475674"/>
            <a:ext cx="9052560" cy="3191235"/>
          </a:xfrm>
          <a:prstGeom prst="rect">
            <a:avLst/>
          </a:prstGeom>
        </p:spPr>
      </p:pic>
    </p:spTree>
    <p:extLst>
      <p:ext uri="{BB962C8B-B14F-4D97-AF65-F5344CB8AC3E}">
        <p14:creationId xmlns:p14="http://schemas.microsoft.com/office/powerpoint/2010/main" val="22865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569720" y="475674"/>
            <a:ext cx="9052560" cy="3191235"/>
          </a:xfrm>
          <a:prstGeom prst="rect">
            <a:avLst/>
          </a:prstGeom>
        </p:spPr>
      </p:pic>
      <p:sp>
        <p:nvSpPr>
          <p:cNvPr id="3" name="Oval 2"/>
          <p:cNvSpPr/>
          <p:nvPr/>
        </p:nvSpPr>
        <p:spPr>
          <a:xfrm>
            <a:off x="4618184" y="1570187"/>
            <a:ext cx="914400" cy="33250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994066" y="1537860"/>
            <a:ext cx="914400" cy="33250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95094" y="3366655"/>
            <a:ext cx="914400" cy="33250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035640" y="3362037"/>
            <a:ext cx="914400" cy="33250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69720" y="4202550"/>
            <a:ext cx="9052560" cy="1200329"/>
          </a:xfrm>
          <a:prstGeom prst="rect">
            <a:avLst/>
          </a:prstGeom>
          <a:noFill/>
        </p:spPr>
        <p:txBody>
          <a:bodyPr wrap="square" rtlCol="0">
            <a:spAutoFit/>
          </a:bodyPr>
          <a:lstStyle/>
          <a:p>
            <a:r>
              <a:rPr lang="en-US" sz="2400" b="1" i="1" dirty="0">
                <a:latin typeface="Calibri" panose="020F0502020204030204" pitchFamily="34" charset="0"/>
              </a:rPr>
              <a:t>Normal values for cardiac chambers by 2D TTE, strain, and 3D were assessed in WASE trial and is going to be presented in ESC 2019 in Paris.</a:t>
            </a:r>
          </a:p>
        </p:txBody>
      </p:sp>
    </p:spTree>
    <p:extLst>
      <p:ext uri="{BB962C8B-B14F-4D97-AF65-F5344CB8AC3E}">
        <p14:creationId xmlns:p14="http://schemas.microsoft.com/office/powerpoint/2010/main" val="40017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1556371" y="479150"/>
            <a:ext cx="9079259" cy="5394960"/>
          </a:xfrm>
          <a:prstGeom prst="rect">
            <a:avLst/>
          </a:prstGeom>
        </p:spPr>
      </p:pic>
      <p:sp>
        <p:nvSpPr>
          <p:cNvPr id="4" name="TextBox 3"/>
          <p:cNvSpPr txBox="1"/>
          <p:nvPr/>
        </p:nvSpPr>
        <p:spPr>
          <a:xfrm>
            <a:off x="2401460" y="508003"/>
            <a:ext cx="2897781" cy="400110"/>
          </a:xfrm>
          <a:prstGeom prst="rect">
            <a:avLst/>
          </a:prstGeom>
          <a:noFill/>
        </p:spPr>
        <p:txBody>
          <a:bodyPr wrap="none" rtlCol="0">
            <a:spAutoFit/>
          </a:bodyPr>
          <a:lstStyle/>
          <a:p>
            <a:r>
              <a:rPr lang="en-US" sz="2000" b="1" dirty="0">
                <a:latin typeface="Calibri" panose="020F0502020204030204" pitchFamily="34" charset="0"/>
              </a:rPr>
              <a:t>16 segments model, 1995</a:t>
            </a:r>
          </a:p>
        </p:txBody>
      </p:sp>
      <p:sp>
        <p:nvSpPr>
          <p:cNvPr id="5" name="Rectangle 4"/>
          <p:cNvSpPr/>
          <p:nvPr/>
        </p:nvSpPr>
        <p:spPr>
          <a:xfrm>
            <a:off x="5283100" y="519606"/>
            <a:ext cx="2163606" cy="400110"/>
          </a:xfrm>
          <a:prstGeom prst="rect">
            <a:avLst/>
          </a:prstGeom>
        </p:spPr>
        <p:txBody>
          <a:bodyPr wrap="none">
            <a:spAutoFit/>
          </a:bodyPr>
          <a:lstStyle/>
          <a:p>
            <a:r>
              <a:rPr lang="en-US" sz="2000" b="1" dirty="0">
                <a:latin typeface="Calibri" panose="020F0502020204030204" pitchFamily="34" charset="0"/>
              </a:rPr>
              <a:t>17 segments, 2005</a:t>
            </a:r>
          </a:p>
        </p:txBody>
      </p:sp>
      <p:sp>
        <p:nvSpPr>
          <p:cNvPr id="6" name="Rectangle 5"/>
          <p:cNvSpPr/>
          <p:nvPr/>
        </p:nvSpPr>
        <p:spPr>
          <a:xfrm>
            <a:off x="7856958" y="501138"/>
            <a:ext cx="2163606" cy="400110"/>
          </a:xfrm>
          <a:prstGeom prst="rect">
            <a:avLst/>
          </a:prstGeom>
        </p:spPr>
        <p:txBody>
          <a:bodyPr wrap="none">
            <a:spAutoFit/>
          </a:bodyPr>
          <a:lstStyle/>
          <a:p>
            <a:r>
              <a:rPr lang="en-US" sz="2000" b="1" dirty="0">
                <a:latin typeface="Calibri" panose="020F0502020204030204" pitchFamily="34" charset="0"/>
              </a:rPr>
              <a:t>18 segments, 2015</a:t>
            </a:r>
          </a:p>
        </p:txBody>
      </p:sp>
      <p:sp>
        <p:nvSpPr>
          <p:cNvPr id="9" name="TextBox 8"/>
          <p:cNvSpPr txBox="1"/>
          <p:nvPr/>
        </p:nvSpPr>
        <p:spPr>
          <a:xfrm>
            <a:off x="7270225" y="6077533"/>
            <a:ext cx="3363100" cy="307777"/>
          </a:xfrm>
          <a:prstGeom prst="rect">
            <a:avLst/>
          </a:prstGeom>
          <a:noFill/>
        </p:spPr>
        <p:txBody>
          <a:bodyPr wrap="none" rtlCol="0">
            <a:spAutoFit/>
          </a:bodyPr>
          <a:lstStyle/>
          <a:p>
            <a:r>
              <a:rPr lang="en-US" sz="1400" b="1" dirty="0">
                <a:solidFill>
                  <a:schemeClr val="bg1"/>
                </a:solidFill>
                <a:latin typeface="Calibri" panose="020F0502020204030204" pitchFamily="34" charset="0"/>
              </a:rPr>
              <a:t>ASE 2015 chamber quantification guideline</a:t>
            </a:r>
          </a:p>
        </p:txBody>
      </p:sp>
      <p:sp>
        <p:nvSpPr>
          <p:cNvPr id="2" name="Curved Right Arrow 1"/>
          <p:cNvSpPr/>
          <p:nvPr/>
        </p:nvSpPr>
        <p:spPr>
          <a:xfrm rot="2183599">
            <a:off x="2244444" y="771940"/>
            <a:ext cx="298036" cy="1216152"/>
          </a:xfrm>
          <a:prstGeom prst="curved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2375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203960" y="475097"/>
            <a:ext cx="9784080" cy="4534559"/>
          </a:xfrm>
          <a:prstGeom prst="rect">
            <a:avLst/>
          </a:prstGeom>
        </p:spPr>
      </p:pic>
      <p:sp>
        <p:nvSpPr>
          <p:cNvPr id="3" name="Rectangle 2"/>
          <p:cNvSpPr/>
          <p:nvPr/>
        </p:nvSpPr>
        <p:spPr>
          <a:xfrm>
            <a:off x="4325713" y="482655"/>
            <a:ext cx="3641894" cy="400110"/>
          </a:xfrm>
          <a:prstGeom prst="rect">
            <a:avLst/>
          </a:prstGeom>
        </p:spPr>
        <p:txBody>
          <a:bodyPr wrap="none">
            <a:spAutoFit/>
          </a:bodyPr>
          <a:lstStyle/>
          <a:p>
            <a:r>
              <a:rPr lang="en-US" sz="2000" b="1" u="sng" dirty="0">
                <a:latin typeface="Calibri" panose="020F0502020204030204" pitchFamily="34" charset="0"/>
              </a:rPr>
              <a:t>17 segments model (TTE views)</a:t>
            </a:r>
          </a:p>
        </p:txBody>
      </p:sp>
    </p:spTree>
    <p:extLst>
      <p:ext uri="{BB962C8B-B14F-4D97-AF65-F5344CB8AC3E}">
        <p14:creationId xmlns:p14="http://schemas.microsoft.com/office/powerpoint/2010/main" val="198666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7521"/>
            <a:ext cx="10972800" cy="914400"/>
          </a:xfrm>
        </p:spPr>
        <p:txBody>
          <a:bodyPr>
            <a:normAutofit/>
          </a:bodyPr>
          <a:lstStyle/>
          <a:p>
            <a:pPr algn="ctr">
              <a:defRPr/>
            </a:pPr>
            <a:r>
              <a:rPr lang="en-US" sz="4000" b="0" dirty="0">
                <a:solidFill>
                  <a:schemeClr val="tx1"/>
                </a:solidFill>
                <a:effectLst/>
                <a:latin typeface="Calibri" panose="020F0502020204030204" pitchFamily="34" charset="0"/>
              </a:rPr>
              <a:t>Functional anatomy of the RV</a:t>
            </a:r>
          </a:p>
        </p:txBody>
      </p:sp>
      <p:sp>
        <p:nvSpPr>
          <p:cNvPr id="3" name="Content Placeholder 2"/>
          <p:cNvSpPr>
            <a:spLocks noGrp="1"/>
          </p:cNvSpPr>
          <p:nvPr>
            <p:ph idx="1"/>
          </p:nvPr>
        </p:nvSpPr>
        <p:spPr>
          <a:xfrm>
            <a:off x="1320794" y="1267696"/>
            <a:ext cx="9513453" cy="4419600"/>
          </a:xfrm>
        </p:spPr>
        <p:txBody>
          <a:bodyPr/>
          <a:lstStyle/>
          <a:p>
            <a:pPr marL="514350" indent="-514350">
              <a:buFont typeface="+mj-lt"/>
              <a:buAutoNum type="arabicPeriod"/>
              <a:defRPr/>
            </a:pPr>
            <a:r>
              <a:rPr lang="en-US" sz="2400" b="1" dirty="0">
                <a:solidFill>
                  <a:schemeClr val="tx1"/>
                </a:solidFill>
                <a:latin typeface="Calibri" panose="020F0502020204030204" pitchFamily="34" charset="0"/>
              </a:rPr>
              <a:t>Right ventricle is a right- anterior structure. It consists of an inlet, coarse trabecular and outlet segments.</a:t>
            </a:r>
          </a:p>
          <a:p>
            <a:pPr marL="514350" indent="-514350">
              <a:buFont typeface="+mj-lt"/>
              <a:buAutoNum type="arabicPeriod"/>
              <a:defRPr/>
            </a:pPr>
            <a:endParaRPr lang="en-US" sz="2400" b="1" dirty="0">
              <a:solidFill>
                <a:schemeClr val="tx1"/>
              </a:solidFill>
              <a:latin typeface="Calibri" panose="020F0502020204030204" pitchFamily="34" charset="0"/>
            </a:endParaRPr>
          </a:p>
          <a:p>
            <a:pPr marL="514350" indent="-514350">
              <a:buFont typeface="+mj-lt"/>
              <a:buAutoNum type="arabicPeriod"/>
              <a:defRPr/>
            </a:pPr>
            <a:r>
              <a:rPr lang="en-US" sz="2400" b="1" dirty="0">
                <a:solidFill>
                  <a:schemeClr val="tx1"/>
                </a:solidFill>
                <a:latin typeface="Calibri" panose="020F0502020204030204" pitchFamily="34" charset="0"/>
              </a:rPr>
              <a:t>Morphologic TV is always connects to morphologic RV by chordae and 3 papillary muscles. Prominent arch-shaped muscular ridge known as crista supraventricularis is separating TV from PV. </a:t>
            </a:r>
          </a:p>
          <a:p>
            <a:pPr marL="514350" indent="-514350">
              <a:buFont typeface="+mj-lt"/>
              <a:buAutoNum type="arabicPeriod"/>
              <a:defRPr/>
            </a:pPr>
            <a:endParaRPr lang="en-US" sz="2400" b="1" dirty="0">
              <a:solidFill>
                <a:schemeClr val="tx1"/>
              </a:solidFill>
              <a:latin typeface="Calibri" panose="020F0502020204030204" pitchFamily="34" charset="0"/>
            </a:endParaRPr>
          </a:p>
          <a:p>
            <a:pPr marL="514350" indent="-514350">
              <a:buFont typeface="+mj-lt"/>
              <a:buAutoNum type="arabicPeriod"/>
              <a:defRPr/>
            </a:pPr>
            <a:r>
              <a:rPr lang="en-US" sz="2400" b="1" dirty="0">
                <a:solidFill>
                  <a:schemeClr val="tx1"/>
                </a:solidFill>
                <a:latin typeface="Calibri" panose="020F0502020204030204" pitchFamily="34" charset="0"/>
              </a:rPr>
              <a:t>Prominent moderator band forms an intracavitary muscle that connect the septal band with the anterior tricuspid papillary muscle.</a:t>
            </a:r>
          </a:p>
          <a:p>
            <a:pPr marL="514350" indent="-514350">
              <a:buFont typeface="+mj-lt"/>
              <a:buAutoNum type="arabicPeriod"/>
              <a:defRPr/>
            </a:pPr>
            <a:r>
              <a:rPr lang="en-US" sz="2400" b="1" dirty="0">
                <a:solidFill>
                  <a:schemeClr val="tx1"/>
                </a:solidFill>
                <a:latin typeface="Calibri" panose="020F0502020204030204" pitchFamily="34" charset="0"/>
              </a:rPr>
              <a:t>The outflow portion of the RV, conus or infandibulum is a smooth-walled muscular subpulmonary channel. </a:t>
            </a:r>
          </a:p>
          <a:p>
            <a:pPr marL="514350" indent="-514350">
              <a:buFont typeface="+mj-lt"/>
              <a:buAutoNum type="arabicPeriod"/>
              <a:defRPr/>
            </a:pPr>
            <a:endParaRPr lang="en-US" sz="2400" dirty="0"/>
          </a:p>
          <a:p>
            <a:pPr marL="514350" indent="-514350">
              <a:buFont typeface="+mj-lt"/>
              <a:buAutoNum type="arabicPeriod"/>
              <a:defRPr/>
            </a:pPr>
            <a:endParaRPr lang="en-US" sz="2400" dirty="0">
              <a:solidFill>
                <a:srgbClr val="FFC000"/>
              </a:solidFill>
            </a:endParaRPr>
          </a:p>
        </p:txBody>
      </p:sp>
    </p:spTree>
    <p:extLst>
      <p:ext uri="{BB962C8B-B14F-4D97-AF65-F5344CB8AC3E}">
        <p14:creationId xmlns:p14="http://schemas.microsoft.com/office/powerpoint/2010/main" val="90569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1095"/>
          <a:stretch/>
        </p:blipFill>
        <p:spPr>
          <a:xfrm>
            <a:off x="1192606" y="476820"/>
            <a:ext cx="9806788" cy="5394960"/>
          </a:xfrm>
          <a:prstGeom prst="rect">
            <a:avLst/>
          </a:prstGeom>
        </p:spPr>
      </p:pic>
      <p:sp>
        <p:nvSpPr>
          <p:cNvPr id="3" name="TextBox 2"/>
          <p:cNvSpPr txBox="1"/>
          <p:nvPr/>
        </p:nvSpPr>
        <p:spPr>
          <a:xfrm>
            <a:off x="6714840" y="1625605"/>
            <a:ext cx="301686" cy="369332"/>
          </a:xfrm>
          <a:prstGeom prst="rect">
            <a:avLst/>
          </a:prstGeom>
          <a:noFill/>
        </p:spPr>
        <p:txBody>
          <a:bodyPr wrap="none" rtlCol="0">
            <a:spAutoFit/>
          </a:bodyPr>
          <a:lstStyle/>
          <a:p>
            <a:r>
              <a:rPr lang="en-US" b="1" dirty="0">
                <a:latin typeface="Calibri" panose="020F0502020204030204" pitchFamily="34" charset="0"/>
              </a:rPr>
              <a:t>1</a:t>
            </a:r>
          </a:p>
        </p:txBody>
      </p:sp>
      <p:sp>
        <p:nvSpPr>
          <p:cNvPr id="4" name="Rectangle 3"/>
          <p:cNvSpPr/>
          <p:nvPr/>
        </p:nvSpPr>
        <p:spPr>
          <a:xfrm>
            <a:off x="5113888" y="1627976"/>
            <a:ext cx="301686" cy="369332"/>
          </a:xfrm>
          <a:prstGeom prst="rect">
            <a:avLst/>
          </a:prstGeom>
        </p:spPr>
        <p:txBody>
          <a:bodyPr wrap="none">
            <a:spAutoFit/>
          </a:bodyPr>
          <a:lstStyle/>
          <a:p>
            <a:r>
              <a:rPr lang="en-US" b="1" dirty="0">
                <a:latin typeface="Calibri" panose="020F0502020204030204" pitchFamily="34" charset="0"/>
              </a:rPr>
              <a:t>4</a:t>
            </a:r>
          </a:p>
        </p:txBody>
      </p:sp>
      <p:sp>
        <p:nvSpPr>
          <p:cNvPr id="5" name="Rectangle 4"/>
          <p:cNvSpPr/>
          <p:nvPr/>
        </p:nvSpPr>
        <p:spPr>
          <a:xfrm>
            <a:off x="5150835" y="2237571"/>
            <a:ext cx="418704" cy="369332"/>
          </a:xfrm>
          <a:prstGeom prst="rect">
            <a:avLst/>
          </a:prstGeom>
        </p:spPr>
        <p:txBody>
          <a:bodyPr wrap="none">
            <a:spAutoFit/>
          </a:bodyPr>
          <a:lstStyle/>
          <a:p>
            <a:r>
              <a:rPr lang="en-US" b="1" dirty="0">
                <a:latin typeface="Calibri" panose="020F0502020204030204" pitchFamily="34" charset="0"/>
              </a:rPr>
              <a:t>10</a:t>
            </a:r>
          </a:p>
        </p:txBody>
      </p:sp>
      <p:sp>
        <p:nvSpPr>
          <p:cNvPr id="6" name="Rectangle 5"/>
          <p:cNvSpPr/>
          <p:nvPr/>
        </p:nvSpPr>
        <p:spPr>
          <a:xfrm>
            <a:off x="6370022" y="2680920"/>
            <a:ext cx="418704" cy="369332"/>
          </a:xfrm>
          <a:prstGeom prst="rect">
            <a:avLst/>
          </a:prstGeom>
        </p:spPr>
        <p:txBody>
          <a:bodyPr wrap="none">
            <a:spAutoFit/>
          </a:bodyPr>
          <a:lstStyle/>
          <a:p>
            <a:r>
              <a:rPr lang="en-US" b="1" dirty="0">
                <a:latin typeface="Calibri" panose="020F0502020204030204" pitchFamily="34" charset="0"/>
              </a:rPr>
              <a:t>13</a:t>
            </a:r>
          </a:p>
        </p:txBody>
      </p:sp>
      <p:sp>
        <p:nvSpPr>
          <p:cNvPr id="8" name="Rectangle 7"/>
          <p:cNvSpPr/>
          <p:nvPr/>
        </p:nvSpPr>
        <p:spPr>
          <a:xfrm>
            <a:off x="6693304" y="2154444"/>
            <a:ext cx="301686" cy="369332"/>
          </a:xfrm>
          <a:prstGeom prst="rect">
            <a:avLst/>
          </a:prstGeom>
        </p:spPr>
        <p:txBody>
          <a:bodyPr wrap="none">
            <a:spAutoFit/>
          </a:bodyPr>
          <a:lstStyle/>
          <a:p>
            <a:r>
              <a:rPr lang="en-US" b="1" dirty="0">
                <a:latin typeface="Calibri" panose="020F0502020204030204" pitchFamily="34" charset="0"/>
              </a:rPr>
              <a:t>7</a:t>
            </a:r>
          </a:p>
        </p:txBody>
      </p:sp>
      <p:sp>
        <p:nvSpPr>
          <p:cNvPr id="9" name="TextBox 8"/>
          <p:cNvSpPr txBox="1"/>
          <p:nvPr/>
        </p:nvSpPr>
        <p:spPr>
          <a:xfrm>
            <a:off x="4193314" y="452584"/>
            <a:ext cx="3512052" cy="400110"/>
          </a:xfrm>
          <a:prstGeom prst="rect">
            <a:avLst/>
          </a:prstGeom>
          <a:noFill/>
        </p:spPr>
        <p:txBody>
          <a:bodyPr wrap="none" rtlCol="0">
            <a:spAutoFit/>
          </a:bodyPr>
          <a:lstStyle/>
          <a:p>
            <a:r>
              <a:rPr lang="en-US" sz="2000" b="1" u="sng" dirty="0">
                <a:latin typeface="Calibri" panose="020F0502020204030204" pitchFamily="34" charset="0"/>
              </a:rPr>
              <a:t>18 segments model (TEE views)</a:t>
            </a:r>
          </a:p>
        </p:txBody>
      </p:sp>
      <p:sp>
        <p:nvSpPr>
          <p:cNvPr id="10" name="Rectangle 9"/>
          <p:cNvSpPr/>
          <p:nvPr/>
        </p:nvSpPr>
        <p:spPr>
          <a:xfrm>
            <a:off x="5277051" y="2653209"/>
            <a:ext cx="418704" cy="369332"/>
          </a:xfrm>
          <a:prstGeom prst="rect">
            <a:avLst/>
          </a:prstGeom>
        </p:spPr>
        <p:txBody>
          <a:bodyPr wrap="none">
            <a:spAutoFit/>
          </a:bodyPr>
          <a:lstStyle/>
          <a:p>
            <a:r>
              <a:rPr lang="en-US" b="1" dirty="0">
                <a:latin typeface="Calibri" panose="020F0502020204030204" pitchFamily="34" charset="0"/>
              </a:rPr>
              <a:t>16</a:t>
            </a:r>
          </a:p>
        </p:txBody>
      </p:sp>
      <p:sp>
        <p:nvSpPr>
          <p:cNvPr id="11" name="Rectangle 10"/>
          <p:cNvSpPr/>
          <p:nvPr/>
        </p:nvSpPr>
        <p:spPr>
          <a:xfrm>
            <a:off x="7108934" y="1748047"/>
            <a:ext cx="301686" cy="369332"/>
          </a:xfrm>
          <a:prstGeom prst="rect">
            <a:avLst/>
          </a:prstGeom>
        </p:spPr>
        <p:txBody>
          <a:bodyPr wrap="none">
            <a:spAutoFit/>
          </a:bodyPr>
          <a:lstStyle/>
          <a:p>
            <a:r>
              <a:rPr lang="en-US" b="1" dirty="0">
                <a:latin typeface="Calibri" panose="020F0502020204030204" pitchFamily="34" charset="0"/>
              </a:rPr>
              <a:t>5</a:t>
            </a:r>
          </a:p>
        </p:txBody>
      </p:sp>
      <p:sp>
        <p:nvSpPr>
          <p:cNvPr id="12" name="Rectangle 11"/>
          <p:cNvSpPr/>
          <p:nvPr/>
        </p:nvSpPr>
        <p:spPr>
          <a:xfrm>
            <a:off x="3977818" y="2523902"/>
            <a:ext cx="418704" cy="369332"/>
          </a:xfrm>
          <a:prstGeom prst="rect">
            <a:avLst/>
          </a:prstGeom>
        </p:spPr>
        <p:txBody>
          <a:bodyPr wrap="none">
            <a:spAutoFit/>
          </a:bodyPr>
          <a:lstStyle/>
          <a:p>
            <a:r>
              <a:rPr lang="en-US" b="1" dirty="0">
                <a:latin typeface="Calibri" panose="020F0502020204030204" pitchFamily="34" charset="0"/>
              </a:rPr>
              <a:t>15</a:t>
            </a:r>
          </a:p>
        </p:txBody>
      </p:sp>
      <p:sp>
        <p:nvSpPr>
          <p:cNvPr id="13" name="Rectangle 12"/>
          <p:cNvSpPr/>
          <p:nvPr/>
        </p:nvSpPr>
        <p:spPr>
          <a:xfrm>
            <a:off x="3977816" y="2052847"/>
            <a:ext cx="301686" cy="369332"/>
          </a:xfrm>
          <a:prstGeom prst="rect">
            <a:avLst/>
          </a:prstGeom>
        </p:spPr>
        <p:txBody>
          <a:bodyPr wrap="none">
            <a:spAutoFit/>
          </a:bodyPr>
          <a:lstStyle/>
          <a:p>
            <a:r>
              <a:rPr lang="en-US" b="1" dirty="0">
                <a:latin typeface="Calibri" panose="020F0502020204030204" pitchFamily="34" charset="0"/>
              </a:rPr>
              <a:t>9</a:t>
            </a:r>
          </a:p>
        </p:txBody>
      </p:sp>
      <p:sp>
        <p:nvSpPr>
          <p:cNvPr id="14" name="Rectangle 13"/>
          <p:cNvSpPr/>
          <p:nvPr/>
        </p:nvSpPr>
        <p:spPr>
          <a:xfrm>
            <a:off x="3931629" y="1600258"/>
            <a:ext cx="301686" cy="369332"/>
          </a:xfrm>
          <a:prstGeom prst="rect">
            <a:avLst/>
          </a:prstGeom>
        </p:spPr>
        <p:txBody>
          <a:bodyPr wrap="none">
            <a:spAutoFit/>
          </a:bodyPr>
          <a:lstStyle/>
          <a:p>
            <a:r>
              <a:rPr lang="en-US" b="1" dirty="0">
                <a:latin typeface="Calibri" panose="020F0502020204030204" pitchFamily="34" charset="0"/>
              </a:rPr>
              <a:t>3</a:t>
            </a:r>
          </a:p>
        </p:txBody>
      </p:sp>
      <p:sp>
        <p:nvSpPr>
          <p:cNvPr id="15" name="Rectangle 14"/>
          <p:cNvSpPr/>
          <p:nvPr/>
        </p:nvSpPr>
        <p:spPr>
          <a:xfrm>
            <a:off x="4513517" y="2699390"/>
            <a:ext cx="418704" cy="369332"/>
          </a:xfrm>
          <a:prstGeom prst="rect">
            <a:avLst/>
          </a:prstGeom>
        </p:spPr>
        <p:txBody>
          <a:bodyPr wrap="none">
            <a:spAutoFit/>
          </a:bodyPr>
          <a:lstStyle/>
          <a:p>
            <a:r>
              <a:rPr lang="en-US" b="1" dirty="0">
                <a:latin typeface="Calibri" panose="020F0502020204030204" pitchFamily="34" charset="0"/>
              </a:rPr>
              <a:t>18</a:t>
            </a:r>
          </a:p>
        </p:txBody>
      </p:sp>
      <p:sp>
        <p:nvSpPr>
          <p:cNvPr id="16" name="Rectangle 15"/>
          <p:cNvSpPr/>
          <p:nvPr/>
        </p:nvSpPr>
        <p:spPr>
          <a:xfrm>
            <a:off x="4698247" y="2145209"/>
            <a:ext cx="418704" cy="369332"/>
          </a:xfrm>
          <a:prstGeom prst="rect">
            <a:avLst/>
          </a:prstGeom>
        </p:spPr>
        <p:txBody>
          <a:bodyPr wrap="none">
            <a:spAutoFit/>
          </a:bodyPr>
          <a:lstStyle/>
          <a:p>
            <a:r>
              <a:rPr lang="en-US" b="1" dirty="0">
                <a:latin typeface="Calibri" panose="020F0502020204030204" pitchFamily="34" charset="0"/>
              </a:rPr>
              <a:t>12</a:t>
            </a:r>
          </a:p>
        </p:txBody>
      </p:sp>
      <p:sp>
        <p:nvSpPr>
          <p:cNvPr id="17" name="Rectangle 16"/>
          <p:cNvSpPr/>
          <p:nvPr/>
        </p:nvSpPr>
        <p:spPr>
          <a:xfrm>
            <a:off x="4818324" y="1618730"/>
            <a:ext cx="301686" cy="369332"/>
          </a:xfrm>
          <a:prstGeom prst="rect">
            <a:avLst/>
          </a:prstGeom>
        </p:spPr>
        <p:txBody>
          <a:bodyPr wrap="none">
            <a:spAutoFit/>
          </a:bodyPr>
          <a:lstStyle/>
          <a:p>
            <a:r>
              <a:rPr lang="en-US" b="1" dirty="0">
                <a:latin typeface="Calibri" panose="020F0502020204030204" pitchFamily="34" charset="0"/>
              </a:rPr>
              <a:t>6</a:t>
            </a:r>
          </a:p>
        </p:txBody>
      </p:sp>
      <p:sp>
        <p:nvSpPr>
          <p:cNvPr id="18" name="Rectangle 17"/>
          <p:cNvSpPr/>
          <p:nvPr/>
        </p:nvSpPr>
        <p:spPr>
          <a:xfrm>
            <a:off x="8383549" y="2643973"/>
            <a:ext cx="418704" cy="369332"/>
          </a:xfrm>
          <a:prstGeom prst="rect">
            <a:avLst/>
          </a:prstGeom>
        </p:spPr>
        <p:txBody>
          <a:bodyPr wrap="none">
            <a:spAutoFit/>
          </a:bodyPr>
          <a:lstStyle/>
          <a:p>
            <a:r>
              <a:rPr lang="en-US" b="1" dirty="0">
                <a:latin typeface="Calibri" panose="020F0502020204030204" pitchFamily="34" charset="0"/>
              </a:rPr>
              <a:t>14</a:t>
            </a:r>
          </a:p>
        </p:txBody>
      </p:sp>
      <p:sp>
        <p:nvSpPr>
          <p:cNvPr id="19" name="Rectangle 18"/>
          <p:cNvSpPr/>
          <p:nvPr/>
        </p:nvSpPr>
        <p:spPr>
          <a:xfrm>
            <a:off x="8429732" y="2062084"/>
            <a:ext cx="301686" cy="369332"/>
          </a:xfrm>
          <a:prstGeom prst="rect">
            <a:avLst/>
          </a:prstGeom>
        </p:spPr>
        <p:txBody>
          <a:bodyPr wrap="none">
            <a:spAutoFit/>
          </a:bodyPr>
          <a:lstStyle/>
          <a:p>
            <a:r>
              <a:rPr lang="en-US" b="1" dirty="0">
                <a:latin typeface="Calibri" panose="020F0502020204030204" pitchFamily="34" charset="0"/>
              </a:rPr>
              <a:t>8</a:t>
            </a:r>
          </a:p>
        </p:txBody>
      </p:sp>
      <p:sp>
        <p:nvSpPr>
          <p:cNvPr id="20" name="Rectangle 19"/>
          <p:cNvSpPr/>
          <p:nvPr/>
        </p:nvSpPr>
        <p:spPr>
          <a:xfrm>
            <a:off x="8494389" y="1738810"/>
            <a:ext cx="301686" cy="369332"/>
          </a:xfrm>
          <a:prstGeom prst="rect">
            <a:avLst/>
          </a:prstGeom>
        </p:spPr>
        <p:txBody>
          <a:bodyPr wrap="none">
            <a:spAutoFit/>
          </a:bodyPr>
          <a:lstStyle/>
          <a:p>
            <a:r>
              <a:rPr lang="en-US" b="1" dirty="0">
                <a:latin typeface="Calibri" panose="020F0502020204030204" pitchFamily="34" charset="0"/>
              </a:rPr>
              <a:t>2</a:t>
            </a:r>
          </a:p>
        </p:txBody>
      </p:sp>
      <p:sp>
        <p:nvSpPr>
          <p:cNvPr id="21" name="Rectangle 20"/>
          <p:cNvSpPr/>
          <p:nvPr/>
        </p:nvSpPr>
        <p:spPr>
          <a:xfrm>
            <a:off x="7321381" y="2717860"/>
            <a:ext cx="418704" cy="369332"/>
          </a:xfrm>
          <a:prstGeom prst="rect">
            <a:avLst/>
          </a:prstGeom>
        </p:spPr>
        <p:txBody>
          <a:bodyPr wrap="none">
            <a:spAutoFit/>
          </a:bodyPr>
          <a:lstStyle/>
          <a:p>
            <a:r>
              <a:rPr lang="en-US" b="1" dirty="0">
                <a:latin typeface="Calibri" panose="020F0502020204030204" pitchFamily="34" charset="0"/>
              </a:rPr>
              <a:t>17</a:t>
            </a:r>
          </a:p>
        </p:txBody>
      </p:sp>
      <p:sp>
        <p:nvSpPr>
          <p:cNvPr id="22" name="Rectangle 21"/>
          <p:cNvSpPr/>
          <p:nvPr/>
        </p:nvSpPr>
        <p:spPr>
          <a:xfrm>
            <a:off x="7145889" y="2265281"/>
            <a:ext cx="418704" cy="369332"/>
          </a:xfrm>
          <a:prstGeom prst="rect">
            <a:avLst/>
          </a:prstGeom>
        </p:spPr>
        <p:txBody>
          <a:bodyPr wrap="none">
            <a:spAutoFit/>
          </a:bodyPr>
          <a:lstStyle/>
          <a:p>
            <a:r>
              <a:rPr lang="en-US" b="1" dirty="0">
                <a:latin typeface="Calibri" panose="020F0502020204030204" pitchFamily="34" charset="0"/>
              </a:rPr>
              <a:t>11</a:t>
            </a:r>
          </a:p>
        </p:txBody>
      </p:sp>
    </p:spTree>
    <p:extLst>
      <p:ext uri="{BB962C8B-B14F-4D97-AF65-F5344CB8AC3E}">
        <p14:creationId xmlns:p14="http://schemas.microsoft.com/office/powerpoint/2010/main" val="351722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066800" y="480275"/>
            <a:ext cx="10058400" cy="4631800"/>
          </a:xfrm>
          <a:prstGeom prst="rect">
            <a:avLst/>
          </a:prstGeom>
        </p:spPr>
      </p:pic>
      <p:sp>
        <p:nvSpPr>
          <p:cNvPr id="3" name="TextBox 2"/>
          <p:cNvSpPr txBox="1"/>
          <p:nvPr/>
        </p:nvSpPr>
        <p:spPr>
          <a:xfrm>
            <a:off x="6437760" y="6022114"/>
            <a:ext cx="4658519" cy="400110"/>
          </a:xfrm>
          <a:prstGeom prst="rect">
            <a:avLst/>
          </a:prstGeom>
          <a:noFill/>
        </p:spPr>
        <p:txBody>
          <a:bodyPr wrap="none" rtlCol="0">
            <a:spAutoFit/>
          </a:bodyPr>
          <a:lstStyle/>
          <a:p>
            <a:r>
              <a:rPr lang="en-US" sz="2000" b="1" dirty="0">
                <a:solidFill>
                  <a:schemeClr val="bg1"/>
                </a:solidFill>
                <a:latin typeface="Calibri" panose="020F0502020204030204" pitchFamily="34" charset="0"/>
              </a:rPr>
              <a:t>2013 ASE guideline on comprehensive TEE</a:t>
            </a:r>
          </a:p>
        </p:txBody>
      </p:sp>
    </p:spTree>
    <p:extLst>
      <p:ext uri="{BB962C8B-B14F-4D97-AF65-F5344CB8AC3E}">
        <p14:creationId xmlns:p14="http://schemas.microsoft.com/office/powerpoint/2010/main" val="182559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mmc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7084" t="5141" r="24728"/>
          <a:stretch/>
        </p:blipFill>
        <p:spPr>
          <a:xfrm>
            <a:off x="960575" y="480289"/>
            <a:ext cx="5006110" cy="4572000"/>
          </a:xfrm>
          <a:prstGeom prst="rect">
            <a:avLst/>
          </a:prstGeom>
        </p:spPr>
      </p:pic>
      <p:pic>
        <p:nvPicPr>
          <p:cNvPr id="5" name="mmc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5157" t="2828" r="24826"/>
          <a:stretch/>
        </p:blipFill>
        <p:spPr>
          <a:xfrm>
            <a:off x="6105227" y="480289"/>
            <a:ext cx="5072709" cy="4572000"/>
          </a:xfrm>
          <a:prstGeom prst="rect">
            <a:avLst/>
          </a:prstGeom>
        </p:spPr>
      </p:pic>
      <p:sp>
        <p:nvSpPr>
          <p:cNvPr id="6" name="TextBox 5"/>
          <p:cNvSpPr txBox="1"/>
          <p:nvPr/>
        </p:nvSpPr>
        <p:spPr>
          <a:xfrm>
            <a:off x="1791851" y="5237019"/>
            <a:ext cx="3214919" cy="461665"/>
          </a:xfrm>
          <a:prstGeom prst="rect">
            <a:avLst/>
          </a:prstGeom>
          <a:noFill/>
        </p:spPr>
        <p:txBody>
          <a:bodyPr wrap="none" rtlCol="0">
            <a:spAutoFit/>
          </a:bodyPr>
          <a:lstStyle/>
          <a:p>
            <a:r>
              <a:rPr lang="en-US" sz="2400" b="1" dirty="0">
                <a:latin typeface="Calibri" panose="020F0502020204030204" pitchFamily="34" charset="0"/>
              </a:rPr>
              <a:t>1- ME 5-Chamber View</a:t>
            </a:r>
          </a:p>
        </p:txBody>
      </p:sp>
      <p:sp>
        <p:nvSpPr>
          <p:cNvPr id="8" name="Rectangle 7"/>
          <p:cNvSpPr/>
          <p:nvPr/>
        </p:nvSpPr>
        <p:spPr>
          <a:xfrm>
            <a:off x="7084279" y="5239389"/>
            <a:ext cx="3269680" cy="461665"/>
          </a:xfrm>
          <a:prstGeom prst="rect">
            <a:avLst/>
          </a:prstGeom>
        </p:spPr>
        <p:txBody>
          <a:bodyPr wrap="square">
            <a:spAutoFit/>
          </a:bodyPr>
          <a:lstStyle/>
          <a:p>
            <a:r>
              <a:rPr lang="en-US" sz="2400" b="1" dirty="0">
                <a:latin typeface="Calibri" panose="020F0502020204030204" pitchFamily="34" charset="0"/>
              </a:rPr>
              <a:t>2- ME 4-Chamber View</a:t>
            </a:r>
          </a:p>
        </p:txBody>
      </p:sp>
      <p:sp>
        <p:nvSpPr>
          <p:cNvPr id="2" name="TextBox 1"/>
          <p:cNvSpPr txBox="1"/>
          <p:nvPr/>
        </p:nvSpPr>
        <p:spPr>
          <a:xfrm>
            <a:off x="3325088" y="1237673"/>
            <a:ext cx="421910" cy="369332"/>
          </a:xfrm>
          <a:prstGeom prst="rect">
            <a:avLst/>
          </a:prstGeom>
          <a:noFill/>
        </p:spPr>
        <p:txBody>
          <a:bodyPr wrap="none" rtlCol="0">
            <a:spAutoFit/>
          </a:bodyPr>
          <a:lstStyle/>
          <a:p>
            <a:r>
              <a:rPr lang="en-US" b="1" dirty="0">
                <a:solidFill>
                  <a:schemeClr val="bg1"/>
                </a:solidFill>
                <a:latin typeface="Calibri" panose="020F0502020204030204" pitchFamily="34" charset="0"/>
              </a:rPr>
              <a:t>LA</a:t>
            </a:r>
          </a:p>
        </p:txBody>
      </p:sp>
      <p:sp>
        <p:nvSpPr>
          <p:cNvPr id="4" name="Rectangle 3"/>
          <p:cNvSpPr/>
          <p:nvPr/>
        </p:nvSpPr>
        <p:spPr>
          <a:xfrm>
            <a:off x="1811798" y="2708627"/>
            <a:ext cx="447943" cy="369332"/>
          </a:xfrm>
          <a:prstGeom prst="rect">
            <a:avLst/>
          </a:prstGeom>
        </p:spPr>
        <p:txBody>
          <a:bodyPr wrap="none">
            <a:spAutoFit/>
          </a:bodyPr>
          <a:lstStyle/>
          <a:p>
            <a:r>
              <a:rPr lang="en-US" b="1" dirty="0">
                <a:solidFill>
                  <a:schemeClr val="bg1"/>
                </a:solidFill>
                <a:latin typeface="Calibri" panose="020F0502020204030204" pitchFamily="34" charset="0"/>
              </a:rPr>
              <a:t>RV</a:t>
            </a:r>
          </a:p>
        </p:txBody>
      </p:sp>
      <p:sp>
        <p:nvSpPr>
          <p:cNvPr id="9" name="Rectangle 8"/>
          <p:cNvSpPr/>
          <p:nvPr/>
        </p:nvSpPr>
        <p:spPr>
          <a:xfrm>
            <a:off x="3363517" y="3031899"/>
            <a:ext cx="400687" cy="369332"/>
          </a:xfrm>
          <a:prstGeom prst="rect">
            <a:avLst/>
          </a:prstGeom>
        </p:spPr>
        <p:txBody>
          <a:bodyPr wrap="none">
            <a:spAutoFit/>
          </a:bodyPr>
          <a:lstStyle/>
          <a:p>
            <a:r>
              <a:rPr lang="en-US" b="1" dirty="0">
                <a:solidFill>
                  <a:schemeClr val="bg1"/>
                </a:solidFill>
                <a:latin typeface="Calibri" panose="020F0502020204030204" pitchFamily="34" charset="0"/>
              </a:rPr>
              <a:t>LV</a:t>
            </a:r>
          </a:p>
        </p:txBody>
      </p:sp>
      <p:sp>
        <p:nvSpPr>
          <p:cNvPr id="10" name="Rectangle 9"/>
          <p:cNvSpPr/>
          <p:nvPr/>
        </p:nvSpPr>
        <p:spPr>
          <a:xfrm>
            <a:off x="7529116" y="2874877"/>
            <a:ext cx="447943" cy="369332"/>
          </a:xfrm>
          <a:prstGeom prst="rect">
            <a:avLst/>
          </a:prstGeom>
        </p:spPr>
        <p:txBody>
          <a:bodyPr wrap="none">
            <a:spAutoFit/>
          </a:bodyPr>
          <a:lstStyle/>
          <a:p>
            <a:r>
              <a:rPr lang="en-US" b="1" dirty="0">
                <a:solidFill>
                  <a:schemeClr val="bg1"/>
                </a:solidFill>
                <a:latin typeface="Calibri" panose="020F0502020204030204" pitchFamily="34" charset="0"/>
              </a:rPr>
              <a:t>RV</a:t>
            </a:r>
          </a:p>
        </p:txBody>
      </p:sp>
      <p:sp>
        <p:nvSpPr>
          <p:cNvPr id="11" name="Rectangle 10"/>
          <p:cNvSpPr/>
          <p:nvPr/>
        </p:nvSpPr>
        <p:spPr>
          <a:xfrm>
            <a:off x="7593769" y="1618738"/>
            <a:ext cx="453970" cy="369332"/>
          </a:xfrm>
          <a:prstGeom prst="rect">
            <a:avLst/>
          </a:prstGeom>
        </p:spPr>
        <p:txBody>
          <a:bodyPr wrap="none">
            <a:spAutoFit/>
          </a:bodyPr>
          <a:lstStyle/>
          <a:p>
            <a:r>
              <a:rPr lang="en-US" b="1" dirty="0">
                <a:solidFill>
                  <a:schemeClr val="bg1"/>
                </a:solidFill>
                <a:latin typeface="Calibri" panose="020F0502020204030204" pitchFamily="34" charset="0"/>
              </a:rPr>
              <a:t>RA</a:t>
            </a:r>
          </a:p>
        </p:txBody>
      </p:sp>
      <p:sp>
        <p:nvSpPr>
          <p:cNvPr id="12" name="Rectangle 11"/>
          <p:cNvSpPr/>
          <p:nvPr/>
        </p:nvSpPr>
        <p:spPr>
          <a:xfrm>
            <a:off x="8794508" y="1332410"/>
            <a:ext cx="421910" cy="369332"/>
          </a:xfrm>
          <a:prstGeom prst="rect">
            <a:avLst/>
          </a:prstGeom>
        </p:spPr>
        <p:txBody>
          <a:bodyPr wrap="none">
            <a:spAutoFit/>
          </a:bodyPr>
          <a:lstStyle/>
          <a:p>
            <a:r>
              <a:rPr lang="en-US" b="1" dirty="0">
                <a:solidFill>
                  <a:schemeClr val="bg1"/>
                </a:solidFill>
                <a:latin typeface="Calibri" panose="020F0502020204030204" pitchFamily="34" charset="0"/>
              </a:rPr>
              <a:t>LA</a:t>
            </a:r>
          </a:p>
        </p:txBody>
      </p:sp>
      <p:sp>
        <p:nvSpPr>
          <p:cNvPr id="13" name="Rectangle 12"/>
          <p:cNvSpPr/>
          <p:nvPr/>
        </p:nvSpPr>
        <p:spPr>
          <a:xfrm>
            <a:off x="8859157" y="3142738"/>
            <a:ext cx="400687" cy="369332"/>
          </a:xfrm>
          <a:prstGeom prst="rect">
            <a:avLst/>
          </a:prstGeom>
        </p:spPr>
        <p:txBody>
          <a:bodyPr wrap="none">
            <a:spAutoFit/>
          </a:bodyPr>
          <a:lstStyle/>
          <a:p>
            <a:r>
              <a:rPr lang="en-US" b="1" dirty="0">
                <a:solidFill>
                  <a:schemeClr val="bg1"/>
                </a:solidFill>
                <a:latin typeface="Calibri" panose="020F0502020204030204" pitchFamily="34" charset="0"/>
              </a:rPr>
              <a:t>LV</a:t>
            </a:r>
          </a:p>
        </p:txBody>
      </p:sp>
      <p:sp>
        <p:nvSpPr>
          <p:cNvPr id="14" name="Rectangle 13"/>
          <p:cNvSpPr/>
          <p:nvPr/>
        </p:nvSpPr>
        <p:spPr>
          <a:xfrm>
            <a:off x="2681400" y="1997428"/>
            <a:ext cx="583814" cy="369332"/>
          </a:xfrm>
          <a:prstGeom prst="rect">
            <a:avLst/>
          </a:prstGeom>
        </p:spPr>
        <p:txBody>
          <a:bodyPr wrap="none">
            <a:spAutoFit/>
          </a:bodyPr>
          <a:lstStyle/>
          <a:p>
            <a:r>
              <a:rPr lang="en-US" b="1" dirty="0">
                <a:solidFill>
                  <a:schemeClr val="bg1"/>
                </a:solidFill>
                <a:latin typeface="Calibri" panose="020F0502020204030204" pitchFamily="34" charset="0"/>
              </a:rPr>
              <a:t>AoV</a:t>
            </a:r>
          </a:p>
        </p:txBody>
      </p:sp>
      <p:sp>
        <p:nvSpPr>
          <p:cNvPr id="15" name="Rectangle 14"/>
          <p:cNvSpPr/>
          <p:nvPr/>
        </p:nvSpPr>
        <p:spPr>
          <a:xfrm>
            <a:off x="1563796" y="1434006"/>
            <a:ext cx="453970" cy="369332"/>
          </a:xfrm>
          <a:prstGeom prst="rect">
            <a:avLst/>
          </a:prstGeom>
        </p:spPr>
        <p:txBody>
          <a:bodyPr wrap="none">
            <a:spAutoFit/>
          </a:bodyPr>
          <a:lstStyle/>
          <a:p>
            <a:r>
              <a:rPr lang="en-US" b="1" dirty="0">
                <a:solidFill>
                  <a:schemeClr val="bg1"/>
                </a:solidFill>
                <a:latin typeface="Calibri" panose="020F0502020204030204" pitchFamily="34" charset="0"/>
              </a:rPr>
              <a:t>RA</a:t>
            </a:r>
          </a:p>
        </p:txBody>
      </p:sp>
      <p:sp>
        <p:nvSpPr>
          <p:cNvPr id="16" name="5-Point Star 15"/>
          <p:cNvSpPr/>
          <p:nvPr/>
        </p:nvSpPr>
        <p:spPr>
          <a:xfrm>
            <a:off x="6742547" y="5329388"/>
            <a:ext cx="323273" cy="295563"/>
          </a:xfrm>
          <a:prstGeom prst="star5">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50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1" fill="hold"/>
                                        <p:tgtEl>
                                          <p:spTgt spid="3"/>
                                        </p:tgtEl>
                                      </p:cBhvr>
                                    </p:cmd>
                                  </p:childTnLst>
                                </p:cTn>
                              </p:par>
                            </p:childTnLst>
                          </p:cTn>
                        </p:par>
                        <p:par>
                          <p:cTn id="7" fill="hold">
                            <p:stCondLst>
                              <p:cond delay="1901"/>
                            </p:stCondLst>
                            <p:childTnLst>
                              <p:par>
                                <p:cTn id="8" presetID="1" presetClass="mediacall" presetSubtype="0" fill="hold" nodeType="afterEffect">
                                  <p:stCondLst>
                                    <p:cond delay="0"/>
                                  </p:stCondLst>
                                  <p:childTnLst>
                                    <p:cmd type="call" cmd="playFrom(0.0)">
                                      <p:cBhvr>
                                        <p:cTn id="9" dur="19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066800" y="499927"/>
            <a:ext cx="10058400" cy="3503890"/>
          </a:xfrm>
          <a:prstGeom prst="rect">
            <a:avLst/>
          </a:prstGeom>
        </p:spPr>
      </p:pic>
      <p:sp>
        <p:nvSpPr>
          <p:cNvPr id="3" name="TextBox 2"/>
          <p:cNvSpPr txBox="1"/>
          <p:nvPr/>
        </p:nvSpPr>
        <p:spPr>
          <a:xfrm>
            <a:off x="1213658" y="3765662"/>
            <a:ext cx="1605439" cy="338554"/>
          </a:xfrm>
          <a:prstGeom prst="rect">
            <a:avLst/>
          </a:prstGeom>
          <a:noFill/>
        </p:spPr>
        <p:txBody>
          <a:bodyPr wrap="none" rtlCol="0">
            <a:spAutoFit/>
          </a:bodyPr>
          <a:lstStyle/>
          <a:p>
            <a:r>
              <a:rPr lang="en-US" sz="1600" b="1" dirty="0">
                <a:solidFill>
                  <a:srgbClr val="7030A0"/>
                </a:solidFill>
                <a:latin typeface="Calibri" panose="020F0502020204030204" pitchFamily="34" charset="0"/>
              </a:rPr>
              <a:t>Correction: LAA?</a:t>
            </a:r>
          </a:p>
        </p:txBody>
      </p:sp>
    </p:spTree>
    <p:extLst>
      <p:ext uri="{BB962C8B-B14F-4D97-AF65-F5344CB8AC3E}">
        <p14:creationId xmlns:p14="http://schemas.microsoft.com/office/powerpoint/2010/main" val="58960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468586" y="5237019"/>
            <a:ext cx="4199676" cy="461665"/>
          </a:xfrm>
          <a:prstGeom prst="rect">
            <a:avLst/>
          </a:prstGeom>
          <a:noFill/>
        </p:spPr>
        <p:txBody>
          <a:bodyPr wrap="none" rtlCol="0">
            <a:spAutoFit/>
          </a:bodyPr>
          <a:lstStyle/>
          <a:p>
            <a:r>
              <a:rPr lang="en-US" sz="2400" b="1" dirty="0">
                <a:latin typeface="Calibri" panose="020F0502020204030204" pitchFamily="34" charset="0"/>
              </a:rPr>
              <a:t>3- ME Mitral Commissural View</a:t>
            </a:r>
          </a:p>
        </p:txBody>
      </p:sp>
      <p:sp>
        <p:nvSpPr>
          <p:cNvPr id="8" name="Rectangle 7"/>
          <p:cNvSpPr/>
          <p:nvPr/>
        </p:nvSpPr>
        <p:spPr>
          <a:xfrm>
            <a:off x="7084279" y="5239389"/>
            <a:ext cx="3269680" cy="461665"/>
          </a:xfrm>
          <a:prstGeom prst="rect">
            <a:avLst/>
          </a:prstGeom>
        </p:spPr>
        <p:txBody>
          <a:bodyPr wrap="square">
            <a:spAutoFit/>
          </a:bodyPr>
          <a:lstStyle/>
          <a:p>
            <a:r>
              <a:rPr lang="en-US" sz="2400" b="1" dirty="0">
                <a:latin typeface="Calibri" panose="020F0502020204030204" pitchFamily="34" charset="0"/>
              </a:rPr>
              <a:t>4- ME 2-Chamber View</a:t>
            </a:r>
          </a:p>
        </p:txBody>
      </p:sp>
      <p:pic>
        <p:nvPicPr>
          <p:cNvPr id="2" name="mmc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739" t="14386" r="29449"/>
          <a:stretch/>
        </p:blipFill>
        <p:spPr>
          <a:xfrm>
            <a:off x="932884" y="480289"/>
            <a:ext cx="5043056" cy="4572000"/>
          </a:xfrm>
          <a:prstGeom prst="rect">
            <a:avLst/>
          </a:prstGeom>
        </p:spPr>
      </p:pic>
      <p:pic>
        <p:nvPicPr>
          <p:cNvPr id="4" name="mmc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6439" t="13330" r="28946"/>
          <a:stretch/>
        </p:blipFill>
        <p:spPr>
          <a:xfrm>
            <a:off x="6132946" y="480289"/>
            <a:ext cx="5072914" cy="4572000"/>
          </a:xfrm>
          <a:prstGeom prst="rect">
            <a:avLst/>
          </a:prstGeom>
        </p:spPr>
      </p:pic>
      <p:sp>
        <p:nvSpPr>
          <p:cNvPr id="3" name="TextBox 2"/>
          <p:cNvSpPr txBox="1"/>
          <p:nvPr/>
        </p:nvSpPr>
        <p:spPr>
          <a:xfrm>
            <a:off x="3602182" y="1219200"/>
            <a:ext cx="421910" cy="369332"/>
          </a:xfrm>
          <a:prstGeom prst="rect">
            <a:avLst/>
          </a:prstGeom>
          <a:noFill/>
        </p:spPr>
        <p:txBody>
          <a:bodyPr wrap="none" rtlCol="0">
            <a:spAutoFit/>
          </a:bodyPr>
          <a:lstStyle/>
          <a:p>
            <a:r>
              <a:rPr lang="en-US" b="1" dirty="0">
                <a:solidFill>
                  <a:schemeClr val="bg1"/>
                </a:solidFill>
                <a:latin typeface="Calibri" panose="020F0502020204030204" pitchFamily="34" charset="0"/>
              </a:rPr>
              <a:t>LA</a:t>
            </a:r>
          </a:p>
        </p:txBody>
      </p:sp>
      <p:sp>
        <p:nvSpPr>
          <p:cNvPr id="5" name="Rectangle 4"/>
          <p:cNvSpPr/>
          <p:nvPr/>
        </p:nvSpPr>
        <p:spPr>
          <a:xfrm>
            <a:off x="2753905" y="3087313"/>
            <a:ext cx="631904" cy="369332"/>
          </a:xfrm>
          <a:prstGeom prst="rect">
            <a:avLst/>
          </a:prstGeom>
        </p:spPr>
        <p:txBody>
          <a:bodyPr wrap="none">
            <a:spAutoFit/>
          </a:bodyPr>
          <a:lstStyle/>
          <a:p>
            <a:r>
              <a:rPr lang="en-US" b="1" dirty="0">
                <a:solidFill>
                  <a:schemeClr val="bg1"/>
                </a:solidFill>
                <a:latin typeface="Calibri" panose="020F0502020204030204" pitchFamily="34" charset="0"/>
              </a:rPr>
              <a:t>PMC</a:t>
            </a:r>
          </a:p>
        </p:txBody>
      </p:sp>
      <p:sp>
        <p:nvSpPr>
          <p:cNvPr id="9" name="Rectangle 8"/>
          <p:cNvSpPr/>
          <p:nvPr/>
        </p:nvSpPr>
        <p:spPr>
          <a:xfrm>
            <a:off x="4665850" y="3124266"/>
            <a:ext cx="540917" cy="369332"/>
          </a:xfrm>
          <a:prstGeom prst="rect">
            <a:avLst/>
          </a:prstGeom>
        </p:spPr>
        <p:txBody>
          <a:bodyPr wrap="none">
            <a:spAutoFit/>
          </a:bodyPr>
          <a:lstStyle/>
          <a:p>
            <a:r>
              <a:rPr lang="en-US" b="1" dirty="0">
                <a:solidFill>
                  <a:schemeClr val="bg1"/>
                </a:solidFill>
                <a:latin typeface="Calibri" panose="020F0502020204030204" pitchFamily="34" charset="0"/>
              </a:rPr>
              <a:t>ALC</a:t>
            </a:r>
          </a:p>
        </p:txBody>
      </p:sp>
      <p:sp>
        <p:nvSpPr>
          <p:cNvPr id="10" name="Rectangle 9"/>
          <p:cNvSpPr/>
          <p:nvPr/>
        </p:nvSpPr>
        <p:spPr>
          <a:xfrm>
            <a:off x="3760678" y="3696915"/>
            <a:ext cx="400687" cy="369332"/>
          </a:xfrm>
          <a:prstGeom prst="rect">
            <a:avLst/>
          </a:prstGeom>
        </p:spPr>
        <p:txBody>
          <a:bodyPr wrap="none">
            <a:spAutoFit/>
          </a:bodyPr>
          <a:lstStyle/>
          <a:p>
            <a:r>
              <a:rPr lang="en-US" b="1" dirty="0">
                <a:solidFill>
                  <a:schemeClr val="bg1"/>
                </a:solidFill>
                <a:latin typeface="Calibri" panose="020F0502020204030204" pitchFamily="34" charset="0"/>
              </a:rPr>
              <a:t>LV</a:t>
            </a:r>
          </a:p>
        </p:txBody>
      </p:sp>
      <p:sp>
        <p:nvSpPr>
          <p:cNvPr id="11" name="Rectangle 10"/>
          <p:cNvSpPr/>
          <p:nvPr/>
        </p:nvSpPr>
        <p:spPr>
          <a:xfrm>
            <a:off x="8822207" y="1378591"/>
            <a:ext cx="421910" cy="369332"/>
          </a:xfrm>
          <a:prstGeom prst="rect">
            <a:avLst/>
          </a:prstGeom>
        </p:spPr>
        <p:txBody>
          <a:bodyPr wrap="none">
            <a:spAutoFit/>
          </a:bodyPr>
          <a:lstStyle/>
          <a:p>
            <a:r>
              <a:rPr lang="en-US" b="1" dirty="0">
                <a:solidFill>
                  <a:schemeClr val="bg1"/>
                </a:solidFill>
                <a:latin typeface="Calibri" panose="020F0502020204030204" pitchFamily="34" charset="0"/>
              </a:rPr>
              <a:t>LA</a:t>
            </a:r>
          </a:p>
        </p:txBody>
      </p:sp>
      <p:sp>
        <p:nvSpPr>
          <p:cNvPr id="12" name="Rectangle 11"/>
          <p:cNvSpPr/>
          <p:nvPr/>
        </p:nvSpPr>
        <p:spPr>
          <a:xfrm>
            <a:off x="8803741" y="3087317"/>
            <a:ext cx="400687" cy="369332"/>
          </a:xfrm>
          <a:prstGeom prst="rect">
            <a:avLst/>
          </a:prstGeom>
        </p:spPr>
        <p:txBody>
          <a:bodyPr wrap="none">
            <a:spAutoFit/>
          </a:bodyPr>
          <a:lstStyle/>
          <a:p>
            <a:r>
              <a:rPr lang="en-US" b="1" dirty="0">
                <a:solidFill>
                  <a:schemeClr val="bg1"/>
                </a:solidFill>
                <a:latin typeface="Calibri" panose="020F0502020204030204" pitchFamily="34" charset="0"/>
              </a:rPr>
              <a:t>LV</a:t>
            </a:r>
          </a:p>
        </p:txBody>
      </p:sp>
      <p:cxnSp>
        <p:nvCxnSpPr>
          <p:cNvPr id="14" name="Straight Arrow Connector 13"/>
          <p:cNvCxnSpPr/>
          <p:nvPr/>
        </p:nvCxnSpPr>
        <p:spPr>
          <a:xfrm flipH="1" flipV="1">
            <a:off x="4582360" y="2597790"/>
            <a:ext cx="336744" cy="48952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081009" y="2558590"/>
            <a:ext cx="295576" cy="50101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5-Point Star 14"/>
          <p:cNvSpPr/>
          <p:nvPr/>
        </p:nvSpPr>
        <p:spPr>
          <a:xfrm>
            <a:off x="6742547" y="5329388"/>
            <a:ext cx="323273" cy="295563"/>
          </a:xfrm>
          <a:prstGeom prst="star5">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62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1" fill="hold"/>
                                        <p:tgtEl>
                                          <p:spTgt spid="2"/>
                                        </p:tgtEl>
                                      </p:cBhvr>
                                    </p:cmd>
                                  </p:childTnLst>
                                </p:cTn>
                              </p:par>
                            </p:childTnLst>
                          </p:cTn>
                        </p:par>
                        <p:par>
                          <p:cTn id="7" fill="hold">
                            <p:stCondLst>
                              <p:cond delay="1901"/>
                            </p:stCondLst>
                            <p:childTnLst>
                              <p:par>
                                <p:cTn id="8" presetID="1" presetClass="mediacall" presetSubtype="0" fill="hold" nodeType="afterEffect">
                                  <p:stCondLst>
                                    <p:cond delay="0"/>
                                  </p:stCondLst>
                                  <p:childTnLst>
                                    <p:cmd type="call" cmd="playFrom(0.0)">
                                      <p:cBhvr>
                                        <p:cTn id="9" dur="1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066800" y="488384"/>
            <a:ext cx="10058400" cy="3482179"/>
          </a:xfrm>
          <a:prstGeom prst="rect">
            <a:avLst/>
          </a:prstGeom>
        </p:spPr>
      </p:pic>
    </p:spTree>
    <p:extLst>
      <p:ext uri="{BB962C8B-B14F-4D97-AF65-F5344CB8AC3E}">
        <p14:creationId xmlns:p14="http://schemas.microsoft.com/office/powerpoint/2010/main" val="77543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893450" y="5237019"/>
            <a:ext cx="2903487" cy="461665"/>
          </a:xfrm>
          <a:prstGeom prst="rect">
            <a:avLst/>
          </a:prstGeom>
          <a:noFill/>
        </p:spPr>
        <p:txBody>
          <a:bodyPr wrap="none" rtlCol="0">
            <a:spAutoFit/>
          </a:bodyPr>
          <a:lstStyle/>
          <a:p>
            <a:r>
              <a:rPr lang="en-US" sz="2400" b="1" dirty="0">
                <a:latin typeface="Calibri" panose="020F0502020204030204" pitchFamily="34" charset="0"/>
              </a:rPr>
              <a:t>5- ME Long Axis View</a:t>
            </a:r>
          </a:p>
        </p:txBody>
      </p:sp>
      <p:sp>
        <p:nvSpPr>
          <p:cNvPr id="8" name="Rectangle 7"/>
          <p:cNvSpPr/>
          <p:nvPr/>
        </p:nvSpPr>
        <p:spPr>
          <a:xfrm>
            <a:off x="7065807" y="5239389"/>
            <a:ext cx="3269680" cy="461665"/>
          </a:xfrm>
          <a:prstGeom prst="rect">
            <a:avLst/>
          </a:prstGeom>
        </p:spPr>
        <p:txBody>
          <a:bodyPr wrap="square">
            <a:spAutoFit/>
          </a:bodyPr>
          <a:lstStyle/>
          <a:p>
            <a:r>
              <a:rPr lang="en-US" sz="2400" b="1" dirty="0">
                <a:latin typeface="Calibri" panose="020F0502020204030204" pitchFamily="34" charset="0"/>
              </a:rPr>
              <a:t>6- ME AV LAX View</a:t>
            </a:r>
          </a:p>
        </p:txBody>
      </p:sp>
      <p:pic>
        <p:nvPicPr>
          <p:cNvPr id="3" name="mmc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136" t="12742" r="29456"/>
          <a:stretch/>
        </p:blipFill>
        <p:spPr>
          <a:xfrm>
            <a:off x="942108" y="480289"/>
            <a:ext cx="5015346" cy="4572000"/>
          </a:xfrm>
          <a:prstGeom prst="rect">
            <a:avLst/>
          </a:prstGeom>
        </p:spPr>
      </p:pic>
      <p:pic>
        <p:nvPicPr>
          <p:cNvPr id="5" name="mmc6">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18810" t="12494" r="21409"/>
          <a:stretch/>
        </p:blipFill>
        <p:spPr>
          <a:xfrm>
            <a:off x="6129666" y="480289"/>
            <a:ext cx="5049601" cy="4572000"/>
          </a:xfrm>
          <a:prstGeom prst="rect">
            <a:avLst/>
          </a:prstGeom>
        </p:spPr>
      </p:pic>
      <p:sp>
        <p:nvSpPr>
          <p:cNvPr id="2" name="TextBox 1"/>
          <p:cNvSpPr txBox="1"/>
          <p:nvPr/>
        </p:nvSpPr>
        <p:spPr>
          <a:xfrm>
            <a:off x="3509820" y="1209964"/>
            <a:ext cx="421910" cy="369332"/>
          </a:xfrm>
          <a:prstGeom prst="rect">
            <a:avLst/>
          </a:prstGeom>
          <a:noFill/>
        </p:spPr>
        <p:txBody>
          <a:bodyPr wrap="none" rtlCol="0">
            <a:spAutoFit/>
          </a:bodyPr>
          <a:lstStyle/>
          <a:p>
            <a:r>
              <a:rPr lang="en-US" b="1" dirty="0">
                <a:solidFill>
                  <a:schemeClr val="bg1"/>
                </a:solidFill>
                <a:latin typeface="Calibri" panose="020F0502020204030204" pitchFamily="34" charset="0"/>
              </a:rPr>
              <a:t>LA</a:t>
            </a:r>
          </a:p>
        </p:txBody>
      </p:sp>
      <p:sp>
        <p:nvSpPr>
          <p:cNvPr id="4" name="Rectangle 3"/>
          <p:cNvSpPr/>
          <p:nvPr/>
        </p:nvSpPr>
        <p:spPr>
          <a:xfrm>
            <a:off x="8933052" y="2403825"/>
            <a:ext cx="1220591" cy="369332"/>
          </a:xfrm>
          <a:prstGeom prst="rect">
            <a:avLst/>
          </a:prstGeom>
        </p:spPr>
        <p:txBody>
          <a:bodyPr wrap="none">
            <a:spAutoFit/>
          </a:bodyPr>
          <a:lstStyle/>
          <a:p>
            <a:r>
              <a:rPr lang="en-US" b="1" dirty="0">
                <a:solidFill>
                  <a:schemeClr val="bg1"/>
                </a:solidFill>
                <a:latin typeface="Calibri" panose="020F0502020204030204" pitchFamily="34" charset="0"/>
              </a:rPr>
              <a:t>Aortic root</a:t>
            </a:r>
          </a:p>
        </p:txBody>
      </p:sp>
      <p:sp>
        <p:nvSpPr>
          <p:cNvPr id="9" name="Rectangle 8"/>
          <p:cNvSpPr/>
          <p:nvPr/>
        </p:nvSpPr>
        <p:spPr>
          <a:xfrm>
            <a:off x="7944757" y="2477722"/>
            <a:ext cx="583814" cy="369332"/>
          </a:xfrm>
          <a:prstGeom prst="rect">
            <a:avLst/>
          </a:prstGeom>
        </p:spPr>
        <p:txBody>
          <a:bodyPr wrap="none">
            <a:spAutoFit/>
          </a:bodyPr>
          <a:lstStyle/>
          <a:p>
            <a:r>
              <a:rPr lang="en-US" b="1" dirty="0">
                <a:solidFill>
                  <a:schemeClr val="bg1"/>
                </a:solidFill>
                <a:latin typeface="Calibri" panose="020F0502020204030204" pitchFamily="34" charset="0"/>
              </a:rPr>
              <a:t>AoV</a:t>
            </a:r>
          </a:p>
        </p:txBody>
      </p:sp>
      <p:sp>
        <p:nvSpPr>
          <p:cNvPr id="10" name="Rectangle 9"/>
          <p:cNvSpPr/>
          <p:nvPr/>
        </p:nvSpPr>
        <p:spPr>
          <a:xfrm>
            <a:off x="4388749" y="3179679"/>
            <a:ext cx="447943" cy="369332"/>
          </a:xfrm>
          <a:prstGeom prst="rect">
            <a:avLst/>
          </a:prstGeom>
        </p:spPr>
        <p:txBody>
          <a:bodyPr wrap="none">
            <a:spAutoFit/>
          </a:bodyPr>
          <a:lstStyle/>
          <a:p>
            <a:r>
              <a:rPr lang="en-US" b="1" dirty="0">
                <a:solidFill>
                  <a:schemeClr val="bg1"/>
                </a:solidFill>
                <a:latin typeface="Calibri" panose="020F0502020204030204" pitchFamily="34" charset="0"/>
              </a:rPr>
              <a:t>RV</a:t>
            </a:r>
          </a:p>
        </p:txBody>
      </p:sp>
      <p:sp>
        <p:nvSpPr>
          <p:cNvPr id="11" name="Rectangle 10"/>
          <p:cNvSpPr/>
          <p:nvPr/>
        </p:nvSpPr>
        <p:spPr>
          <a:xfrm>
            <a:off x="3696032" y="2200625"/>
            <a:ext cx="660437" cy="369332"/>
          </a:xfrm>
          <a:prstGeom prst="rect">
            <a:avLst/>
          </a:prstGeom>
        </p:spPr>
        <p:txBody>
          <a:bodyPr wrap="none">
            <a:spAutoFit/>
          </a:bodyPr>
          <a:lstStyle/>
          <a:p>
            <a:r>
              <a:rPr lang="en-US" b="1" dirty="0">
                <a:solidFill>
                  <a:schemeClr val="bg1"/>
                </a:solidFill>
                <a:latin typeface="Calibri" panose="020F0502020204030204" pitchFamily="34" charset="0"/>
              </a:rPr>
              <a:t>LVOT</a:t>
            </a:r>
          </a:p>
        </p:txBody>
      </p:sp>
      <p:sp>
        <p:nvSpPr>
          <p:cNvPr id="12" name="Rectangle 11"/>
          <p:cNvSpPr/>
          <p:nvPr/>
        </p:nvSpPr>
        <p:spPr>
          <a:xfrm>
            <a:off x="3446637" y="2921065"/>
            <a:ext cx="400687" cy="369332"/>
          </a:xfrm>
          <a:prstGeom prst="rect">
            <a:avLst/>
          </a:prstGeom>
        </p:spPr>
        <p:txBody>
          <a:bodyPr wrap="none">
            <a:spAutoFit/>
          </a:bodyPr>
          <a:lstStyle/>
          <a:p>
            <a:r>
              <a:rPr lang="en-US" b="1" dirty="0">
                <a:solidFill>
                  <a:schemeClr val="bg1"/>
                </a:solidFill>
                <a:latin typeface="Calibri" panose="020F0502020204030204" pitchFamily="34" charset="0"/>
              </a:rPr>
              <a:t>LV</a:t>
            </a:r>
          </a:p>
        </p:txBody>
      </p:sp>
      <p:sp>
        <p:nvSpPr>
          <p:cNvPr id="13" name="5-Point Star 12"/>
          <p:cNvSpPr/>
          <p:nvPr/>
        </p:nvSpPr>
        <p:spPr>
          <a:xfrm>
            <a:off x="1570174" y="5301680"/>
            <a:ext cx="323273" cy="295563"/>
          </a:xfrm>
          <a:prstGeom prst="star5">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11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 fill="hold"/>
                                        <p:tgtEl>
                                          <p:spTgt spid="3"/>
                                        </p:tgtEl>
                                      </p:cBhvr>
                                    </p:cmd>
                                  </p:childTnLst>
                                </p:cTn>
                              </p:par>
                            </p:childTnLst>
                          </p:cTn>
                        </p:par>
                        <p:par>
                          <p:cTn id="7" fill="hold">
                            <p:stCondLst>
                              <p:cond delay="2001"/>
                            </p:stCondLst>
                            <p:childTnLst>
                              <p:par>
                                <p:cTn id="8" presetID="1" presetClass="mediacall" presetSubtype="0" fill="hold" nodeType="afterEffect">
                                  <p:stCondLst>
                                    <p:cond delay="0"/>
                                  </p:stCondLst>
                                  <p:childTnLst>
                                    <p:cmd type="call" cmd="playFrom(0.0)">
                                      <p:cBhvr>
                                        <p:cTn id="9" dur="18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066800" y="508603"/>
            <a:ext cx="10058400" cy="3467146"/>
          </a:xfrm>
          <a:prstGeom prst="rect">
            <a:avLst/>
          </a:prstGeom>
        </p:spPr>
      </p:pic>
    </p:spTree>
    <p:extLst>
      <p:ext uri="{BB962C8B-B14F-4D97-AF65-F5344CB8AC3E}">
        <p14:creationId xmlns:p14="http://schemas.microsoft.com/office/powerpoint/2010/main" val="267441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311566" y="5237019"/>
            <a:ext cx="4309128" cy="461665"/>
          </a:xfrm>
          <a:prstGeom prst="rect">
            <a:avLst/>
          </a:prstGeom>
          <a:noFill/>
        </p:spPr>
        <p:txBody>
          <a:bodyPr wrap="none" rtlCol="0">
            <a:spAutoFit/>
          </a:bodyPr>
          <a:lstStyle/>
          <a:p>
            <a:r>
              <a:rPr lang="en-US" sz="2400" b="1" dirty="0">
                <a:latin typeface="Calibri" panose="020F0502020204030204" pitchFamily="34" charset="0"/>
              </a:rPr>
              <a:t>11- ME RV Inflow-Outflow View</a:t>
            </a:r>
          </a:p>
        </p:txBody>
      </p:sp>
      <p:sp>
        <p:nvSpPr>
          <p:cNvPr id="8" name="Rectangle 7"/>
          <p:cNvSpPr/>
          <p:nvPr/>
        </p:nvSpPr>
        <p:spPr>
          <a:xfrm>
            <a:off x="6539349" y="5239389"/>
            <a:ext cx="4544290" cy="461665"/>
          </a:xfrm>
          <a:prstGeom prst="rect">
            <a:avLst/>
          </a:prstGeom>
        </p:spPr>
        <p:txBody>
          <a:bodyPr wrap="square">
            <a:spAutoFit/>
          </a:bodyPr>
          <a:lstStyle/>
          <a:p>
            <a:r>
              <a:rPr lang="en-US" sz="2400" b="1" dirty="0">
                <a:latin typeface="Calibri" panose="020F0502020204030204" pitchFamily="34" charset="0"/>
              </a:rPr>
              <a:t>12- ME Modified Bicaval TV View</a:t>
            </a:r>
          </a:p>
        </p:txBody>
      </p:sp>
      <p:pic>
        <p:nvPicPr>
          <p:cNvPr id="2" name="mmc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682" t="14702" r="29987"/>
          <a:stretch/>
        </p:blipFill>
        <p:spPr>
          <a:xfrm>
            <a:off x="997528" y="480289"/>
            <a:ext cx="5006108" cy="4572000"/>
          </a:xfrm>
          <a:prstGeom prst="rect">
            <a:avLst/>
          </a:prstGeom>
        </p:spPr>
      </p:pic>
      <p:pic>
        <p:nvPicPr>
          <p:cNvPr id="5" name="mmc1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7142" t="14005" r="36138"/>
          <a:stretch/>
        </p:blipFill>
        <p:spPr>
          <a:xfrm>
            <a:off x="6160661" y="480289"/>
            <a:ext cx="5061530" cy="4572000"/>
          </a:xfrm>
          <a:prstGeom prst="rect">
            <a:avLst/>
          </a:prstGeom>
        </p:spPr>
      </p:pic>
      <p:sp>
        <p:nvSpPr>
          <p:cNvPr id="3" name="TextBox 2"/>
          <p:cNvSpPr txBox="1"/>
          <p:nvPr/>
        </p:nvSpPr>
        <p:spPr>
          <a:xfrm>
            <a:off x="2586183" y="2484585"/>
            <a:ext cx="453970" cy="369332"/>
          </a:xfrm>
          <a:prstGeom prst="rect">
            <a:avLst/>
          </a:prstGeom>
          <a:noFill/>
        </p:spPr>
        <p:txBody>
          <a:bodyPr wrap="none" rtlCol="0">
            <a:spAutoFit/>
          </a:bodyPr>
          <a:lstStyle/>
          <a:p>
            <a:r>
              <a:rPr lang="en-US" b="1" dirty="0">
                <a:solidFill>
                  <a:schemeClr val="bg1"/>
                </a:solidFill>
                <a:latin typeface="Calibri" panose="020F0502020204030204" pitchFamily="34" charset="0"/>
              </a:rPr>
              <a:t>RA</a:t>
            </a:r>
          </a:p>
        </p:txBody>
      </p:sp>
      <p:sp>
        <p:nvSpPr>
          <p:cNvPr id="4" name="Rectangle 3"/>
          <p:cNvSpPr/>
          <p:nvPr/>
        </p:nvSpPr>
        <p:spPr>
          <a:xfrm>
            <a:off x="5869015" y="3244334"/>
            <a:ext cx="453970" cy="369332"/>
          </a:xfrm>
          <a:prstGeom prst="rect">
            <a:avLst/>
          </a:prstGeom>
        </p:spPr>
        <p:txBody>
          <a:bodyPr wrap="none">
            <a:spAutoFit/>
          </a:bodyPr>
          <a:lstStyle/>
          <a:p>
            <a:r>
              <a:rPr lang="en-US" b="1" dirty="0">
                <a:solidFill>
                  <a:schemeClr val="bg1"/>
                </a:solidFill>
                <a:latin typeface="Calibri" panose="020F0502020204030204" pitchFamily="34" charset="0"/>
              </a:rPr>
              <a:t>RA</a:t>
            </a:r>
          </a:p>
        </p:txBody>
      </p:sp>
      <p:sp>
        <p:nvSpPr>
          <p:cNvPr id="9" name="Rectangle 8"/>
          <p:cNvSpPr/>
          <p:nvPr/>
        </p:nvSpPr>
        <p:spPr>
          <a:xfrm>
            <a:off x="9212582" y="3308984"/>
            <a:ext cx="434734" cy="369332"/>
          </a:xfrm>
          <a:prstGeom prst="rect">
            <a:avLst/>
          </a:prstGeom>
        </p:spPr>
        <p:txBody>
          <a:bodyPr wrap="none">
            <a:spAutoFit/>
          </a:bodyPr>
          <a:lstStyle/>
          <a:p>
            <a:r>
              <a:rPr lang="en-US" b="1" dirty="0">
                <a:solidFill>
                  <a:schemeClr val="bg1"/>
                </a:solidFill>
                <a:latin typeface="Calibri" panose="020F0502020204030204" pitchFamily="34" charset="0"/>
              </a:rPr>
              <a:t>TV</a:t>
            </a:r>
          </a:p>
        </p:txBody>
      </p:sp>
      <p:sp>
        <p:nvSpPr>
          <p:cNvPr id="10" name="Rectangle 9"/>
          <p:cNvSpPr/>
          <p:nvPr/>
        </p:nvSpPr>
        <p:spPr>
          <a:xfrm>
            <a:off x="8981680" y="2228344"/>
            <a:ext cx="453970" cy="369332"/>
          </a:xfrm>
          <a:prstGeom prst="rect">
            <a:avLst/>
          </a:prstGeom>
        </p:spPr>
        <p:txBody>
          <a:bodyPr wrap="none">
            <a:spAutoFit/>
          </a:bodyPr>
          <a:lstStyle/>
          <a:p>
            <a:r>
              <a:rPr lang="en-US" b="1" dirty="0">
                <a:solidFill>
                  <a:schemeClr val="bg1"/>
                </a:solidFill>
                <a:latin typeface="Calibri" panose="020F0502020204030204" pitchFamily="34" charset="0"/>
              </a:rPr>
              <a:t>RA</a:t>
            </a:r>
          </a:p>
        </p:txBody>
      </p:sp>
      <p:sp>
        <p:nvSpPr>
          <p:cNvPr id="11" name="Rectangle 10"/>
          <p:cNvSpPr/>
          <p:nvPr/>
        </p:nvSpPr>
        <p:spPr>
          <a:xfrm>
            <a:off x="2830248" y="3521422"/>
            <a:ext cx="434734" cy="369332"/>
          </a:xfrm>
          <a:prstGeom prst="rect">
            <a:avLst/>
          </a:prstGeom>
        </p:spPr>
        <p:txBody>
          <a:bodyPr wrap="none">
            <a:spAutoFit/>
          </a:bodyPr>
          <a:lstStyle/>
          <a:p>
            <a:r>
              <a:rPr lang="en-US" b="1" dirty="0">
                <a:solidFill>
                  <a:schemeClr val="bg1"/>
                </a:solidFill>
                <a:latin typeface="Calibri" panose="020F0502020204030204" pitchFamily="34" charset="0"/>
              </a:rPr>
              <a:t>TV</a:t>
            </a:r>
          </a:p>
        </p:txBody>
      </p:sp>
      <p:sp>
        <p:nvSpPr>
          <p:cNvPr id="12" name="Rectangle 11"/>
          <p:cNvSpPr/>
          <p:nvPr/>
        </p:nvSpPr>
        <p:spPr>
          <a:xfrm>
            <a:off x="3569163" y="3715383"/>
            <a:ext cx="707694" cy="369332"/>
          </a:xfrm>
          <a:prstGeom prst="rect">
            <a:avLst/>
          </a:prstGeom>
        </p:spPr>
        <p:txBody>
          <a:bodyPr wrap="none">
            <a:spAutoFit/>
          </a:bodyPr>
          <a:lstStyle/>
          <a:p>
            <a:r>
              <a:rPr lang="en-US" b="1" dirty="0">
                <a:solidFill>
                  <a:schemeClr val="bg1"/>
                </a:solidFill>
                <a:latin typeface="Calibri" panose="020F0502020204030204" pitchFamily="34" charset="0"/>
              </a:rPr>
              <a:t>RVOT</a:t>
            </a:r>
          </a:p>
        </p:txBody>
      </p:sp>
      <p:sp>
        <p:nvSpPr>
          <p:cNvPr id="13" name="5-Point Star 12"/>
          <p:cNvSpPr/>
          <p:nvPr/>
        </p:nvSpPr>
        <p:spPr>
          <a:xfrm>
            <a:off x="1015991" y="5329388"/>
            <a:ext cx="323273" cy="295563"/>
          </a:xfrm>
          <a:prstGeom prst="star5">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27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5" fill="hold"/>
                                        <p:tgtEl>
                                          <p:spTgt spid="2"/>
                                        </p:tgtEl>
                                      </p:cBhvr>
                                    </p:cmd>
                                  </p:childTnLst>
                                </p:cTn>
                              </p:par>
                            </p:childTnLst>
                          </p:cTn>
                        </p:par>
                        <p:par>
                          <p:cTn id="7" fill="hold">
                            <p:stCondLst>
                              <p:cond delay="2435"/>
                            </p:stCondLst>
                            <p:childTnLst>
                              <p:par>
                                <p:cTn id="8" presetID="1" presetClass="mediacall" presetSubtype="0" fill="hold" nodeType="afterEffect">
                                  <p:stCondLst>
                                    <p:cond delay="0"/>
                                  </p:stCondLst>
                                  <p:childTnLst>
                                    <p:cmd type="call" cmd="playFrom(0.0)">
                                      <p:cBhvr>
                                        <p:cTn id="9" dur="9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r="611"/>
          <a:stretch/>
        </p:blipFill>
        <p:spPr>
          <a:xfrm>
            <a:off x="1066800" y="476261"/>
            <a:ext cx="10058400" cy="1644923"/>
          </a:xfrm>
          <a:prstGeom prst="rect">
            <a:avLst/>
          </a:prstGeom>
        </p:spPr>
      </p:pic>
      <p:pic>
        <p:nvPicPr>
          <p:cNvPr id="3" name="Picture 2"/>
          <p:cNvPicPr>
            <a:picLocks noChangeAspect="1"/>
          </p:cNvPicPr>
          <p:nvPr/>
        </p:nvPicPr>
        <p:blipFill>
          <a:blip r:embed="rId3"/>
          <a:stretch>
            <a:fillRect/>
          </a:stretch>
        </p:blipFill>
        <p:spPr>
          <a:xfrm>
            <a:off x="1066800" y="2125524"/>
            <a:ext cx="10058400" cy="2200165"/>
          </a:xfrm>
          <a:prstGeom prst="rect">
            <a:avLst/>
          </a:prstGeom>
        </p:spPr>
      </p:pic>
    </p:spTree>
    <p:extLst>
      <p:ext uri="{BB962C8B-B14F-4D97-AF65-F5344CB8AC3E}">
        <p14:creationId xmlns:p14="http://schemas.microsoft.com/office/powerpoint/2010/main" val="194101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8549" y="247521"/>
            <a:ext cx="6751782" cy="914400"/>
          </a:xfrm>
        </p:spPr>
        <p:txBody>
          <a:bodyPr>
            <a:normAutofit/>
          </a:bodyPr>
          <a:lstStyle/>
          <a:p>
            <a:pPr algn="ctr">
              <a:defRPr/>
            </a:pPr>
            <a:r>
              <a:rPr lang="en-US" sz="4000" b="0" dirty="0">
                <a:solidFill>
                  <a:schemeClr val="tx1"/>
                </a:solidFill>
                <a:effectLst/>
                <a:latin typeface="Calibri" panose="020F0502020204030204" pitchFamily="34" charset="0"/>
              </a:rPr>
              <a:t>Functional anatomy of the LV</a:t>
            </a:r>
          </a:p>
        </p:txBody>
      </p:sp>
      <p:sp>
        <p:nvSpPr>
          <p:cNvPr id="3" name="Content Placeholder 2"/>
          <p:cNvSpPr>
            <a:spLocks noGrp="1"/>
          </p:cNvSpPr>
          <p:nvPr>
            <p:ph idx="1"/>
          </p:nvPr>
        </p:nvSpPr>
        <p:spPr>
          <a:xfrm>
            <a:off x="1320794" y="1267696"/>
            <a:ext cx="9513453" cy="4419600"/>
          </a:xfrm>
        </p:spPr>
        <p:txBody>
          <a:bodyPr/>
          <a:lstStyle/>
          <a:p>
            <a:pPr marL="514350" indent="-514350">
              <a:buFont typeface="+mj-lt"/>
              <a:buAutoNum type="arabicPeriod"/>
              <a:defRPr/>
            </a:pPr>
            <a:endParaRPr lang="en-US" sz="2400" dirty="0"/>
          </a:p>
          <a:p>
            <a:pPr marL="514350" indent="-514350">
              <a:buFont typeface="+mj-lt"/>
              <a:buAutoNum type="arabicPeriod"/>
              <a:defRPr/>
            </a:pPr>
            <a:endParaRPr lang="en-US" sz="2400" dirty="0">
              <a:solidFill>
                <a:srgbClr val="FFC000"/>
              </a:solidFill>
            </a:endParaRPr>
          </a:p>
        </p:txBody>
      </p:sp>
      <p:sp>
        <p:nvSpPr>
          <p:cNvPr id="4" name="Rectangle 3"/>
          <p:cNvSpPr/>
          <p:nvPr/>
        </p:nvSpPr>
        <p:spPr>
          <a:xfrm>
            <a:off x="1496291" y="1434565"/>
            <a:ext cx="9337955" cy="3785652"/>
          </a:xfrm>
          <a:prstGeom prst="rect">
            <a:avLst/>
          </a:prstGeom>
        </p:spPr>
        <p:txBody>
          <a:bodyPr wrap="square">
            <a:spAutoFit/>
          </a:bodyPr>
          <a:lstStyle/>
          <a:p>
            <a:pPr marL="514350" indent="-514350">
              <a:buFont typeface="+mj-lt"/>
              <a:buAutoNum type="arabicPeriod"/>
              <a:defRPr/>
            </a:pPr>
            <a:r>
              <a:rPr lang="en-US" sz="2400" b="1" dirty="0">
                <a:latin typeface="Calibri" panose="020F0502020204030204" pitchFamily="34" charset="0"/>
              </a:rPr>
              <a:t>LV is made of inlet, outlet and a finely trabeculated apical zone.  </a:t>
            </a:r>
          </a:p>
          <a:p>
            <a:pPr marL="514350" indent="-514350">
              <a:buFont typeface="+mj-lt"/>
              <a:buAutoNum type="arabicPeriod"/>
              <a:defRPr/>
            </a:pPr>
            <a:r>
              <a:rPr lang="en-US" sz="2400" b="1" dirty="0">
                <a:latin typeface="Calibri" panose="020F0502020204030204" pitchFamily="34" charset="0"/>
              </a:rPr>
              <a:t>Average thickness of LV free wall is about 7-11 mm and is 3 times thicker than RV free wall. </a:t>
            </a:r>
          </a:p>
          <a:p>
            <a:pPr marL="514350" indent="-514350">
              <a:buFont typeface="+mj-lt"/>
              <a:buAutoNum type="arabicPeriod"/>
              <a:defRPr/>
            </a:pPr>
            <a:r>
              <a:rPr lang="en-US" sz="2400" b="1" dirty="0">
                <a:latin typeface="Calibri" panose="020F0502020204030204" pitchFamily="34" charset="0"/>
              </a:rPr>
              <a:t>Morphologic MV always connects to morphologic LV.</a:t>
            </a:r>
          </a:p>
          <a:p>
            <a:pPr marL="514350" indent="-514350">
              <a:buFont typeface="+mj-lt"/>
              <a:buAutoNum type="arabicPeriod"/>
              <a:defRPr/>
            </a:pPr>
            <a:r>
              <a:rPr lang="en-US" sz="2400" b="1" dirty="0">
                <a:latin typeface="Calibri" panose="020F0502020204030204" pitchFamily="34" charset="0"/>
              </a:rPr>
              <a:t>LV chamber in cross section appears circular </a:t>
            </a:r>
            <a:r>
              <a:rPr lang="en-US" sz="2400" b="1" dirty="0">
                <a:solidFill>
                  <a:srgbClr val="00B0F0"/>
                </a:solidFill>
                <a:latin typeface="Calibri" panose="020F0502020204030204" pitchFamily="34" charset="0"/>
              </a:rPr>
              <a:t>(donut) </a:t>
            </a:r>
            <a:r>
              <a:rPr lang="en-US" sz="2400" b="1" dirty="0">
                <a:latin typeface="Calibri" panose="020F0502020204030204" pitchFamily="34" charset="0"/>
              </a:rPr>
              <a:t>whereas RV chamber appears crescentic </a:t>
            </a:r>
            <a:r>
              <a:rPr lang="en-US" sz="2400" b="1" dirty="0">
                <a:solidFill>
                  <a:srgbClr val="00B0F0"/>
                </a:solidFill>
                <a:latin typeface="Calibri" panose="020F0502020204030204" pitchFamily="34" charset="0"/>
              </a:rPr>
              <a:t>(banana)</a:t>
            </a:r>
            <a:r>
              <a:rPr lang="en-US" sz="2400" b="1" dirty="0">
                <a:latin typeface="Calibri" panose="020F0502020204030204" pitchFamily="34" charset="0"/>
              </a:rPr>
              <a:t>.</a:t>
            </a:r>
          </a:p>
          <a:p>
            <a:pPr marL="514350" indent="-514350">
              <a:buFont typeface="+mj-lt"/>
              <a:buAutoNum type="arabicPeriod"/>
              <a:defRPr/>
            </a:pPr>
            <a:r>
              <a:rPr lang="en-US" sz="2400" b="1" dirty="0">
                <a:latin typeface="Calibri" panose="020F0502020204030204" pitchFamily="34" charset="0"/>
              </a:rPr>
              <a:t>Two papillary muscles (anterolateral and posteromedial) are connecting MV to the LV wall. </a:t>
            </a:r>
          </a:p>
          <a:p>
            <a:pPr marL="514350" indent="-514350">
              <a:buFont typeface="+mj-lt"/>
              <a:buAutoNum type="arabicPeriod"/>
              <a:defRPr/>
            </a:pPr>
            <a:r>
              <a:rPr lang="en-US" sz="2400" b="1" dirty="0">
                <a:latin typeface="Calibri" panose="020F0502020204030204" pitchFamily="34" charset="0"/>
              </a:rPr>
              <a:t>LV false tendons are discrete, thin that connect two walls of LV. </a:t>
            </a:r>
          </a:p>
          <a:p>
            <a:pPr marL="514350" indent="-514350">
              <a:buFont typeface="+mj-lt"/>
              <a:buAutoNum type="arabicPeriod"/>
              <a:defRPr/>
            </a:pPr>
            <a:r>
              <a:rPr lang="en-US" sz="2400" b="1" dirty="0">
                <a:latin typeface="Calibri" panose="020F0502020204030204" pitchFamily="34" charset="0"/>
              </a:rPr>
              <a:t>In cardiac imaging LV wall are divided in to 16, 17 or 18 segments.</a:t>
            </a:r>
          </a:p>
        </p:txBody>
      </p:sp>
    </p:spTree>
    <p:extLst>
      <p:ext uri="{BB962C8B-B14F-4D97-AF65-F5344CB8AC3E}">
        <p14:creationId xmlns:p14="http://schemas.microsoft.com/office/powerpoint/2010/main" val="325596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173014" y="5237019"/>
            <a:ext cx="4632487" cy="461665"/>
          </a:xfrm>
          <a:prstGeom prst="rect">
            <a:avLst/>
          </a:prstGeom>
          <a:noFill/>
        </p:spPr>
        <p:txBody>
          <a:bodyPr wrap="none" rtlCol="0">
            <a:spAutoFit/>
          </a:bodyPr>
          <a:lstStyle/>
          <a:p>
            <a:r>
              <a:rPr lang="en-US" sz="2400" b="1" dirty="0">
                <a:latin typeface="Calibri" panose="020F0502020204030204" pitchFamily="34" charset="0"/>
              </a:rPr>
              <a:t>15- ME Left Atrial Appendage View</a:t>
            </a:r>
          </a:p>
        </p:txBody>
      </p:sp>
      <p:sp>
        <p:nvSpPr>
          <p:cNvPr id="8" name="Rectangle 7"/>
          <p:cNvSpPr/>
          <p:nvPr/>
        </p:nvSpPr>
        <p:spPr>
          <a:xfrm>
            <a:off x="7232079" y="5239389"/>
            <a:ext cx="3047994" cy="461665"/>
          </a:xfrm>
          <a:prstGeom prst="rect">
            <a:avLst/>
          </a:prstGeom>
        </p:spPr>
        <p:txBody>
          <a:bodyPr wrap="square">
            <a:spAutoFit/>
          </a:bodyPr>
          <a:lstStyle/>
          <a:p>
            <a:r>
              <a:rPr lang="en-US" sz="2400" b="1" dirty="0">
                <a:latin typeface="Calibri" panose="020F0502020204030204" pitchFamily="34" charset="0"/>
              </a:rPr>
              <a:t>16- TG Basal SAX View</a:t>
            </a:r>
          </a:p>
        </p:txBody>
      </p:sp>
      <p:pic>
        <p:nvPicPr>
          <p:cNvPr id="2" name="mmc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818" t="16008" r="30279"/>
          <a:stretch/>
        </p:blipFill>
        <p:spPr>
          <a:xfrm>
            <a:off x="954832" y="480289"/>
            <a:ext cx="5033817" cy="4572000"/>
          </a:xfrm>
          <a:prstGeom prst="rect">
            <a:avLst/>
          </a:prstGeom>
        </p:spPr>
      </p:pic>
      <p:pic>
        <p:nvPicPr>
          <p:cNvPr id="5" name="mmc16">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6288" t="16171" r="30814"/>
          <a:stretch/>
        </p:blipFill>
        <p:spPr>
          <a:xfrm>
            <a:off x="6169886" y="480289"/>
            <a:ext cx="5043055" cy="4572000"/>
          </a:xfrm>
          <a:prstGeom prst="rect">
            <a:avLst/>
          </a:prstGeom>
        </p:spPr>
      </p:pic>
      <p:sp>
        <p:nvSpPr>
          <p:cNvPr id="9" name="TextBox 8"/>
          <p:cNvSpPr txBox="1"/>
          <p:nvPr/>
        </p:nvSpPr>
        <p:spPr>
          <a:xfrm>
            <a:off x="4036293" y="2392220"/>
            <a:ext cx="561372" cy="369332"/>
          </a:xfrm>
          <a:prstGeom prst="rect">
            <a:avLst/>
          </a:prstGeom>
          <a:noFill/>
        </p:spPr>
        <p:txBody>
          <a:bodyPr wrap="none" rtlCol="0">
            <a:spAutoFit/>
          </a:bodyPr>
          <a:lstStyle/>
          <a:p>
            <a:r>
              <a:rPr lang="en-US" b="1" dirty="0">
                <a:solidFill>
                  <a:schemeClr val="bg1"/>
                </a:solidFill>
                <a:latin typeface="Calibri" panose="020F0502020204030204" pitchFamily="34" charset="0"/>
              </a:rPr>
              <a:t>LAA</a:t>
            </a:r>
          </a:p>
        </p:txBody>
      </p:sp>
      <p:sp>
        <p:nvSpPr>
          <p:cNvPr id="10" name="Rectangle 9"/>
          <p:cNvSpPr/>
          <p:nvPr/>
        </p:nvSpPr>
        <p:spPr>
          <a:xfrm>
            <a:off x="4180484" y="3004189"/>
            <a:ext cx="1735411" cy="369332"/>
          </a:xfrm>
          <a:prstGeom prst="rect">
            <a:avLst/>
          </a:prstGeom>
        </p:spPr>
        <p:txBody>
          <a:bodyPr wrap="none">
            <a:spAutoFit/>
          </a:bodyPr>
          <a:lstStyle/>
          <a:p>
            <a:r>
              <a:rPr lang="en-US" b="1" dirty="0">
                <a:solidFill>
                  <a:schemeClr val="bg1"/>
                </a:solidFill>
                <a:latin typeface="Calibri" panose="020F0502020204030204" pitchFamily="34" charset="0"/>
              </a:rPr>
              <a:t>Transverse sinus</a:t>
            </a:r>
          </a:p>
        </p:txBody>
      </p:sp>
      <p:sp>
        <p:nvSpPr>
          <p:cNvPr id="11" name="Rectangle 10"/>
          <p:cNvSpPr/>
          <p:nvPr/>
        </p:nvSpPr>
        <p:spPr>
          <a:xfrm>
            <a:off x="5307317" y="2237572"/>
            <a:ext cx="633891" cy="369332"/>
          </a:xfrm>
          <a:prstGeom prst="rect">
            <a:avLst/>
          </a:prstGeom>
        </p:spPr>
        <p:txBody>
          <a:bodyPr wrap="none">
            <a:spAutoFit/>
          </a:bodyPr>
          <a:lstStyle/>
          <a:p>
            <a:r>
              <a:rPr lang="en-US" b="1" dirty="0">
                <a:solidFill>
                  <a:schemeClr val="bg1"/>
                </a:solidFill>
                <a:latin typeface="Calibri" panose="020F0502020204030204" pitchFamily="34" charset="0"/>
              </a:rPr>
              <a:t>MPA</a:t>
            </a:r>
          </a:p>
        </p:txBody>
      </p:sp>
      <p:sp>
        <p:nvSpPr>
          <p:cNvPr id="12" name="Rectangle 11"/>
          <p:cNvSpPr/>
          <p:nvPr/>
        </p:nvSpPr>
        <p:spPr>
          <a:xfrm>
            <a:off x="4605354" y="1147682"/>
            <a:ext cx="686022" cy="369332"/>
          </a:xfrm>
          <a:prstGeom prst="rect">
            <a:avLst/>
          </a:prstGeom>
        </p:spPr>
        <p:txBody>
          <a:bodyPr wrap="none">
            <a:spAutoFit/>
          </a:bodyPr>
          <a:lstStyle/>
          <a:p>
            <a:r>
              <a:rPr lang="en-US" b="1" dirty="0">
                <a:solidFill>
                  <a:schemeClr val="bg1"/>
                </a:solidFill>
                <a:latin typeface="Calibri" panose="020F0502020204030204" pitchFamily="34" charset="0"/>
              </a:rPr>
              <a:t>LUPV</a:t>
            </a:r>
          </a:p>
        </p:txBody>
      </p:sp>
      <p:cxnSp>
        <p:nvCxnSpPr>
          <p:cNvPr id="14" name="Straight Arrow Connector 13"/>
          <p:cNvCxnSpPr/>
          <p:nvPr/>
        </p:nvCxnSpPr>
        <p:spPr>
          <a:xfrm flipV="1">
            <a:off x="4948365" y="2355279"/>
            <a:ext cx="0" cy="59100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203096" y="2135973"/>
            <a:ext cx="948080" cy="369332"/>
          </a:xfrm>
          <a:prstGeom prst="rect">
            <a:avLst/>
          </a:prstGeom>
        </p:spPr>
        <p:txBody>
          <a:bodyPr wrap="none">
            <a:spAutoFit/>
          </a:bodyPr>
          <a:lstStyle/>
          <a:p>
            <a:r>
              <a:rPr lang="en-US" b="1" dirty="0">
                <a:solidFill>
                  <a:schemeClr val="bg1"/>
                </a:solidFill>
                <a:latin typeface="Calibri" panose="020F0502020204030204" pitchFamily="34" charset="0"/>
              </a:rPr>
              <a:t>MV SAX</a:t>
            </a:r>
          </a:p>
        </p:txBody>
      </p:sp>
      <p:cxnSp>
        <p:nvCxnSpPr>
          <p:cNvPr id="20" name="Straight Arrow Connector 19"/>
          <p:cNvCxnSpPr/>
          <p:nvPr/>
        </p:nvCxnSpPr>
        <p:spPr>
          <a:xfrm>
            <a:off x="8162663" y="2318265"/>
            <a:ext cx="593413" cy="237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5-Point Star 14"/>
          <p:cNvSpPr/>
          <p:nvPr/>
        </p:nvSpPr>
        <p:spPr>
          <a:xfrm>
            <a:off x="6918036" y="5329388"/>
            <a:ext cx="323273" cy="295563"/>
          </a:xfrm>
          <a:prstGeom prst="star5">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44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8" fill="hold"/>
                                        <p:tgtEl>
                                          <p:spTgt spid="5"/>
                                        </p:tgtEl>
                                      </p:cBhvr>
                                    </p:cmd>
                                  </p:childTnLst>
                                </p:cTn>
                              </p:par>
                            </p:childTnLst>
                          </p:cTn>
                        </p:par>
                        <p:par>
                          <p:cTn id="7" fill="hold">
                            <p:stCondLst>
                              <p:cond delay="2268"/>
                            </p:stCondLst>
                            <p:childTnLst>
                              <p:par>
                                <p:cTn id="8" presetID="1" presetClass="mediacall" presetSubtype="0" fill="hold" nodeType="afterEffect">
                                  <p:stCondLst>
                                    <p:cond delay="0"/>
                                  </p:stCondLst>
                                  <p:childTnLst>
                                    <p:cmd type="call" cmd="playFrom(0.0)">
                                      <p:cBhvr>
                                        <p:cTn id="9" dur="2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066800" y="475122"/>
            <a:ext cx="10058400" cy="3434174"/>
          </a:xfrm>
          <a:prstGeom prst="rect">
            <a:avLst/>
          </a:prstGeom>
        </p:spPr>
      </p:pic>
    </p:spTree>
    <p:extLst>
      <p:ext uri="{BB962C8B-B14F-4D97-AF65-F5344CB8AC3E}">
        <p14:creationId xmlns:p14="http://schemas.microsoft.com/office/powerpoint/2010/main" val="232080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764127" y="5237019"/>
            <a:ext cx="4032771" cy="461665"/>
          </a:xfrm>
          <a:prstGeom prst="rect">
            <a:avLst/>
          </a:prstGeom>
          <a:noFill/>
        </p:spPr>
        <p:txBody>
          <a:bodyPr wrap="none" rtlCol="0">
            <a:spAutoFit/>
          </a:bodyPr>
          <a:lstStyle/>
          <a:p>
            <a:r>
              <a:rPr lang="en-US" sz="2400" b="1" dirty="0">
                <a:latin typeface="Calibri" panose="020F0502020204030204" pitchFamily="34" charset="0"/>
              </a:rPr>
              <a:t>17- TG Mid Papillary SAX View</a:t>
            </a:r>
          </a:p>
        </p:txBody>
      </p:sp>
      <p:sp>
        <p:nvSpPr>
          <p:cNvPr id="8" name="Rectangle 7"/>
          <p:cNvSpPr/>
          <p:nvPr/>
        </p:nvSpPr>
        <p:spPr>
          <a:xfrm>
            <a:off x="7019651" y="5239389"/>
            <a:ext cx="3454394" cy="461665"/>
          </a:xfrm>
          <a:prstGeom prst="rect">
            <a:avLst/>
          </a:prstGeom>
        </p:spPr>
        <p:txBody>
          <a:bodyPr wrap="square">
            <a:spAutoFit/>
          </a:bodyPr>
          <a:lstStyle/>
          <a:p>
            <a:r>
              <a:rPr lang="en-US" sz="2400" b="1" dirty="0">
                <a:latin typeface="Calibri" panose="020F0502020204030204" pitchFamily="34" charset="0"/>
              </a:rPr>
              <a:t>18- TG Apical SAX View</a:t>
            </a:r>
          </a:p>
        </p:txBody>
      </p:sp>
      <p:pic>
        <p:nvPicPr>
          <p:cNvPr id="3" name="mmc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515" t="16498" r="30832"/>
          <a:stretch/>
        </p:blipFill>
        <p:spPr>
          <a:xfrm>
            <a:off x="949569" y="480289"/>
            <a:ext cx="5033819" cy="4572000"/>
          </a:xfrm>
          <a:prstGeom prst="rect">
            <a:avLst/>
          </a:prstGeom>
        </p:spPr>
      </p:pic>
      <p:pic>
        <p:nvPicPr>
          <p:cNvPr id="4" name="mmc18">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6819" t="16171" r="30362"/>
          <a:stretch/>
        </p:blipFill>
        <p:spPr>
          <a:xfrm>
            <a:off x="6188358" y="480289"/>
            <a:ext cx="5033819" cy="4572000"/>
          </a:xfrm>
          <a:prstGeom prst="rect">
            <a:avLst/>
          </a:prstGeom>
        </p:spPr>
      </p:pic>
      <p:sp>
        <p:nvSpPr>
          <p:cNvPr id="9" name="5-Point Star 8"/>
          <p:cNvSpPr/>
          <p:nvPr/>
        </p:nvSpPr>
        <p:spPr>
          <a:xfrm>
            <a:off x="6724071" y="5338624"/>
            <a:ext cx="323273" cy="295563"/>
          </a:xfrm>
          <a:prstGeom prst="star5">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1454711" y="5297065"/>
            <a:ext cx="323273" cy="295563"/>
          </a:xfrm>
          <a:prstGeom prst="star5">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1025223" y="5273977"/>
            <a:ext cx="323273" cy="295563"/>
          </a:xfrm>
          <a:prstGeom prst="star5">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26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2" fill="hold"/>
                                        <p:tgtEl>
                                          <p:spTgt spid="3"/>
                                        </p:tgtEl>
                                      </p:cBhvr>
                                    </p:cmd>
                                  </p:childTnLst>
                                </p:cTn>
                              </p:par>
                            </p:childTnLst>
                          </p:cTn>
                        </p:par>
                        <p:par>
                          <p:cTn id="7" fill="hold">
                            <p:stCondLst>
                              <p:cond delay="2302"/>
                            </p:stCondLst>
                            <p:childTnLst>
                              <p:par>
                                <p:cTn id="8" presetID="1" presetClass="mediacall" presetSubtype="0" fill="hold" nodeType="afterEffect">
                                  <p:stCondLst>
                                    <p:cond delay="0"/>
                                  </p:stCondLst>
                                  <p:childTnLst>
                                    <p:cmd type="call" cmd="playFrom(0.0)">
                                      <p:cBhvr>
                                        <p:cTn id="9" dur="21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066800" y="482623"/>
            <a:ext cx="10058400" cy="3533696"/>
          </a:xfrm>
          <a:prstGeom prst="rect">
            <a:avLst/>
          </a:prstGeom>
        </p:spPr>
      </p:pic>
    </p:spTree>
    <p:extLst>
      <p:ext uri="{BB962C8B-B14F-4D97-AF65-F5344CB8AC3E}">
        <p14:creationId xmlns:p14="http://schemas.microsoft.com/office/powerpoint/2010/main" val="352823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976559" y="5237019"/>
            <a:ext cx="2944204" cy="461665"/>
          </a:xfrm>
          <a:prstGeom prst="rect">
            <a:avLst/>
          </a:prstGeom>
          <a:noFill/>
        </p:spPr>
        <p:txBody>
          <a:bodyPr wrap="none" rtlCol="0">
            <a:spAutoFit/>
          </a:bodyPr>
          <a:lstStyle/>
          <a:p>
            <a:r>
              <a:rPr lang="en-US" sz="2400" b="1" dirty="0">
                <a:latin typeface="Calibri" panose="020F0502020204030204" pitchFamily="34" charset="0"/>
              </a:rPr>
              <a:t>19- TG RV Basal View</a:t>
            </a:r>
          </a:p>
        </p:txBody>
      </p:sp>
      <p:sp>
        <p:nvSpPr>
          <p:cNvPr id="8" name="Rectangle 7"/>
          <p:cNvSpPr/>
          <p:nvPr/>
        </p:nvSpPr>
        <p:spPr>
          <a:xfrm>
            <a:off x="6631726" y="5239389"/>
            <a:ext cx="4202526" cy="461665"/>
          </a:xfrm>
          <a:prstGeom prst="rect">
            <a:avLst/>
          </a:prstGeom>
        </p:spPr>
        <p:txBody>
          <a:bodyPr wrap="square">
            <a:spAutoFit/>
          </a:bodyPr>
          <a:lstStyle/>
          <a:p>
            <a:r>
              <a:rPr lang="en-US" sz="2400" b="1" dirty="0">
                <a:latin typeface="Calibri" panose="020F0502020204030204" pitchFamily="34" charset="0"/>
              </a:rPr>
              <a:t>20- TG RV Inflow-Outflow View</a:t>
            </a:r>
          </a:p>
        </p:txBody>
      </p:sp>
      <p:pic>
        <p:nvPicPr>
          <p:cNvPr id="2" name="mmc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591" t="16008" r="30585"/>
          <a:stretch/>
        </p:blipFill>
        <p:spPr>
          <a:xfrm>
            <a:off x="932865" y="480289"/>
            <a:ext cx="5024580" cy="4572000"/>
          </a:xfrm>
          <a:prstGeom prst="rect">
            <a:avLst/>
          </a:prstGeom>
        </p:spPr>
      </p:pic>
      <p:pic>
        <p:nvPicPr>
          <p:cNvPr id="5" name="mmc2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6592" t="16661" r="30996"/>
          <a:stretch/>
        </p:blipFill>
        <p:spPr>
          <a:xfrm>
            <a:off x="6160655" y="480289"/>
            <a:ext cx="5015344" cy="4572000"/>
          </a:xfrm>
          <a:prstGeom prst="rect">
            <a:avLst/>
          </a:prstGeom>
        </p:spPr>
      </p:pic>
      <p:sp>
        <p:nvSpPr>
          <p:cNvPr id="3" name="TextBox 2"/>
          <p:cNvSpPr txBox="1"/>
          <p:nvPr/>
        </p:nvSpPr>
        <p:spPr>
          <a:xfrm>
            <a:off x="1903613" y="1629294"/>
            <a:ext cx="434734" cy="369332"/>
          </a:xfrm>
          <a:prstGeom prst="rect">
            <a:avLst/>
          </a:prstGeom>
          <a:noFill/>
        </p:spPr>
        <p:txBody>
          <a:bodyPr wrap="none" rtlCol="0">
            <a:spAutoFit/>
          </a:bodyPr>
          <a:lstStyle/>
          <a:p>
            <a:r>
              <a:rPr lang="en-US" b="1" dirty="0">
                <a:solidFill>
                  <a:schemeClr val="bg1"/>
                </a:solidFill>
                <a:latin typeface="Calibri" panose="020F0502020204030204" pitchFamily="34" charset="0"/>
              </a:rPr>
              <a:t>TV</a:t>
            </a:r>
          </a:p>
        </p:txBody>
      </p:sp>
      <p:cxnSp>
        <p:nvCxnSpPr>
          <p:cNvPr id="9" name="Straight Arrow Connector 8"/>
          <p:cNvCxnSpPr/>
          <p:nvPr/>
        </p:nvCxnSpPr>
        <p:spPr>
          <a:xfrm>
            <a:off x="2388224" y="1812177"/>
            <a:ext cx="507076"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341717" y="3402674"/>
            <a:ext cx="844829"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092285" y="2238491"/>
            <a:ext cx="453970" cy="369332"/>
          </a:xfrm>
          <a:prstGeom prst="rect">
            <a:avLst/>
          </a:prstGeom>
        </p:spPr>
        <p:txBody>
          <a:bodyPr wrap="none">
            <a:spAutoFit/>
          </a:bodyPr>
          <a:lstStyle/>
          <a:p>
            <a:r>
              <a:rPr lang="en-US" b="1" dirty="0">
                <a:solidFill>
                  <a:schemeClr val="bg1"/>
                </a:solidFill>
                <a:latin typeface="Calibri" panose="020F0502020204030204" pitchFamily="34" charset="0"/>
              </a:rPr>
              <a:t>RA</a:t>
            </a:r>
          </a:p>
        </p:txBody>
      </p:sp>
      <p:sp>
        <p:nvSpPr>
          <p:cNvPr id="14" name="Rectangle 13"/>
          <p:cNvSpPr/>
          <p:nvPr/>
        </p:nvSpPr>
        <p:spPr>
          <a:xfrm>
            <a:off x="2628367" y="3227708"/>
            <a:ext cx="707694" cy="369332"/>
          </a:xfrm>
          <a:prstGeom prst="rect">
            <a:avLst/>
          </a:prstGeom>
        </p:spPr>
        <p:txBody>
          <a:bodyPr wrap="none">
            <a:spAutoFit/>
          </a:bodyPr>
          <a:lstStyle/>
          <a:p>
            <a:r>
              <a:rPr lang="en-US" b="1" dirty="0">
                <a:solidFill>
                  <a:schemeClr val="bg1"/>
                </a:solidFill>
                <a:latin typeface="Calibri" panose="020F0502020204030204" pitchFamily="34" charset="0"/>
              </a:rPr>
              <a:t>RVOT</a:t>
            </a:r>
          </a:p>
        </p:txBody>
      </p:sp>
      <p:cxnSp>
        <p:nvCxnSpPr>
          <p:cNvPr id="15" name="Straight Arrow Connector 14"/>
          <p:cNvCxnSpPr/>
          <p:nvPr/>
        </p:nvCxnSpPr>
        <p:spPr>
          <a:xfrm>
            <a:off x="7596134" y="2423564"/>
            <a:ext cx="507076"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241140" y="1387250"/>
            <a:ext cx="0" cy="72695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9027854" y="991585"/>
            <a:ext cx="447943" cy="369332"/>
          </a:xfrm>
          <a:prstGeom prst="rect">
            <a:avLst/>
          </a:prstGeom>
        </p:spPr>
        <p:txBody>
          <a:bodyPr wrap="none">
            <a:spAutoFit/>
          </a:bodyPr>
          <a:lstStyle/>
          <a:p>
            <a:r>
              <a:rPr lang="en-US" b="1" dirty="0">
                <a:solidFill>
                  <a:schemeClr val="bg1"/>
                </a:solidFill>
                <a:latin typeface="Calibri" panose="020F0502020204030204" pitchFamily="34" charset="0"/>
              </a:rPr>
              <a:t>RV</a:t>
            </a:r>
          </a:p>
        </p:txBody>
      </p:sp>
      <p:cxnSp>
        <p:nvCxnSpPr>
          <p:cNvPr id="19" name="Straight Arrow Connector 18"/>
          <p:cNvCxnSpPr/>
          <p:nvPr/>
        </p:nvCxnSpPr>
        <p:spPr>
          <a:xfrm>
            <a:off x="8608298" y="3143602"/>
            <a:ext cx="507076"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880688" y="2953385"/>
            <a:ext cx="707694" cy="369332"/>
          </a:xfrm>
          <a:prstGeom prst="rect">
            <a:avLst/>
          </a:prstGeom>
        </p:spPr>
        <p:txBody>
          <a:bodyPr wrap="none">
            <a:spAutoFit/>
          </a:bodyPr>
          <a:lstStyle/>
          <a:p>
            <a:r>
              <a:rPr lang="en-US" b="1" dirty="0">
                <a:solidFill>
                  <a:schemeClr val="bg1"/>
                </a:solidFill>
                <a:latin typeface="Calibri" panose="020F0502020204030204" pitchFamily="34" charset="0"/>
              </a:rPr>
              <a:t>RVOT</a:t>
            </a:r>
          </a:p>
        </p:txBody>
      </p:sp>
      <p:sp>
        <p:nvSpPr>
          <p:cNvPr id="17" name="5-Point Star 16"/>
          <p:cNvSpPr/>
          <p:nvPr/>
        </p:nvSpPr>
        <p:spPr>
          <a:xfrm>
            <a:off x="6317674" y="5301680"/>
            <a:ext cx="323273" cy="295563"/>
          </a:xfrm>
          <a:prstGeom prst="star5">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1676393" y="5278592"/>
            <a:ext cx="323273" cy="295563"/>
          </a:xfrm>
          <a:prstGeom prst="star5">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12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8" fill="hold"/>
                                        <p:tgtEl>
                                          <p:spTgt spid="2"/>
                                        </p:tgtEl>
                                      </p:cBhvr>
                                    </p:cmd>
                                  </p:childTnLst>
                                </p:cTn>
                              </p:par>
                            </p:childTnLst>
                          </p:cTn>
                        </p:par>
                        <p:par>
                          <p:cTn id="7" fill="hold">
                            <p:stCondLst>
                              <p:cond delay="2268"/>
                            </p:stCondLst>
                            <p:childTnLst>
                              <p:par>
                                <p:cTn id="8" presetID="1" presetClass="mediacall" presetSubtype="0" fill="hold" nodeType="afterEffect">
                                  <p:stCondLst>
                                    <p:cond delay="0"/>
                                  </p:stCondLst>
                                  <p:childTnLst>
                                    <p:cmd type="call" cmd="playFrom(0.0)">
                                      <p:cBhvr>
                                        <p:cTn id="9" dur="17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066800" y="487245"/>
            <a:ext cx="10058400" cy="3456881"/>
          </a:xfrm>
          <a:prstGeom prst="rect">
            <a:avLst/>
          </a:prstGeom>
        </p:spPr>
      </p:pic>
    </p:spTree>
    <p:extLst>
      <p:ext uri="{BB962C8B-B14F-4D97-AF65-F5344CB8AC3E}">
        <p14:creationId xmlns:p14="http://schemas.microsoft.com/office/powerpoint/2010/main" val="378031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533224" y="5237019"/>
            <a:ext cx="3927422" cy="461665"/>
          </a:xfrm>
          <a:prstGeom prst="rect">
            <a:avLst/>
          </a:prstGeom>
          <a:noFill/>
        </p:spPr>
        <p:txBody>
          <a:bodyPr wrap="none" rtlCol="0">
            <a:spAutoFit/>
          </a:bodyPr>
          <a:lstStyle/>
          <a:p>
            <a:r>
              <a:rPr lang="en-US" sz="2400" b="1" dirty="0">
                <a:latin typeface="Calibri" panose="020F0502020204030204" pitchFamily="34" charset="0"/>
              </a:rPr>
              <a:t>21- Deep TG 5-Chamber View</a:t>
            </a:r>
          </a:p>
        </p:txBody>
      </p:sp>
      <p:sp>
        <p:nvSpPr>
          <p:cNvPr id="8" name="Rectangle 7"/>
          <p:cNvSpPr/>
          <p:nvPr/>
        </p:nvSpPr>
        <p:spPr>
          <a:xfrm>
            <a:off x="7407576" y="5239389"/>
            <a:ext cx="3232710" cy="461665"/>
          </a:xfrm>
          <a:prstGeom prst="rect">
            <a:avLst/>
          </a:prstGeom>
        </p:spPr>
        <p:txBody>
          <a:bodyPr wrap="square">
            <a:spAutoFit/>
          </a:bodyPr>
          <a:lstStyle/>
          <a:p>
            <a:r>
              <a:rPr lang="en-US" sz="2400" b="1" dirty="0">
                <a:latin typeface="Calibri" panose="020F0502020204030204" pitchFamily="34" charset="0"/>
              </a:rPr>
              <a:t>22- TG 2-Chamber View</a:t>
            </a:r>
          </a:p>
        </p:txBody>
      </p:sp>
      <p:pic>
        <p:nvPicPr>
          <p:cNvPr id="3" name="mmc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515" t="16171" r="30823"/>
          <a:stretch/>
        </p:blipFill>
        <p:spPr>
          <a:xfrm>
            <a:off x="971759" y="480289"/>
            <a:ext cx="5015346" cy="4572000"/>
          </a:xfrm>
          <a:prstGeom prst="rect">
            <a:avLst/>
          </a:prstGeom>
        </p:spPr>
      </p:pic>
      <p:pic>
        <p:nvPicPr>
          <p:cNvPr id="4" name="mmc2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6439" t="15845" r="30811"/>
          <a:stretch/>
        </p:blipFill>
        <p:spPr>
          <a:xfrm>
            <a:off x="6179127" y="480289"/>
            <a:ext cx="5006109" cy="4572000"/>
          </a:xfrm>
          <a:prstGeom prst="rect">
            <a:avLst/>
          </a:prstGeom>
        </p:spPr>
      </p:pic>
      <p:sp>
        <p:nvSpPr>
          <p:cNvPr id="2" name="TextBox 1"/>
          <p:cNvSpPr txBox="1"/>
          <p:nvPr/>
        </p:nvSpPr>
        <p:spPr>
          <a:xfrm>
            <a:off x="2585255" y="1820483"/>
            <a:ext cx="447943" cy="369332"/>
          </a:xfrm>
          <a:prstGeom prst="rect">
            <a:avLst/>
          </a:prstGeom>
          <a:noFill/>
        </p:spPr>
        <p:txBody>
          <a:bodyPr wrap="none" rtlCol="0">
            <a:spAutoFit/>
          </a:bodyPr>
          <a:lstStyle/>
          <a:p>
            <a:r>
              <a:rPr lang="en-US" b="1" dirty="0">
                <a:solidFill>
                  <a:schemeClr val="bg1"/>
                </a:solidFill>
                <a:latin typeface="Calibri" panose="020F0502020204030204" pitchFamily="34" charset="0"/>
              </a:rPr>
              <a:t>RV</a:t>
            </a:r>
          </a:p>
        </p:txBody>
      </p:sp>
      <p:sp>
        <p:nvSpPr>
          <p:cNvPr id="5" name="Rectangle 4"/>
          <p:cNvSpPr/>
          <p:nvPr/>
        </p:nvSpPr>
        <p:spPr>
          <a:xfrm>
            <a:off x="2630065" y="2986638"/>
            <a:ext cx="453970" cy="369332"/>
          </a:xfrm>
          <a:prstGeom prst="rect">
            <a:avLst/>
          </a:prstGeom>
        </p:spPr>
        <p:txBody>
          <a:bodyPr wrap="none">
            <a:spAutoFit/>
          </a:bodyPr>
          <a:lstStyle/>
          <a:p>
            <a:r>
              <a:rPr lang="en-US" b="1" dirty="0">
                <a:solidFill>
                  <a:schemeClr val="bg1"/>
                </a:solidFill>
                <a:latin typeface="Calibri" panose="020F0502020204030204" pitchFamily="34" charset="0"/>
              </a:rPr>
              <a:t>RA</a:t>
            </a:r>
          </a:p>
        </p:txBody>
      </p:sp>
      <p:sp>
        <p:nvSpPr>
          <p:cNvPr id="9" name="Rectangle 8"/>
          <p:cNvSpPr/>
          <p:nvPr/>
        </p:nvSpPr>
        <p:spPr>
          <a:xfrm>
            <a:off x="10244516" y="2379807"/>
            <a:ext cx="421910" cy="369332"/>
          </a:xfrm>
          <a:prstGeom prst="rect">
            <a:avLst/>
          </a:prstGeom>
        </p:spPr>
        <p:txBody>
          <a:bodyPr wrap="none">
            <a:spAutoFit/>
          </a:bodyPr>
          <a:lstStyle/>
          <a:p>
            <a:r>
              <a:rPr lang="en-US" b="1" dirty="0">
                <a:solidFill>
                  <a:schemeClr val="bg1"/>
                </a:solidFill>
                <a:latin typeface="Calibri" panose="020F0502020204030204" pitchFamily="34" charset="0"/>
              </a:rPr>
              <a:t>LA</a:t>
            </a:r>
          </a:p>
        </p:txBody>
      </p:sp>
      <p:sp>
        <p:nvSpPr>
          <p:cNvPr id="10" name="Rectangle 9"/>
          <p:cNvSpPr/>
          <p:nvPr/>
        </p:nvSpPr>
        <p:spPr>
          <a:xfrm>
            <a:off x="3344957" y="3044827"/>
            <a:ext cx="721031" cy="369332"/>
          </a:xfrm>
          <a:prstGeom prst="rect">
            <a:avLst/>
          </a:prstGeom>
        </p:spPr>
        <p:txBody>
          <a:bodyPr wrap="none">
            <a:spAutoFit/>
          </a:bodyPr>
          <a:lstStyle/>
          <a:p>
            <a:r>
              <a:rPr lang="en-US" b="1" dirty="0">
                <a:solidFill>
                  <a:schemeClr val="bg1"/>
                </a:solidFill>
                <a:latin typeface="Calibri" panose="020F0502020204030204" pitchFamily="34" charset="0"/>
              </a:rPr>
              <a:t>Aorta</a:t>
            </a:r>
          </a:p>
        </p:txBody>
      </p:sp>
      <p:sp>
        <p:nvSpPr>
          <p:cNvPr id="11" name="Rectangle 10"/>
          <p:cNvSpPr/>
          <p:nvPr/>
        </p:nvSpPr>
        <p:spPr>
          <a:xfrm>
            <a:off x="3893599" y="1415533"/>
            <a:ext cx="400687" cy="369332"/>
          </a:xfrm>
          <a:prstGeom prst="rect">
            <a:avLst/>
          </a:prstGeom>
        </p:spPr>
        <p:txBody>
          <a:bodyPr wrap="none">
            <a:spAutoFit/>
          </a:bodyPr>
          <a:lstStyle/>
          <a:p>
            <a:r>
              <a:rPr lang="en-US" b="1" dirty="0">
                <a:solidFill>
                  <a:schemeClr val="bg1"/>
                </a:solidFill>
                <a:latin typeface="Calibri" panose="020F0502020204030204" pitchFamily="34" charset="0"/>
              </a:rPr>
              <a:t>LV</a:t>
            </a:r>
          </a:p>
        </p:txBody>
      </p:sp>
      <p:sp>
        <p:nvSpPr>
          <p:cNvPr id="12" name="Rectangle 11"/>
          <p:cNvSpPr/>
          <p:nvPr/>
        </p:nvSpPr>
        <p:spPr>
          <a:xfrm>
            <a:off x="4457557" y="2263430"/>
            <a:ext cx="421910" cy="369332"/>
          </a:xfrm>
          <a:prstGeom prst="rect">
            <a:avLst/>
          </a:prstGeom>
        </p:spPr>
        <p:txBody>
          <a:bodyPr wrap="none">
            <a:spAutoFit/>
          </a:bodyPr>
          <a:lstStyle/>
          <a:p>
            <a:r>
              <a:rPr lang="en-US" b="1" dirty="0">
                <a:solidFill>
                  <a:schemeClr val="bg1"/>
                </a:solidFill>
                <a:latin typeface="Calibri" panose="020F0502020204030204" pitchFamily="34" charset="0"/>
              </a:rPr>
              <a:t>LA</a:t>
            </a:r>
          </a:p>
        </p:txBody>
      </p:sp>
      <p:sp>
        <p:nvSpPr>
          <p:cNvPr id="13" name="Rectangle 12"/>
          <p:cNvSpPr/>
          <p:nvPr/>
        </p:nvSpPr>
        <p:spPr>
          <a:xfrm>
            <a:off x="8478611" y="1789604"/>
            <a:ext cx="400687" cy="369332"/>
          </a:xfrm>
          <a:prstGeom prst="rect">
            <a:avLst/>
          </a:prstGeom>
        </p:spPr>
        <p:txBody>
          <a:bodyPr wrap="none">
            <a:spAutoFit/>
          </a:bodyPr>
          <a:lstStyle/>
          <a:p>
            <a:r>
              <a:rPr lang="en-US" b="1" dirty="0">
                <a:solidFill>
                  <a:schemeClr val="bg1"/>
                </a:solidFill>
                <a:latin typeface="Calibri" panose="020F0502020204030204" pitchFamily="34" charset="0"/>
              </a:rPr>
              <a:t>LV</a:t>
            </a:r>
          </a:p>
        </p:txBody>
      </p:sp>
      <p:sp>
        <p:nvSpPr>
          <p:cNvPr id="14" name="Rectangle 13"/>
          <p:cNvSpPr/>
          <p:nvPr/>
        </p:nvSpPr>
        <p:spPr>
          <a:xfrm>
            <a:off x="10004469" y="3244334"/>
            <a:ext cx="561372" cy="369332"/>
          </a:xfrm>
          <a:prstGeom prst="rect">
            <a:avLst/>
          </a:prstGeom>
        </p:spPr>
        <p:txBody>
          <a:bodyPr wrap="none">
            <a:spAutoFit/>
          </a:bodyPr>
          <a:lstStyle/>
          <a:p>
            <a:r>
              <a:rPr lang="en-US" b="1" dirty="0">
                <a:solidFill>
                  <a:schemeClr val="bg1"/>
                </a:solidFill>
                <a:latin typeface="Calibri" panose="020F0502020204030204" pitchFamily="34" charset="0"/>
              </a:rPr>
              <a:t>LAA</a:t>
            </a:r>
          </a:p>
        </p:txBody>
      </p:sp>
      <p:sp>
        <p:nvSpPr>
          <p:cNvPr id="15" name="5-Point Star 14"/>
          <p:cNvSpPr/>
          <p:nvPr/>
        </p:nvSpPr>
        <p:spPr>
          <a:xfrm>
            <a:off x="7084295" y="5283208"/>
            <a:ext cx="323273" cy="295563"/>
          </a:xfrm>
          <a:prstGeom prst="star5">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1214574" y="5306301"/>
            <a:ext cx="323273" cy="295563"/>
          </a:xfrm>
          <a:prstGeom prst="star5">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6599385" y="5278588"/>
            <a:ext cx="323273" cy="295563"/>
          </a:xfrm>
          <a:prstGeom prst="star5">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52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 fill="hold"/>
                                        <p:tgtEl>
                                          <p:spTgt spid="3"/>
                                        </p:tgtEl>
                                      </p:cBhvr>
                                    </p:cmd>
                                  </p:childTnLst>
                                </p:cTn>
                              </p:par>
                            </p:childTnLst>
                          </p:cTn>
                        </p:par>
                        <p:par>
                          <p:cTn id="7" fill="hold">
                            <p:stCondLst>
                              <p:cond delay="1668"/>
                            </p:stCondLst>
                            <p:childTnLst>
                              <p:par>
                                <p:cTn id="8" presetID="1" presetClass="mediacall" presetSubtype="0" fill="hold" nodeType="afterEffect">
                                  <p:stCondLst>
                                    <p:cond delay="0"/>
                                  </p:stCondLst>
                                  <p:childTnLst>
                                    <p:cmd type="call" cmd="playFrom(0.0)">
                                      <p:cBhvr>
                                        <p:cTn id="9" dur="2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066800" y="478577"/>
            <a:ext cx="10058400" cy="3568087"/>
          </a:xfrm>
          <a:prstGeom prst="rect">
            <a:avLst/>
          </a:prstGeom>
        </p:spPr>
      </p:pic>
      <p:sp>
        <p:nvSpPr>
          <p:cNvPr id="3" name="TextBox 2"/>
          <p:cNvSpPr txBox="1"/>
          <p:nvPr/>
        </p:nvSpPr>
        <p:spPr>
          <a:xfrm>
            <a:off x="1209963" y="4054764"/>
            <a:ext cx="2004267" cy="369332"/>
          </a:xfrm>
          <a:prstGeom prst="rect">
            <a:avLst/>
          </a:prstGeom>
          <a:noFill/>
        </p:spPr>
        <p:txBody>
          <a:bodyPr wrap="none" rtlCol="0">
            <a:spAutoFit/>
          </a:bodyPr>
          <a:lstStyle/>
          <a:p>
            <a:r>
              <a:rPr lang="en-US" b="1" dirty="0">
                <a:solidFill>
                  <a:srgbClr val="7030A0"/>
                </a:solidFill>
                <a:latin typeface="Calibri" panose="020F0502020204030204" pitchFamily="34" charset="0"/>
              </a:rPr>
              <a:t>24. TG LV LAX View</a:t>
            </a:r>
          </a:p>
        </p:txBody>
      </p:sp>
    </p:spTree>
    <p:extLst>
      <p:ext uri="{BB962C8B-B14F-4D97-AF65-F5344CB8AC3E}">
        <p14:creationId xmlns:p14="http://schemas.microsoft.com/office/powerpoint/2010/main" val="389126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041223" y="5237019"/>
            <a:ext cx="3010889" cy="461665"/>
          </a:xfrm>
          <a:prstGeom prst="rect">
            <a:avLst/>
          </a:prstGeom>
          <a:noFill/>
        </p:spPr>
        <p:txBody>
          <a:bodyPr wrap="none" rtlCol="0">
            <a:spAutoFit/>
          </a:bodyPr>
          <a:lstStyle/>
          <a:p>
            <a:r>
              <a:rPr lang="en-US" sz="2400" b="1" dirty="0">
                <a:latin typeface="Calibri" panose="020F0502020204030204" pitchFamily="34" charset="0"/>
              </a:rPr>
              <a:t>23- TG RV Inflow View</a:t>
            </a:r>
          </a:p>
        </p:txBody>
      </p:sp>
      <p:sp>
        <p:nvSpPr>
          <p:cNvPr id="8" name="Rectangle 7"/>
          <p:cNvSpPr/>
          <p:nvPr/>
        </p:nvSpPr>
        <p:spPr>
          <a:xfrm>
            <a:off x="7204375" y="5239389"/>
            <a:ext cx="3232710" cy="461665"/>
          </a:xfrm>
          <a:prstGeom prst="rect">
            <a:avLst/>
          </a:prstGeom>
        </p:spPr>
        <p:txBody>
          <a:bodyPr wrap="square">
            <a:spAutoFit/>
          </a:bodyPr>
          <a:lstStyle/>
          <a:p>
            <a:r>
              <a:rPr lang="en-US" sz="2400" b="1" dirty="0">
                <a:latin typeface="Calibri" panose="020F0502020204030204" pitchFamily="34" charset="0"/>
              </a:rPr>
              <a:t>24- TG LAX View</a:t>
            </a:r>
          </a:p>
        </p:txBody>
      </p:sp>
      <p:pic>
        <p:nvPicPr>
          <p:cNvPr id="2" name="mmc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819" t="15518" r="29791"/>
          <a:stretch/>
        </p:blipFill>
        <p:spPr>
          <a:xfrm>
            <a:off x="960573" y="480289"/>
            <a:ext cx="5061527" cy="4572000"/>
          </a:xfrm>
          <a:prstGeom prst="rect">
            <a:avLst/>
          </a:prstGeom>
        </p:spPr>
      </p:pic>
      <p:pic>
        <p:nvPicPr>
          <p:cNvPr id="5" name="mmc2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6742" t="16171" r="30753"/>
          <a:stretch/>
        </p:blipFill>
        <p:spPr>
          <a:xfrm>
            <a:off x="6216073" y="480289"/>
            <a:ext cx="4996872" cy="4572000"/>
          </a:xfrm>
          <a:prstGeom prst="rect">
            <a:avLst/>
          </a:prstGeom>
        </p:spPr>
      </p:pic>
      <p:sp>
        <p:nvSpPr>
          <p:cNvPr id="3" name="TextBox 2"/>
          <p:cNvSpPr txBox="1"/>
          <p:nvPr/>
        </p:nvSpPr>
        <p:spPr>
          <a:xfrm>
            <a:off x="2951018" y="1704109"/>
            <a:ext cx="447943" cy="369332"/>
          </a:xfrm>
          <a:prstGeom prst="rect">
            <a:avLst/>
          </a:prstGeom>
          <a:noFill/>
        </p:spPr>
        <p:txBody>
          <a:bodyPr wrap="none" rtlCol="0">
            <a:spAutoFit/>
          </a:bodyPr>
          <a:lstStyle/>
          <a:p>
            <a:r>
              <a:rPr lang="en-US" b="1" dirty="0">
                <a:solidFill>
                  <a:schemeClr val="bg1"/>
                </a:solidFill>
                <a:latin typeface="Calibri" panose="020F0502020204030204" pitchFamily="34" charset="0"/>
              </a:rPr>
              <a:t>RV</a:t>
            </a:r>
          </a:p>
        </p:txBody>
      </p:sp>
      <p:sp>
        <p:nvSpPr>
          <p:cNvPr id="4" name="Rectangle 3"/>
          <p:cNvSpPr/>
          <p:nvPr/>
        </p:nvSpPr>
        <p:spPr>
          <a:xfrm>
            <a:off x="4816311" y="1789610"/>
            <a:ext cx="453970" cy="369332"/>
          </a:xfrm>
          <a:prstGeom prst="rect">
            <a:avLst/>
          </a:prstGeom>
        </p:spPr>
        <p:txBody>
          <a:bodyPr wrap="none">
            <a:spAutoFit/>
          </a:bodyPr>
          <a:lstStyle/>
          <a:p>
            <a:r>
              <a:rPr lang="en-US" b="1" dirty="0">
                <a:solidFill>
                  <a:schemeClr val="bg1"/>
                </a:solidFill>
                <a:latin typeface="Calibri" panose="020F0502020204030204" pitchFamily="34" charset="0"/>
              </a:rPr>
              <a:t>RA</a:t>
            </a:r>
          </a:p>
        </p:txBody>
      </p:sp>
      <p:sp>
        <p:nvSpPr>
          <p:cNvPr id="9" name="Rectangle 8"/>
          <p:cNvSpPr/>
          <p:nvPr/>
        </p:nvSpPr>
        <p:spPr>
          <a:xfrm>
            <a:off x="4031902" y="517762"/>
            <a:ext cx="655244" cy="369332"/>
          </a:xfrm>
          <a:prstGeom prst="rect">
            <a:avLst/>
          </a:prstGeom>
        </p:spPr>
        <p:txBody>
          <a:bodyPr wrap="none">
            <a:spAutoFit/>
          </a:bodyPr>
          <a:lstStyle/>
          <a:p>
            <a:r>
              <a:rPr lang="en-US" b="1" dirty="0">
                <a:solidFill>
                  <a:schemeClr val="bg1"/>
                </a:solidFill>
                <a:latin typeface="Calibri" panose="020F0502020204030204" pitchFamily="34" charset="0"/>
              </a:rPr>
              <a:t>PTVL</a:t>
            </a:r>
          </a:p>
        </p:txBody>
      </p:sp>
      <p:cxnSp>
        <p:nvCxnSpPr>
          <p:cNvPr id="11" name="Straight Arrow Connector 10"/>
          <p:cNvCxnSpPr/>
          <p:nvPr/>
        </p:nvCxnSpPr>
        <p:spPr>
          <a:xfrm>
            <a:off x="4347556" y="881148"/>
            <a:ext cx="0" cy="51301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447312" y="2369529"/>
            <a:ext cx="0" cy="61237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130777" y="3036518"/>
            <a:ext cx="653962" cy="369332"/>
          </a:xfrm>
          <a:prstGeom prst="rect">
            <a:avLst/>
          </a:prstGeom>
        </p:spPr>
        <p:txBody>
          <a:bodyPr wrap="none">
            <a:spAutoFit/>
          </a:bodyPr>
          <a:lstStyle/>
          <a:p>
            <a:r>
              <a:rPr lang="en-US" b="1" dirty="0">
                <a:solidFill>
                  <a:schemeClr val="bg1"/>
                </a:solidFill>
                <a:latin typeface="Calibri" panose="020F0502020204030204" pitchFamily="34" charset="0"/>
              </a:rPr>
              <a:t>ATVL</a:t>
            </a:r>
          </a:p>
        </p:txBody>
      </p:sp>
      <p:sp>
        <p:nvSpPr>
          <p:cNvPr id="17" name="Rectangle 16"/>
          <p:cNvSpPr/>
          <p:nvPr/>
        </p:nvSpPr>
        <p:spPr>
          <a:xfrm>
            <a:off x="9293605" y="2030674"/>
            <a:ext cx="660437" cy="369332"/>
          </a:xfrm>
          <a:prstGeom prst="rect">
            <a:avLst/>
          </a:prstGeom>
        </p:spPr>
        <p:txBody>
          <a:bodyPr wrap="none">
            <a:spAutoFit/>
          </a:bodyPr>
          <a:lstStyle/>
          <a:p>
            <a:r>
              <a:rPr lang="en-US" b="1" dirty="0">
                <a:solidFill>
                  <a:schemeClr val="bg1"/>
                </a:solidFill>
                <a:latin typeface="Calibri" panose="020F0502020204030204" pitchFamily="34" charset="0"/>
              </a:rPr>
              <a:t>LVOT</a:t>
            </a:r>
          </a:p>
        </p:txBody>
      </p:sp>
      <p:sp>
        <p:nvSpPr>
          <p:cNvPr id="18" name="Rectangle 17"/>
          <p:cNvSpPr/>
          <p:nvPr/>
        </p:nvSpPr>
        <p:spPr>
          <a:xfrm>
            <a:off x="10695219" y="1922603"/>
            <a:ext cx="421910" cy="369332"/>
          </a:xfrm>
          <a:prstGeom prst="rect">
            <a:avLst/>
          </a:prstGeom>
        </p:spPr>
        <p:txBody>
          <a:bodyPr wrap="none">
            <a:spAutoFit/>
          </a:bodyPr>
          <a:lstStyle/>
          <a:p>
            <a:r>
              <a:rPr lang="en-US" b="1" dirty="0">
                <a:solidFill>
                  <a:schemeClr val="bg1"/>
                </a:solidFill>
                <a:latin typeface="Calibri" panose="020F0502020204030204" pitchFamily="34" charset="0"/>
              </a:rPr>
              <a:t>LA</a:t>
            </a:r>
          </a:p>
        </p:txBody>
      </p:sp>
      <p:sp>
        <p:nvSpPr>
          <p:cNvPr id="10" name="Rectangle 9"/>
          <p:cNvSpPr/>
          <p:nvPr/>
        </p:nvSpPr>
        <p:spPr>
          <a:xfrm>
            <a:off x="8130297" y="1868122"/>
            <a:ext cx="400687" cy="369332"/>
          </a:xfrm>
          <a:prstGeom prst="rect">
            <a:avLst/>
          </a:prstGeom>
        </p:spPr>
        <p:txBody>
          <a:bodyPr wrap="none">
            <a:spAutoFit/>
          </a:bodyPr>
          <a:lstStyle/>
          <a:p>
            <a:r>
              <a:rPr lang="en-US" b="1" dirty="0">
                <a:solidFill>
                  <a:schemeClr val="bg1"/>
                </a:solidFill>
                <a:latin typeface="Calibri" panose="020F0502020204030204" pitchFamily="34" charset="0"/>
              </a:rPr>
              <a:t>LV</a:t>
            </a:r>
          </a:p>
        </p:txBody>
      </p:sp>
      <p:sp>
        <p:nvSpPr>
          <p:cNvPr id="19" name="5-Point Star 18"/>
          <p:cNvSpPr/>
          <p:nvPr/>
        </p:nvSpPr>
        <p:spPr>
          <a:xfrm>
            <a:off x="6862620" y="5329388"/>
            <a:ext cx="323273" cy="295563"/>
          </a:xfrm>
          <a:prstGeom prst="star5">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1713337" y="5324767"/>
            <a:ext cx="323273" cy="295563"/>
          </a:xfrm>
          <a:prstGeom prst="star5">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1274616" y="5310914"/>
            <a:ext cx="323273" cy="295563"/>
          </a:xfrm>
          <a:prstGeom prst="star5">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95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 fill="hold"/>
                                        <p:tgtEl>
                                          <p:spTgt spid="2"/>
                                        </p:tgtEl>
                                      </p:cBhvr>
                                    </p:cmd>
                                  </p:childTnLst>
                                </p:cTn>
                              </p:par>
                            </p:childTnLst>
                          </p:cTn>
                        </p:par>
                        <p:par>
                          <p:cTn id="7" fill="hold">
                            <p:stCondLst>
                              <p:cond delay="1768"/>
                            </p:stCondLst>
                            <p:childTnLst>
                              <p:par>
                                <p:cTn id="8" presetID="1" presetClass="mediacall" presetSubtype="0" fill="hold" nodeType="afterEffect">
                                  <p:stCondLst>
                                    <p:cond delay="0"/>
                                  </p:stCondLst>
                                  <p:childTnLst>
                                    <p:cmd type="call" cmd="playFrom(0.0)">
                                      <p:cBhvr>
                                        <p:cTn id="9" dur="1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3851567" y="674257"/>
            <a:ext cx="4092787" cy="707886"/>
          </a:xfrm>
          <a:prstGeom prst="rect">
            <a:avLst/>
          </a:prstGeom>
          <a:noFill/>
        </p:spPr>
        <p:txBody>
          <a:bodyPr wrap="none" rtlCol="0">
            <a:spAutoFit/>
          </a:bodyPr>
          <a:lstStyle/>
          <a:p>
            <a:r>
              <a:rPr lang="en-US" sz="4000" dirty="0">
                <a:latin typeface="Calibri" panose="020F0502020204030204" pitchFamily="34" charset="0"/>
              </a:rPr>
              <a:t>How to assess RV?</a:t>
            </a:r>
          </a:p>
        </p:txBody>
      </p:sp>
    </p:spTree>
    <p:extLst>
      <p:ext uri="{BB962C8B-B14F-4D97-AF65-F5344CB8AC3E}">
        <p14:creationId xmlns:p14="http://schemas.microsoft.com/office/powerpoint/2010/main" val="410662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3965" y="267855"/>
            <a:ext cx="6751782" cy="894066"/>
          </a:xfrm>
        </p:spPr>
        <p:txBody>
          <a:bodyPr>
            <a:normAutofit/>
          </a:bodyPr>
          <a:lstStyle/>
          <a:p>
            <a:pPr algn="ctr">
              <a:defRPr/>
            </a:pPr>
            <a:r>
              <a:rPr lang="en-US" sz="4000" b="0" dirty="0">
                <a:solidFill>
                  <a:schemeClr val="tx1"/>
                </a:solidFill>
                <a:effectLst/>
                <a:latin typeface="Calibri" panose="020F0502020204030204" pitchFamily="34" charset="0"/>
              </a:rPr>
              <a:t>Functional anatomy of the RA</a:t>
            </a:r>
          </a:p>
        </p:txBody>
      </p:sp>
      <p:sp>
        <p:nvSpPr>
          <p:cNvPr id="3" name="Content Placeholder 2"/>
          <p:cNvSpPr>
            <a:spLocks noGrp="1"/>
          </p:cNvSpPr>
          <p:nvPr>
            <p:ph idx="1"/>
          </p:nvPr>
        </p:nvSpPr>
        <p:spPr>
          <a:xfrm>
            <a:off x="1320794" y="1267696"/>
            <a:ext cx="9513453" cy="4419600"/>
          </a:xfrm>
        </p:spPr>
        <p:txBody>
          <a:bodyPr/>
          <a:lstStyle/>
          <a:p>
            <a:pPr marL="514350" indent="-514350">
              <a:buFont typeface="+mj-lt"/>
              <a:buAutoNum type="arabicPeriod"/>
              <a:defRPr/>
            </a:pPr>
            <a:endParaRPr lang="en-US" sz="2400" dirty="0"/>
          </a:p>
          <a:p>
            <a:pPr marL="514350" indent="-514350">
              <a:buFont typeface="+mj-lt"/>
              <a:buAutoNum type="arabicPeriod"/>
              <a:defRPr/>
            </a:pPr>
            <a:endParaRPr lang="en-US" sz="2400" dirty="0">
              <a:solidFill>
                <a:srgbClr val="FFC000"/>
              </a:solidFill>
            </a:endParaRPr>
          </a:p>
        </p:txBody>
      </p:sp>
      <p:sp>
        <p:nvSpPr>
          <p:cNvPr id="4" name="Rectangle 3"/>
          <p:cNvSpPr/>
          <p:nvPr/>
        </p:nvSpPr>
        <p:spPr>
          <a:xfrm>
            <a:off x="1496291" y="1434565"/>
            <a:ext cx="9337955" cy="4524315"/>
          </a:xfrm>
          <a:prstGeom prst="rect">
            <a:avLst/>
          </a:prstGeom>
        </p:spPr>
        <p:txBody>
          <a:bodyPr wrap="square">
            <a:spAutoFit/>
          </a:bodyPr>
          <a:lstStyle/>
          <a:p>
            <a:pPr marL="514350" indent="-514350">
              <a:buFont typeface="+mj-lt"/>
              <a:buAutoNum type="arabicPeriod"/>
              <a:defRPr/>
            </a:pPr>
            <a:r>
              <a:rPr lang="en-US" sz="2400" b="1" dirty="0">
                <a:latin typeface="Calibri" panose="020F0502020204030204" pitchFamily="34" charset="0"/>
              </a:rPr>
              <a:t>Crista terminalis is a prominent internal muscle ridge which separates the RA free wall into:</a:t>
            </a:r>
          </a:p>
          <a:p>
            <a:pPr marL="514350" indent="-514350">
              <a:buNone/>
              <a:defRPr/>
            </a:pPr>
            <a:r>
              <a:rPr lang="en-US" sz="2400" b="1" dirty="0">
                <a:latin typeface="Calibri" panose="020F0502020204030204" pitchFamily="34" charset="0"/>
              </a:rPr>
              <a:t>             a)  smooth-walled posterior region that receives the IVC, SVC    </a:t>
            </a:r>
          </a:p>
          <a:p>
            <a:pPr marL="514350" indent="-514350">
              <a:buNone/>
              <a:defRPr/>
            </a:pPr>
            <a:r>
              <a:rPr lang="en-US" sz="2400" b="1" dirty="0">
                <a:latin typeface="Calibri" panose="020F0502020204030204" pitchFamily="34" charset="0"/>
              </a:rPr>
              <a:t>                   and coronary sinus.</a:t>
            </a:r>
          </a:p>
          <a:p>
            <a:pPr marL="514350" indent="-514350">
              <a:buNone/>
              <a:defRPr/>
            </a:pPr>
            <a:r>
              <a:rPr lang="en-US" sz="2400" b="1" dirty="0">
                <a:latin typeface="Calibri" panose="020F0502020204030204" pitchFamily="34" charset="0"/>
              </a:rPr>
              <a:t>             b)  muscular anterior region that is lined by parallel pectina </a:t>
            </a:r>
          </a:p>
          <a:p>
            <a:pPr marL="514350" indent="-514350">
              <a:buNone/>
              <a:defRPr/>
            </a:pPr>
            <a:r>
              <a:rPr lang="en-US" sz="2400" b="1" dirty="0">
                <a:latin typeface="Calibri" panose="020F0502020204030204" pitchFamily="34" charset="0"/>
              </a:rPr>
              <a:t>                   muscles and form the right atrial appendage (RAA). </a:t>
            </a:r>
          </a:p>
          <a:p>
            <a:pPr marL="514350" indent="-514350">
              <a:buNone/>
              <a:defRPr/>
            </a:pPr>
            <a:endParaRPr lang="en-US" sz="2400" b="1" dirty="0">
              <a:latin typeface="Calibri" panose="020F0502020204030204" pitchFamily="34" charset="0"/>
            </a:endParaRPr>
          </a:p>
          <a:p>
            <a:pPr marL="514350" indent="-514350">
              <a:buFontTx/>
              <a:buAutoNum type="arabicPeriod" startAt="2"/>
              <a:defRPr/>
            </a:pPr>
            <a:r>
              <a:rPr lang="en-US" sz="2400" b="1" dirty="0">
                <a:latin typeface="Calibri" panose="020F0502020204030204" pitchFamily="34" charset="0"/>
              </a:rPr>
              <a:t>Inferior vena cava (IVC) blood flow is directed by the Eustachian valve towards the foramen ovale. Superior vena cava (SVC) blood is directed towards the TV.</a:t>
            </a:r>
          </a:p>
          <a:p>
            <a:pPr marL="514350" indent="-514350">
              <a:buFontTx/>
              <a:buAutoNum type="arabicPeriod" startAt="2"/>
              <a:defRPr/>
            </a:pPr>
            <a:r>
              <a:rPr lang="en-US" sz="2400" b="1" dirty="0">
                <a:latin typeface="Calibri" panose="020F0502020204030204" pitchFamily="34" charset="0"/>
              </a:rPr>
              <a:t>Coronary sinus blood is directed into the RA via a rudimentary valve called Thebesian valve.</a:t>
            </a:r>
          </a:p>
        </p:txBody>
      </p:sp>
    </p:spTree>
    <p:extLst>
      <p:ext uri="{BB962C8B-B14F-4D97-AF65-F5344CB8AC3E}">
        <p14:creationId xmlns:p14="http://schemas.microsoft.com/office/powerpoint/2010/main" val="262608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981200" y="492417"/>
            <a:ext cx="8229600" cy="2843223"/>
          </a:xfrm>
          <a:prstGeom prst="rect">
            <a:avLst/>
          </a:prstGeom>
        </p:spPr>
      </p:pic>
      <p:pic>
        <p:nvPicPr>
          <p:cNvPr id="3" name="Picture 2"/>
          <p:cNvPicPr>
            <a:picLocks noChangeAspect="1"/>
          </p:cNvPicPr>
          <p:nvPr/>
        </p:nvPicPr>
        <p:blipFill>
          <a:blip r:embed="rId3"/>
          <a:stretch>
            <a:fillRect/>
          </a:stretch>
        </p:blipFill>
        <p:spPr>
          <a:xfrm>
            <a:off x="1963648" y="3311275"/>
            <a:ext cx="8229600" cy="2560986"/>
          </a:xfrm>
          <a:prstGeom prst="rect">
            <a:avLst/>
          </a:prstGeom>
        </p:spPr>
      </p:pic>
    </p:spTree>
    <p:extLst>
      <p:ext uri="{BB962C8B-B14F-4D97-AF65-F5344CB8AC3E}">
        <p14:creationId xmlns:p14="http://schemas.microsoft.com/office/powerpoint/2010/main" val="163018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2210945" y="480279"/>
            <a:ext cx="7770111" cy="5394960"/>
          </a:xfrm>
          <a:prstGeom prst="rect">
            <a:avLst/>
          </a:prstGeom>
        </p:spPr>
      </p:pic>
    </p:spTree>
    <p:extLst>
      <p:ext uri="{BB962C8B-B14F-4D97-AF65-F5344CB8AC3E}">
        <p14:creationId xmlns:p14="http://schemas.microsoft.com/office/powerpoint/2010/main" val="243376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524000" y="479161"/>
            <a:ext cx="9144000" cy="625150"/>
          </a:xfrm>
          <a:prstGeom prst="rect">
            <a:avLst/>
          </a:prstGeom>
        </p:spPr>
      </p:pic>
      <p:pic>
        <p:nvPicPr>
          <p:cNvPr id="3" name="Picture 2"/>
          <p:cNvPicPr>
            <a:picLocks noChangeAspect="1"/>
          </p:cNvPicPr>
          <p:nvPr/>
        </p:nvPicPr>
        <p:blipFill>
          <a:blip r:embed="rId3"/>
          <a:stretch>
            <a:fillRect/>
          </a:stretch>
        </p:blipFill>
        <p:spPr>
          <a:xfrm>
            <a:off x="1524000" y="1113564"/>
            <a:ext cx="9144000" cy="4520889"/>
          </a:xfrm>
          <a:prstGeom prst="rect">
            <a:avLst/>
          </a:prstGeom>
        </p:spPr>
      </p:pic>
    </p:spTree>
    <p:extLst>
      <p:ext uri="{BB962C8B-B14F-4D97-AF65-F5344CB8AC3E}">
        <p14:creationId xmlns:p14="http://schemas.microsoft.com/office/powerpoint/2010/main" val="174429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524000" y="479161"/>
            <a:ext cx="9144000" cy="625150"/>
          </a:xfrm>
          <a:prstGeom prst="rect">
            <a:avLst/>
          </a:prstGeom>
        </p:spPr>
      </p:pic>
      <p:pic>
        <p:nvPicPr>
          <p:cNvPr id="4" name="Picture 3"/>
          <p:cNvPicPr>
            <a:picLocks noChangeAspect="1"/>
          </p:cNvPicPr>
          <p:nvPr/>
        </p:nvPicPr>
        <p:blipFill>
          <a:blip r:embed="rId3"/>
          <a:stretch>
            <a:fillRect/>
          </a:stretch>
        </p:blipFill>
        <p:spPr>
          <a:xfrm>
            <a:off x="1524000" y="1088780"/>
            <a:ext cx="9144000" cy="2218270"/>
          </a:xfrm>
          <a:prstGeom prst="rect">
            <a:avLst/>
          </a:prstGeom>
        </p:spPr>
      </p:pic>
      <p:pic>
        <p:nvPicPr>
          <p:cNvPr id="5" name="Picture 4"/>
          <p:cNvPicPr>
            <a:picLocks noChangeAspect="1"/>
          </p:cNvPicPr>
          <p:nvPr/>
        </p:nvPicPr>
        <p:blipFill>
          <a:blip r:embed="rId4"/>
          <a:stretch>
            <a:fillRect/>
          </a:stretch>
        </p:blipFill>
        <p:spPr>
          <a:xfrm>
            <a:off x="1524000" y="3390174"/>
            <a:ext cx="9144000" cy="1577345"/>
          </a:xfrm>
          <a:prstGeom prst="rect">
            <a:avLst/>
          </a:prstGeom>
        </p:spPr>
      </p:pic>
      <p:sp>
        <p:nvSpPr>
          <p:cNvPr id="6" name="TextBox 5"/>
          <p:cNvSpPr txBox="1"/>
          <p:nvPr/>
        </p:nvSpPr>
        <p:spPr>
          <a:xfrm>
            <a:off x="7333673" y="461819"/>
            <a:ext cx="580544" cy="307777"/>
          </a:xfrm>
          <a:prstGeom prst="rect">
            <a:avLst/>
          </a:prstGeom>
          <a:noFill/>
        </p:spPr>
        <p:txBody>
          <a:bodyPr wrap="none" rtlCol="0">
            <a:spAutoFit/>
          </a:bodyPr>
          <a:lstStyle/>
          <a:p>
            <a:r>
              <a:rPr lang="en-US" sz="1400" b="1" dirty="0">
                <a:latin typeface="Calibri" panose="020F0502020204030204" pitchFamily="34" charset="0"/>
              </a:rPr>
              <a:t>Cont.</a:t>
            </a:r>
          </a:p>
        </p:txBody>
      </p:sp>
    </p:spTree>
    <p:extLst>
      <p:ext uri="{BB962C8B-B14F-4D97-AF65-F5344CB8AC3E}">
        <p14:creationId xmlns:p14="http://schemas.microsoft.com/office/powerpoint/2010/main" val="15907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066800" y="488950"/>
            <a:ext cx="10058400" cy="4043915"/>
          </a:xfrm>
          <a:prstGeom prst="rect">
            <a:avLst/>
          </a:prstGeom>
        </p:spPr>
      </p:pic>
    </p:spTree>
    <p:extLst>
      <p:ext uri="{BB962C8B-B14F-4D97-AF65-F5344CB8AC3E}">
        <p14:creationId xmlns:p14="http://schemas.microsoft.com/office/powerpoint/2010/main" val="272712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066800" y="488950"/>
            <a:ext cx="10058400" cy="4043915"/>
          </a:xfrm>
          <a:prstGeom prst="rect">
            <a:avLst/>
          </a:prstGeom>
        </p:spPr>
      </p:pic>
      <p:cxnSp>
        <p:nvCxnSpPr>
          <p:cNvPr id="4" name="Straight Connector 3"/>
          <p:cNvCxnSpPr/>
          <p:nvPr/>
        </p:nvCxnSpPr>
        <p:spPr>
          <a:xfrm>
            <a:off x="1066800" y="1403929"/>
            <a:ext cx="100584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08368" y="4502726"/>
            <a:ext cx="100584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76044" y="2558467"/>
            <a:ext cx="100584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62185" y="2812475"/>
            <a:ext cx="100584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80663" y="2156690"/>
            <a:ext cx="100584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49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47268" y="1059322"/>
            <a:ext cx="3425624" cy="914400"/>
          </a:xfrm>
        </p:spPr>
        <p:txBody>
          <a:bodyPr>
            <a:noAutofit/>
          </a:bodyPr>
          <a:lstStyle/>
          <a:p>
            <a:pPr algn="ctr"/>
            <a:r>
              <a:rPr lang="en-US" sz="6000" b="0" dirty="0">
                <a:solidFill>
                  <a:schemeClr val="tx1"/>
                </a:solidFill>
                <a:effectLst/>
                <a:latin typeface="Calibri" panose="020F0502020204030204" pitchFamily="34" charset="0"/>
                <a:cs typeface="Calibri" panose="020F0502020204030204" pitchFamily="34" charset="0"/>
              </a:rPr>
              <a:t>Case 1</a:t>
            </a:r>
          </a:p>
        </p:txBody>
      </p:sp>
      <p:sp>
        <p:nvSpPr>
          <p:cNvPr id="5" name="Rectangle 4"/>
          <p:cNvSpPr/>
          <p:nvPr/>
        </p:nvSpPr>
        <p:spPr>
          <a:xfrm>
            <a:off x="2019993" y="2338399"/>
            <a:ext cx="8038407" cy="1323439"/>
          </a:xfrm>
          <a:prstGeom prst="rect">
            <a:avLst/>
          </a:prstGeom>
        </p:spPr>
        <p:txBody>
          <a:bodyPr wrap="square">
            <a:spAutoFit/>
          </a:bodyPr>
          <a:lstStyle/>
          <a:p>
            <a:r>
              <a:rPr lang="en-US" sz="4000" dirty="0">
                <a:latin typeface="Calibri" panose="020F0502020204030204" pitchFamily="34" charset="0"/>
              </a:rPr>
              <a:t>17-year-old boy presented with fatigue and mild cyanosis</a:t>
            </a:r>
          </a:p>
        </p:txBody>
      </p:sp>
    </p:spTree>
    <p:extLst>
      <p:ext uri="{BB962C8B-B14F-4D97-AF65-F5344CB8AC3E}">
        <p14:creationId xmlns:p14="http://schemas.microsoft.com/office/powerpoint/2010/main" val="69606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30283" y="683414"/>
            <a:ext cx="9692640" cy="914400"/>
          </a:xfrm>
        </p:spPr>
        <p:txBody>
          <a:bodyPr>
            <a:noAutofit/>
          </a:bodyPr>
          <a:lstStyle/>
          <a:p>
            <a:pPr algn="ctr"/>
            <a:r>
              <a:rPr lang="en-US" sz="4000" b="0" u="sng" dirty="0">
                <a:solidFill>
                  <a:schemeClr val="tx1"/>
                </a:solidFill>
                <a:effectLst/>
                <a:latin typeface="Calibri" panose="020F0502020204030204" pitchFamily="34" charset="0"/>
                <a:cs typeface="Calibri" panose="020F0502020204030204" pitchFamily="34" charset="0"/>
              </a:rPr>
              <a:t>Suggested reading materials</a:t>
            </a:r>
            <a:endParaRPr lang="en-US" sz="2800" b="0" u="sng" dirty="0">
              <a:solidFill>
                <a:schemeClr val="tx1"/>
              </a:solidFill>
              <a:effectLst/>
              <a:latin typeface="Calibri" panose="020F0502020204030204" pitchFamily="34" charset="0"/>
              <a:cs typeface="Calibri" panose="020F0502020204030204" pitchFamily="34" charset="0"/>
            </a:endParaRPr>
          </a:p>
        </p:txBody>
      </p:sp>
      <p:sp>
        <p:nvSpPr>
          <p:cNvPr id="3" name="TextBox 2"/>
          <p:cNvSpPr txBox="1"/>
          <p:nvPr/>
        </p:nvSpPr>
        <p:spPr>
          <a:xfrm>
            <a:off x="1156394" y="1792779"/>
            <a:ext cx="9954953" cy="954107"/>
          </a:xfrm>
          <a:prstGeom prst="rect">
            <a:avLst/>
          </a:prstGeom>
          <a:noFill/>
        </p:spPr>
        <p:txBody>
          <a:bodyPr wrap="square" rtlCol="0">
            <a:spAutoFit/>
          </a:bodyPr>
          <a:lstStyle/>
          <a:p>
            <a:pPr marL="514350" indent="-514350">
              <a:buAutoNum type="arabicPeriod"/>
            </a:pPr>
            <a:r>
              <a:rPr lang="en-US" sz="2800" dirty="0">
                <a:latin typeface="Calibri" panose="020F0502020204030204" pitchFamily="34" charset="0"/>
              </a:rPr>
              <a:t>Recommendations for cardiac chamber quantification by echocardiography in adults. JASE, 2015.</a:t>
            </a:r>
          </a:p>
        </p:txBody>
      </p:sp>
    </p:spTree>
    <p:extLst>
      <p:ext uri="{BB962C8B-B14F-4D97-AF65-F5344CB8AC3E}">
        <p14:creationId xmlns:p14="http://schemas.microsoft.com/office/powerpoint/2010/main" val="29515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30283" y="692730"/>
            <a:ext cx="9692640" cy="932792"/>
          </a:xfrm>
        </p:spPr>
        <p:txBody>
          <a:bodyPr>
            <a:noAutofit/>
          </a:bodyPr>
          <a:lstStyle/>
          <a:p>
            <a:pPr algn="ctr"/>
            <a:r>
              <a:rPr lang="en-US" sz="4000" b="0" dirty="0">
                <a:solidFill>
                  <a:schemeClr val="tx1"/>
                </a:solidFill>
                <a:effectLst/>
                <a:latin typeface="Calibri" panose="020F0502020204030204" pitchFamily="34" charset="0"/>
                <a:cs typeface="Calibri" panose="020F0502020204030204" pitchFamily="34" charset="0"/>
              </a:rPr>
              <a:t>Questions</a:t>
            </a:r>
            <a:endParaRPr lang="en-US" sz="2800" b="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37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4314305" y="482137"/>
            <a:ext cx="2465740" cy="707886"/>
          </a:xfrm>
          <a:prstGeom prst="rect">
            <a:avLst/>
          </a:prstGeom>
          <a:noFill/>
        </p:spPr>
        <p:txBody>
          <a:bodyPr wrap="none" rtlCol="0">
            <a:spAutoFit/>
          </a:bodyPr>
          <a:lstStyle/>
          <a:p>
            <a:r>
              <a:rPr lang="en-US" sz="4000" dirty="0">
                <a:latin typeface="Calibri" panose="020F0502020204030204" pitchFamily="34" charset="0"/>
              </a:rPr>
              <a:t>Question 1</a:t>
            </a:r>
          </a:p>
        </p:txBody>
      </p:sp>
      <p:sp>
        <p:nvSpPr>
          <p:cNvPr id="3" name="TextBox 2"/>
          <p:cNvSpPr txBox="1"/>
          <p:nvPr/>
        </p:nvSpPr>
        <p:spPr>
          <a:xfrm>
            <a:off x="1507056" y="1377600"/>
            <a:ext cx="9440344" cy="3539430"/>
          </a:xfrm>
          <a:prstGeom prst="rect">
            <a:avLst/>
          </a:prstGeom>
          <a:noFill/>
        </p:spPr>
        <p:txBody>
          <a:bodyPr wrap="square" rtlCol="0">
            <a:spAutoFit/>
          </a:bodyPr>
          <a:lstStyle/>
          <a:p>
            <a:r>
              <a:rPr lang="en-US" sz="2800" dirty="0">
                <a:latin typeface="Calibri" panose="020F0502020204030204" pitchFamily="34" charset="0"/>
              </a:rPr>
              <a:t>Which of the following statements about LV anatomy is CORRECT?</a:t>
            </a:r>
          </a:p>
          <a:p>
            <a:endParaRPr lang="en-US" sz="2800" dirty="0">
              <a:latin typeface="Calibri" panose="020F0502020204030204" pitchFamily="34" charset="0"/>
            </a:endParaRPr>
          </a:p>
          <a:p>
            <a:pPr marL="514350" indent="-514350">
              <a:buFont typeface="+mj-lt"/>
              <a:buAutoNum type="alphaUcPeriod"/>
            </a:pPr>
            <a:r>
              <a:rPr lang="en-US" sz="2800" dirty="0">
                <a:latin typeface="Calibri" panose="020F0502020204030204" pitchFamily="34" charset="0"/>
              </a:rPr>
              <a:t>LV wall thickness is about 3 times more than RV </a:t>
            </a:r>
          </a:p>
          <a:p>
            <a:pPr marL="514350" indent="-514350">
              <a:buFont typeface="+mj-lt"/>
              <a:buAutoNum type="alphaUcPeriod"/>
            </a:pPr>
            <a:r>
              <a:rPr lang="en-US" sz="2800" dirty="0">
                <a:latin typeface="Calibri" panose="020F0502020204030204" pitchFamily="34" charset="0"/>
              </a:rPr>
              <a:t>LV internal dimensions and volume are larger in women but ejection fraction are more in men </a:t>
            </a:r>
          </a:p>
          <a:p>
            <a:pPr marL="514350" indent="-514350">
              <a:buFont typeface="+mj-lt"/>
              <a:buAutoNum type="alphaUcPeriod"/>
            </a:pPr>
            <a:r>
              <a:rPr lang="en-US" sz="2800" dirty="0">
                <a:latin typeface="Calibri" panose="020F0502020204030204" pitchFamily="34" charset="0"/>
              </a:rPr>
              <a:t>LV apex is the thickest segment in the LV</a:t>
            </a:r>
          </a:p>
          <a:p>
            <a:pPr marL="514350" indent="-514350">
              <a:buFont typeface="+mj-lt"/>
              <a:buAutoNum type="alphaUcPeriod"/>
            </a:pPr>
            <a:r>
              <a:rPr lang="en-US" sz="2800" dirty="0">
                <a:latin typeface="Calibri" panose="020F0502020204030204" pitchFamily="34" charset="0"/>
              </a:rPr>
              <a:t>Endocardial layer of the LV has coarse trabeculation   </a:t>
            </a:r>
          </a:p>
        </p:txBody>
      </p:sp>
    </p:spTree>
    <p:extLst>
      <p:ext uri="{BB962C8B-B14F-4D97-AF65-F5344CB8AC3E}">
        <p14:creationId xmlns:p14="http://schemas.microsoft.com/office/powerpoint/2010/main" val="13927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257" y="267855"/>
            <a:ext cx="6751782" cy="894066"/>
          </a:xfrm>
        </p:spPr>
        <p:txBody>
          <a:bodyPr>
            <a:normAutofit/>
          </a:bodyPr>
          <a:lstStyle/>
          <a:p>
            <a:pPr algn="ctr">
              <a:defRPr/>
            </a:pPr>
            <a:r>
              <a:rPr lang="en-US" sz="4000" b="0" dirty="0">
                <a:solidFill>
                  <a:schemeClr val="tx1"/>
                </a:solidFill>
                <a:effectLst/>
                <a:latin typeface="Calibri" panose="020F0502020204030204" pitchFamily="34" charset="0"/>
              </a:rPr>
              <a:t>Functional anatomy of the LA</a:t>
            </a:r>
          </a:p>
        </p:txBody>
      </p:sp>
      <p:sp>
        <p:nvSpPr>
          <p:cNvPr id="3" name="Content Placeholder 2"/>
          <p:cNvSpPr>
            <a:spLocks noGrp="1"/>
          </p:cNvSpPr>
          <p:nvPr>
            <p:ph idx="1"/>
          </p:nvPr>
        </p:nvSpPr>
        <p:spPr>
          <a:xfrm>
            <a:off x="1320794" y="1267696"/>
            <a:ext cx="9513453" cy="4419600"/>
          </a:xfrm>
        </p:spPr>
        <p:txBody>
          <a:bodyPr/>
          <a:lstStyle/>
          <a:p>
            <a:pPr marL="514350" indent="-514350">
              <a:buFont typeface="+mj-lt"/>
              <a:buAutoNum type="arabicPeriod"/>
              <a:defRPr/>
            </a:pPr>
            <a:endParaRPr lang="en-US" sz="2400" dirty="0"/>
          </a:p>
          <a:p>
            <a:pPr marL="514350" indent="-514350">
              <a:buFont typeface="+mj-lt"/>
              <a:buAutoNum type="arabicPeriod"/>
              <a:defRPr/>
            </a:pPr>
            <a:endParaRPr lang="en-US" sz="2400" dirty="0">
              <a:solidFill>
                <a:srgbClr val="FFC000"/>
              </a:solidFill>
            </a:endParaRPr>
          </a:p>
        </p:txBody>
      </p:sp>
      <p:sp>
        <p:nvSpPr>
          <p:cNvPr id="4" name="Rectangle 3"/>
          <p:cNvSpPr/>
          <p:nvPr/>
        </p:nvSpPr>
        <p:spPr>
          <a:xfrm>
            <a:off x="1496291" y="1434565"/>
            <a:ext cx="9337955" cy="4524315"/>
          </a:xfrm>
          <a:prstGeom prst="rect">
            <a:avLst/>
          </a:prstGeom>
        </p:spPr>
        <p:txBody>
          <a:bodyPr wrap="square">
            <a:spAutoFit/>
          </a:bodyPr>
          <a:lstStyle/>
          <a:p>
            <a:pPr marL="457200" indent="-457200">
              <a:buFont typeface="+mj-lt"/>
              <a:buAutoNum type="arabicPeriod"/>
              <a:defRPr/>
            </a:pPr>
            <a:r>
              <a:rPr lang="en-US" sz="2400" b="1" dirty="0">
                <a:latin typeface="Calibri" panose="020F0502020204030204" pitchFamily="34" charset="0"/>
              </a:rPr>
              <a:t>Left pulmonary veins (LUPV and LLPV) are connected to the posterolateral and right pulmonary veins (RUPV and RLPV) are connected to the posteromedial aspect of LA.</a:t>
            </a:r>
          </a:p>
          <a:p>
            <a:pPr marL="457200" indent="-457200">
              <a:buFont typeface="+mj-lt"/>
              <a:buAutoNum type="arabicPeriod"/>
              <a:defRPr/>
            </a:pPr>
            <a:r>
              <a:rPr lang="en-US" sz="2400" b="1" dirty="0">
                <a:latin typeface="Calibri" panose="020F0502020204030204" pitchFamily="34" charset="0"/>
              </a:rPr>
              <a:t>Left atrial appendage (LAA) arises anterolaterally in the left A-V groove. LAA is smaller, more tortuous and has narrower base compared to RAA. At least 80% of times, LAA are multilobed.</a:t>
            </a:r>
          </a:p>
          <a:p>
            <a:pPr marL="457200" indent="-457200">
              <a:buFont typeface="+mj-lt"/>
              <a:buAutoNum type="arabicPeriod"/>
              <a:defRPr/>
            </a:pPr>
            <a:r>
              <a:rPr lang="en-US" sz="2400" b="1" dirty="0">
                <a:latin typeface="Calibri" panose="020F0502020204030204" pitchFamily="34" charset="0"/>
              </a:rPr>
              <a:t>In contrast to the right atrial free wall, the LA has no crista terminalis and no pectina muscle outside its appendage. </a:t>
            </a:r>
          </a:p>
          <a:p>
            <a:pPr marL="457200" indent="-457200">
              <a:buFont typeface="+mj-lt"/>
              <a:buAutoNum type="arabicPeriod"/>
              <a:defRPr/>
            </a:pPr>
            <a:r>
              <a:rPr lang="en-US" sz="2400" b="1" dirty="0">
                <a:latin typeface="Calibri" panose="020F0502020204030204" pitchFamily="34" charset="0"/>
              </a:rPr>
              <a:t> Coronary sinus (CS) travels along the posterior wall of the LA within the left A-V groove.</a:t>
            </a:r>
          </a:p>
          <a:p>
            <a:pPr marL="457200" indent="-457200">
              <a:buFont typeface="+mj-lt"/>
              <a:buAutoNum type="arabicPeriod"/>
              <a:defRPr/>
            </a:pPr>
            <a:r>
              <a:rPr lang="en-US" sz="2400" b="1" dirty="0">
                <a:latin typeface="Calibri" panose="020F0502020204030204" pitchFamily="34" charset="0"/>
              </a:rPr>
              <a:t>Esophagus and descending aorta are in contact with posterior LA wall.</a:t>
            </a:r>
          </a:p>
        </p:txBody>
      </p:sp>
    </p:spTree>
    <p:extLst>
      <p:ext uri="{BB962C8B-B14F-4D97-AF65-F5344CB8AC3E}">
        <p14:creationId xmlns:p14="http://schemas.microsoft.com/office/powerpoint/2010/main" val="371457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4314305" y="482137"/>
            <a:ext cx="2451953" cy="707886"/>
          </a:xfrm>
          <a:prstGeom prst="rect">
            <a:avLst/>
          </a:prstGeom>
          <a:noFill/>
        </p:spPr>
        <p:txBody>
          <a:bodyPr wrap="none" rtlCol="0">
            <a:spAutoFit/>
          </a:bodyPr>
          <a:lstStyle/>
          <a:p>
            <a:r>
              <a:rPr lang="en-US" sz="4000" dirty="0">
                <a:latin typeface="Calibri" panose="020F0502020204030204" pitchFamily="34" charset="0"/>
              </a:rPr>
              <a:t>Question 2</a:t>
            </a:r>
          </a:p>
        </p:txBody>
      </p:sp>
      <p:sp>
        <p:nvSpPr>
          <p:cNvPr id="3" name="TextBox 2"/>
          <p:cNvSpPr txBox="1"/>
          <p:nvPr/>
        </p:nvSpPr>
        <p:spPr>
          <a:xfrm>
            <a:off x="1507056" y="1377600"/>
            <a:ext cx="9440344" cy="4401205"/>
          </a:xfrm>
          <a:prstGeom prst="rect">
            <a:avLst/>
          </a:prstGeom>
          <a:noFill/>
        </p:spPr>
        <p:txBody>
          <a:bodyPr wrap="square" rtlCol="0">
            <a:spAutoFit/>
          </a:bodyPr>
          <a:lstStyle/>
          <a:p>
            <a:r>
              <a:rPr lang="en-US" sz="2800" dirty="0">
                <a:latin typeface="Calibri" panose="020F0502020204030204" pitchFamily="34" charset="0"/>
              </a:rPr>
              <a:t>Which of the following statements about function of the LV and RV is CORRECT?</a:t>
            </a:r>
          </a:p>
          <a:p>
            <a:endParaRPr lang="en-US" sz="2800" dirty="0">
              <a:latin typeface="Calibri" panose="020F0502020204030204" pitchFamily="34" charset="0"/>
            </a:endParaRPr>
          </a:p>
          <a:p>
            <a:pPr marL="514350" indent="-514350">
              <a:buFont typeface="+mj-lt"/>
              <a:buAutoNum type="alphaUcPeriod"/>
            </a:pPr>
            <a:r>
              <a:rPr lang="en-US" sz="2800" dirty="0">
                <a:latin typeface="Calibri" panose="020F0502020204030204" pitchFamily="34" charset="0"/>
              </a:rPr>
              <a:t>Basal LV rotates in counter-clockwise rotation </a:t>
            </a:r>
          </a:p>
          <a:p>
            <a:pPr marL="514350" indent="-514350">
              <a:buFont typeface="+mj-lt"/>
              <a:buAutoNum type="alphaUcPeriod"/>
            </a:pPr>
            <a:r>
              <a:rPr lang="en-US" sz="2800" dirty="0">
                <a:latin typeface="Calibri" panose="020F0502020204030204" pitchFamily="34" charset="0"/>
              </a:rPr>
              <a:t>LV net twist is the difference between LV apex and base rotation </a:t>
            </a:r>
          </a:p>
          <a:p>
            <a:pPr marL="514350" indent="-514350">
              <a:buFont typeface="+mj-lt"/>
              <a:buAutoNum type="alphaUcPeriod"/>
            </a:pPr>
            <a:r>
              <a:rPr lang="en-US" sz="2800" dirty="0">
                <a:latin typeface="Calibri" panose="020F0502020204030204" pitchFamily="34" charset="0"/>
              </a:rPr>
              <a:t>RV function is more dependent to circumferential contraction of the RV muscle</a:t>
            </a:r>
          </a:p>
          <a:p>
            <a:pPr marL="514350" indent="-514350">
              <a:buFont typeface="+mj-lt"/>
              <a:buAutoNum type="alphaUcPeriod"/>
            </a:pPr>
            <a:r>
              <a:rPr lang="en-US" sz="2800" dirty="0">
                <a:latin typeface="Calibri" panose="020F0502020204030204" pitchFamily="34" charset="0"/>
              </a:rPr>
              <a:t>During systole LV apex moves towards the base to create longitudinal contraction</a:t>
            </a:r>
          </a:p>
        </p:txBody>
      </p:sp>
    </p:spTree>
    <p:extLst>
      <p:ext uri="{BB962C8B-B14F-4D97-AF65-F5344CB8AC3E}">
        <p14:creationId xmlns:p14="http://schemas.microsoft.com/office/powerpoint/2010/main" val="368006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4314305" y="482137"/>
            <a:ext cx="2451953" cy="707886"/>
          </a:xfrm>
          <a:prstGeom prst="rect">
            <a:avLst/>
          </a:prstGeom>
          <a:noFill/>
        </p:spPr>
        <p:txBody>
          <a:bodyPr wrap="none" rtlCol="0">
            <a:spAutoFit/>
          </a:bodyPr>
          <a:lstStyle/>
          <a:p>
            <a:r>
              <a:rPr lang="en-US" sz="4000" dirty="0">
                <a:latin typeface="Calibri" panose="020F0502020204030204" pitchFamily="34" charset="0"/>
              </a:rPr>
              <a:t>Question 3</a:t>
            </a:r>
          </a:p>
        </p:txBody>
      </p:sp>
      <p:sp>
        <p:nvSpPr>
          <p:cNvPr id="3" name="TextBox 2"/>
          <p:cNvSpPr txBox="1"/>
          <p:nvPr/>
        </p:nvSpPr>
        <p:spPr>
          <a:xfrm>
            <a:off x="1507056" y="1155936"/>
            <a:ext cx="9440344" cy="3970318"/>
          </a:xfrm>
          <a:prstGeom prst="rect">
            <a:avLst/>
          </a:prstGeom>
          <a:noFill/>
        </p:spPr>
        <p:txBody>
          <a:bodyPr wrap="square" rtlCol="0">
            <a:spAutoFit/>
          </a:bodyPr>
          <a:lstStyle/>
          <a:p>
            <a:r>
              <a:rPr lang="en-US" sz="2800" dirty="0">
                <a:latin typeface="Calibri" panose="020F0502020204030204" pitchFamily="34" charset="0"/>
              </a:rPr>
              <a:t>All of the following statements about TEE assessment of LV function are correct EXCEPT</a:t>
            </a:r>
          </a:p>
          <a:p>
            <a:endParaRPr lang="en-US" sz="2800" dirty="0">
              <a:latin typeface="Calibri" panose="020F0502020204030204" pitchFamily="34" charset="0"/>
            </a:endParaRPr>
          </a:p>
          <a:p>
            <a:pPr marL="514350" indent="-514350">
              <a:buFont typeface="+mj-lt"/>
              <a:buAutoNum type="alphaUcPeriod"/>
            </a:pPr>
            <a:r>
              <a:rPr lang="en-US" sz="2800" dirty="0">
                <a:latin typeface="Calibri" panose="020F0502020204030204" pitchFamily="34" charset="0"/>
              </a:rPr>
              <a:t>In ME 2-chamber view LV anterior wall and inferior wall can be assessed</a:t>
            </a:r>
          </a:p>
          <a:p>
            <a:pPr marL="514350" indent="-514350">
              <a:buFont typeface="+mj-lt"/>
              <a:buAutoNum type="alphaUcPeriod"/>
            </a:pPr>
            <a:r>
              <a:rPr lang="en-US" sz="2800" dirty="0">
                <a:latin typeface="Calibri" panose="020F0502020204030204" pitchFamily="34" charset="0"/>
              </a:rPr>
              <a:t>In TG SAX view of the LV, the wall below the image is anterior wall</a:t>
            </a:r>
          </a:p>
          <a:p>
            <a:pPr marL="514350" indent="-514350">
              <a:buFont typeface="+mj-lt"/>
              <a:buAutoNum type="alphaUcPeriod"/>
            </a:pPr>
            <a:r>
              <a:rPr lang="en-US" sz="2800" dirty="0">
                <a:latin typeface="Calibri" panose="020F0502020204030204" pitchFamily="34" charset="0"/>
              </a:rPr>
              <a:t>In ME LAX view,  LV anterolateral wall can be assessed</a:t>
            </a:r>
          </a:p>
          <a:p>
            <a:pPr marL="514350" indent="-514350">
              <a:buFont typeface="+mj-lt"/>
              <a:buAutoNum type="alphaUcPeriod"/>
            </a:pPr>
            <a:r>
              <a:rPr lang="en-US" sz="2800" dirty="0">
                <a:latin typeface="Calibri" panose="020F0502020204030204" pitchFamily="34" charset="0"/>
              </a:rPr>
              <a:t>TG RV inflow view the best view to measure TAPSE</a:t>
            </a:r>
          </a:p>
        </p:txBody>
      </p:sp>
    </p:spTree>
    <p:extLst>
      <p:ext uri="{BB962C8B-B14F-4D97-AF65-F5344CB8AC3E}">
        <p14:creationId xmlns:p14="http://schemas.microsoft.com/office/powerpoint/2010/main" val="116359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4314305" y="482137"/>
            <a:ext cx="2451953" cy="707886"/>
          </a:xfrm>
          <a:prstGeom prst="rect">
            <a:avLst/>
          </a:prstGeom>
          <a:noFill/>
        </p:spPr>
        <p:txBody>
          <a:bodyPr wrap="none" rtlCol="0">
            <a:spAutoFit/>
          </a:bodyPr>
          <a:lstStyle/>
          <a:p>
            <a:r>
              <a:rPr lang="en-US" sz="4000" dirty="0">
                <a:latin typeface="Calibri" panose="020F0502020204030204" pitchFamily="34" charset="0"/>
              </a:rPr>
              <a:t>Question 4</a:t>
            </a:r>
          </a:p>
        </p:txBody>
      </p:sp>
      <p:sp>
        <p:nvSpPr>
          <p:cNvPr id="3" name="TextBox 2"/>
          <p:cNvSpPr txBox="1"/>
          <p:nvPr/>
        </p:nvSpPr>
        <p:spPr>
          <a:xfrm>
            <a:off x="1507056" y="1155936"/>
            <a:ext cx="9440344" cy="3970318"/>
          </a:xfrm>
          <a:prstGeom prst="rect">
            <a:avLst/>
          </a:prstGeom>
          <a:noFill/>
        </p:spPr>
        <p:txBody>
          <a:bodyPr wrap="square" rtlCol="0">
            <a:spAutoFit/>
          </a:bodyPr>
          <a:lstStyle/>
          <a:p>
            <a:r>
              <a:rPr lang="en-US" sz="2800" dirty="0">
                <a:latin typeface="Calibri" panose="020F0502020204030204" pitchFamily="34" charset="0"/>
              </a:rPr>
              <a:t>All of the following statements about echocardiographic assessment of LV function are correct EXCEPT</a:t>
            </a:r>
          </a:p>
          <a:p>
            <a:endParaRPr lang="en-US" sz="2800" dirty="0">
              <a:latin typeface="Calibri" panose="020F0502020204030204" pitchFamily="34" charset="0"/>
            </a:endParaRPr>
          </a:p>
          <a:p>
            <a:pPr marL="514350" indent="-514350">
              <a:buFont typeface="+mj-lt"/>
              <a:buAutoNum type="alphaUcPeriod"/>
            </a:pPr>
            <a:r>
              <a:rPr lang="en-US" sz="2800" dirty="0">
                <a:latin typeface="Calibri" panose="020F0502020204030204" pitchFamily="34" charset="0"/>
              </a:rPr>
              <a:t>Normal cut off value of LV global longitudinal strain in women is more than men (absolute number)</a:t>
            </a:r>
          </a:p>
          <a:p>
            <a:pPr marL="514350" indent="-514350">
              <a:buFont typeface="+mj-lt"/>
              <a:buAutoNum type="alphaUcPeriod"/>
            </a:pPr>
            <a:r>
              <a:rPr lang="en-US" sz="2800" dirty="0">
                <a:latin typeface="Calibri" panose="020F0502020204030204" pitchFamily="34" charset="0"/>
              </a:rPr>
              <a:t>Normal cut off value of RV global longitudinal strain is more than LV (absolute number)</a:t>
            </a:r>
          </a:p>
          <a:p>
            <a:pPr marL="514350" indent="-514350">
              <a:buFont typeface="+mj-lt"/>
              <a:buAutoNum type="alphaUcPeriod"/>
            </a:pPr>
            <a:r>
              <a:rPr lang="en-US" sz="2800" dirty="0">
                <a:latin typeface="Calibri" panose="020F0502020204030204" pitchFamily="34" charset="0"/>
              </a:rPr>
              <a:t>Normal cut off value of LV EF is less than RV</a:t>
            </a:r>
          </a:p>
          <a:p>
            <a:pPr marL="514350" indent="-514350">
              <a:buFont typeface="+mj-lt"/>
              <a:buAutoNum type="alphaUcPeriod"/>
            </a:pPr>
            <a:r>
              <a:rPr lang="en-US" sz="2800" dirty="0">
                <a:latin typeface="Calibri" panose="020F0502020204030204" pitchFamily="34" charset="0"/>
              </a:rPr>
              <a:t>LV volume in a normal person will decrease in older age</a:t>
            </a:r>
          </a:p>
        </p:txBody>
      </p:sp>
    </p:spTree>
    <p:extLst>
      <p:ext uri="{BB962C8B-B14F-4D97-AF65-F5344CB8AC3E}">
        <p14:creationId xmlns:p14="http://schemas.microsoft.com/office/powerpoint/2010/main" val="146171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4314305" y="482137"/>
            <a:ext cx="2451953" cy="707886"/>
          </a:xfrm>
          <a:prstGeom prst="rect">
            <a:avLst/>
          </a:prstGeom>
          <a:noFill/>
        </p:spPr>
        <p:txBody>
          <a:bodyPr wrap="none" rtlCol="0">
            <a:spAutoFit/>
          </a:bodyPr>
          <a:lstStyle/>
          <a:p>
            <a:r>
              <a:rPr lang="en-US" sz="4000" dirty="0">
                <a:latin typeface="Calibri" panose="020F0502020204030204" pitchFamily="34" charset="0"/>
              </a:rPr>
              <a:t>Question 5</a:t>
            </a:r>
          </a:p>
        </p:txBody>
      </p:sp>
      <p:sp>
        <p:nvSpPr>
          <p:cNvPr id="3" name="TextBox 2"/>
          <p:cNvSpPr txBox="1"/>
          <p:nvPr/>
        </p:nvSpPr>
        <p:spPr>
          <a:xfrm>
            <a:off x="1507056" y="1377600"/>
            <a:ext cx="9440344" cy="3108543"/>
          </a:xfrm>
          <a:prstGeom prst="rect">
            <a:avLst/>
          </a:prstGeom>
          <a:noFill/>
        </p:spPr>
        <p:txBody>
          <a:bodyPr wrap="square" rtlCol="0">
            <a:spAutoFit/>
          </a:bodyPr>
          <a:lstStyle/>
          <a:p>
            <a:r>
              <a:rPr lang="en-US" sz="2800" dirty="0">
                <a:latin typeface="Calibri" panose="020F0502020204030204" pitchFamily="34" charset="0"/>
              </a:rPr>
              <a:t>Which of the following statements about RV anatomy and function is CORRECT?</a:t>
            </a:r>
          </a:p>
          <a:p>
            <a:endParaRPr lang="en-US" sz="2800" dirty="0">
              <a:latin typeface="Calibri" panose="020F0502020204030204" pitchFamily="34" charset="0"/>
            </a:endParaRPr>
          </a:p>
          <a:p>
            <a:pPr marL="514350" indent="-514350">
              <a:buFont typeface="+mj-lt"/>
              <a:buAutoNum type="alphaUcPeriod"/>
            </a:pPr>
            <a:r>
              <a:rPr lang="en-US" sz="2800" dirty="0">
                <a:latin typeface="Calibri" panose="020F0502020204030204" pitchFamily="34" charset="0"/>
              </a:rPr>
              <a:t>In normal person apex of the heart is part of RV </a:t>
            </a:r>
          </a:p>
          <a:p>
            <a:pPr marL="514350" indent="-514350">
              <a:buFont typeface="+mj-lt"/>
              <a:buAutoNum type="alphaUcPeriod"/>
            </a:pPr>
            <a:r>
              <a:rPr lang="en-US" sz="2800" dirty="0">
                <a:latin typeface="Calibri" panose="020F0502020204030204" pitchFamily="34" charset="0"/>
              </a:rPr>
              <a:t>Normal TAPSE is more than 24 mm </a:t>
            </a:r>
          </a:p>
          <a:p>
            <a:pPr marL="514350" indent="-514350">
              <a:buFont typeface="+mj-lt"/>
              <a:buAutoNum type="alphaUcPeriod"/>
            </a:pPr>
            <a:r>
              <a:rPr lang="en-US" sz="2800" dirty="0">
                <a:latin typeface="Calibri" panose="020F0502020204030204" pitchFamily="34" charset="0"/>
              </a:rPr>
              <a:t>Normal RV free wall thickness is about 7-11 mm</a:t>
            </a:r>
          </a:p>
          <a:p>
            <a:pPr marL="514350" indent="-514350">
              <a:buFont typeface="+mj-lt"/>
              <a:buAutoNum type="alphaUcPeriod"/>
            </a:pPr>
            <a:r>
              <a:rPr lang="en-US" sz="2800" dirty="0">
                <a:latin typeface="Calibri" panose="020F0502020204030204" pitchFamily="34" charset="0"/>
              </a:rPr>
              <a:t>Normal E/e’ ratio in RV should be less than 6.0</a:t>
            </a:r>
          </a:p>
        </p:txBody>
      </p:sp>
    </p:spTree>
    <p:extLst>
      <p:ext uri="{BB962C8B-B14F-4D97-AF65-F5344CB8AC3E}">
        <p14:creationId xmlns:p14="http://schemas.microsoft.com/office/powerpoint/2010/main" val="183358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88718" y="519003"/>
            <a:ext cx="9692640" cy="914400"/>
          </a:xfrm>
        </p:spPr>
        <p:txBody>
          <a:bodyPr>
            <a:noAutofit/>
          </a:bodyPr>
          <a:lstStyle/>
          <a:p>
            <a:pPr algn="ctr"/>
            <a:r>
              <a:rPr lang="en-US" sz="4000" b="0" u="sng" dirty="0">
                <a:solidFill>
                  <a:schemeClr val="tx1"/>
                </a:solidFill>
                <a:effectLst/>
                <a:latin typeface="Calibri" panose="020F0502020204030204" pitchFamily="34" charset="0"/>
                <a:cs typeface="Calibri" panose="020F0502020204030204" pitchFamily="34" charset="0"/>
              </a:rPr>
              <a:t>Correct Answers</a:t>
            </a:r>
            <a:endParaRPr lang="en-US" sz="2800" b="0" u="sng" dirty="0">
              <a:solidFill>
                <a:schemeClr val="tx1"/>
              </a:solidFill>
              <a:effectLst/>
              <a:latin typeface="Calibri" panose="020F0502020204030204" pitchFamily="34" charset="0"/>
              <a:cs typeface="Calibri" panose="020F0502020204030204" pitchFamily="34" charset="0"/>
            </a:endParaRPr>
          </a:p>
        </p:txBody>
      </p:sp>
      <p:sp>
        <p:nvSpPr>
          <p:cNvPr id="3" name="TextBox 2"/>
          <p:cNvSpPr txBox="1"/>
          <p:nvPr/>
        </p:nvSpPr>
        <p:spPr>
          <a:xfrm>
            <a:off x="3374967" y="1986737"/>
            <a:ext cx="5195455" cy="2554545"/>
          </a:xfrm>
          <a:prstGeom prst="rect">
            <a:avLst/>
          </a:prstGeom>
          <a:noFill/>
        </p:spPr>
        <p:txBody>
          <a:bodyPr wrap="square" rtlCol="0">
            <a:spAutoFit/>
          </a:bodyPr>
          <a:lstStyle/>
          <a:p>
            <a:r>
              <a:rPr lang="en-US" sz="3200" dirty="0">
                <a:latin typeface="Calibri" panose="020F0502020204030204" pitchFamily="34" charset="0"/>
              </a:rPr>
              <a:t>1- A</a:t>
            </a:r>
          </a:p>
          <a:p>
            <a:r>
              <a:rPr lang="en-US" sz="3200" dirty="0">
                <a:latin typeface="Calibri" panose="020F0502020204030204" pitchFamily="34" charset="0"/>
              </a:rPr>
              <a:t>2- B</a:t>
            </a:r>
          </a:p>
          <a:p>
            <a:r>
              <a:rPr lang="en-US" sz="3200" dirty="0">
                <a:latin typeface="Calibri" panose="020F0502020204030204" pitchFamily="34" charset="0"/>
              </a:rPr>
              <a:t>3- C</a:t>
            </a:r>
          </a:p>
          <a:p>
            <a:r>
              <a:rPr lang="en-US" sz="3200" dirty="0">
                <a:latin typeface="Calibri" panose="020F0502020204030204" pitchFamily="34" charset="0"/>
              </a:rPr>
              <a:t>4- C</a:t>
            </a:r>
          </a:p>
          <a:p>
            <a:r>
              <a:rPr lang="en-US" sz="3200" dirty="0">
                <a:latin typeface="Calibri" panose="020F0502020204030204" pitchFamily="34" charset="0"/>
              </a:rPr>
              <a:t>5- D</a:t>
            </a:r>
          </a:p>
        </p:txBody>
      </p:sp>
    </p:spTree>
    <p:extLst>
      <p:ext uri="{BB962C8B-B14F-4D97-AF65-F5344CB8AC3E}">
        <p14:creationId xmlns:p14="http://schemas.microsoft.com/office/powerpoint/2010/main" val="16679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ronto"/>
          <p:cNvPicPr>
            <a:picLocks noChangeAspect="1" noChangeArrowheads="1"/>
          </p:cNvPicPr>
          <p:nvPr/>
        </p:nvPicPr>
        <p:blipFill rotWithShape="1">
          <a:blip r:embed="rId2">
            <a:extLst>
              <a:ext uri="{28A0092B-C50C-407E-A947-70E740481C1C}">
                <a14:useLocalDpi xmlns:a14="http://schemas.microsoft.com/office/drawing/2010/main" val="0"/>
              </a:ext>
            </a:extLst>
          </a:blip>
          <a:srcRect l="-1" r="14586"/>
          <a:stretch/>
        </p:blipFill>
        <p:spPr bwMode="auto">
          <a:xfrm>
            <a:off x="1516005" y="467591"/>
            <a:ext cx="9159991" cy="5394960"/>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81"/>
          <p:cNvSpPr>
            <a:spLocks noChangeArrowheads="1" noChangeShapeType="1" noTextEdit="1"/>
          </p:cNvSpPr>
          <p:nvPr/>
        </p:nvSpPr>
        <p:spPr bwMode="auto">
          <a:xfrm rot="-402477">
            <a:off x="6756146" y="4274896"/>
            <a:ext cx="2617933" cy="1033306"/>
          </a:xfrm>
          <a:prstGeom prst="rect">
            <a:avLst/>
          </a:prstGeom>
        </p:spPr>
        <p:txBody>
          <a:bodyPr wrap="none" fromWordArt="1">
            <a:prstTxWarp prst="textSlantUp">
              <a:avLst>
                <a:gd name="adj" fmla="val 55556"/>
              </a:avLst>
            </a:prstTxWarp>
          </a:bodyPr>
          <a:lstStyle/>
          <a:p>
            <a:pPr algn="ctr"/>
            <a:r>
              <a:rPr lang="en-US" sz="3600" i="1" kern="10" dirty="0">
                <a:ln w="9525">
                  <a:solidFill>
                    <a:srgbClr val="FFCC00"/>
                  </a:solidFill>
                  <a:round/>
                  <a:headEnd/>
                  <a:tailEnd/>
                </a:ln>
                <a:solidFill>
                  <a:srgbClr val="FF6600"/>
                </a:solidFill>
                <a:latin typeface="Calibri" panose="020F0502020204030204" pitchFamily="34" charset="0"/>
              </a:rPr>
              <a:t>Thank you.</a:t>
            </a:r>
            <a:endParaRPr lang="ar-SA" sz="3600" i="1" kern="10" dirty="0">
              <a:ln w="9525">
                <a:solidFill>
                  <a:srgbClr val="FFCC00"/>
                </a:solidFill>
                <a:round/>
                <a:headEnd/>
                <a:tailEnd/>
              </a:ln>
              <a:solidFill>
                <a:srgbClr val="FF6600"/>
              </a:solidFill>
              <a:latin typeface="Calibri" panose="020F0502020204030204" pitchFamily="34" charset="0"/>
            </a:endParaRPr>
          </a:p>
        </p:txBody>
      </p:sp>
    </p:spTree>
    <p:extLst>
      <p:ext uri="{BB962C8B-B14F-4D97-AF65-F5344CB8AC3E}">
        <p14:creationId xmlns:p14="http://schemas.microsoft.com/office/powerpoint/2010/main" val="96619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5" y="267855"/>
            <a:ext cx="8848434" cy="894066"/>
          </a:xfrm>
        </p:spPr>
        <p:txBody>
          <a:bodyPr>
            <a:normAutofit fontScale="90000"/>
          </a:bodyPr>
          <a:lstStyle/>
          <a:p>
            <a:pPr algn="ctr">
              <a:defRPr/>
            </a:pPr>
            <a:r>
              <a:rPr lang="en-US" sz="4000" b="0" dirty="0">
                <a:solidFill>
                  <a:schemeClr val="tx1"/>
                </a:solidFill>
                <a:effectLst/>
                <a:latin typeface="Calibri" panose="020F0502020204030204" pitchFamily="34" charset="0"/>
              </a:rPr>
              <a:t>Functional anatomy of the ventricular septum</a:t>
            </a:r>
          </a:p>
        </p:txBody>
      </p:sp>
      <p:sp>
        <p:nvSpPr>
          <p:cNvPr id="3" name="Content Placeholder 2"/>
          <p:cNvSpPr>
            <a:spLocks noGrp="1"/>
          </p:cNvSpPr>
          <p:nvPr>
            <p:ph idx="1"/>
          </p:nvPr>
        </p:nvSpPr>
        <p:spPr>
          <a:xfrm>
            <a:off x="1320794" y="1267696"/>
            <a:ext cx="9513453" cy="4419600"/>
          </a:xfrm>
        </p:spPr>
        <p:txBody>
          <a:bodyPr/>
          <a:lstStyle/>
          <a:p>
            <a:pPr marL="514350" indent="-514350">
              <a:buFont typeface="+mj-lt"/>
              <a:buAutoNum type="arabicPeriod"/>
              <a:defRPr/>
            </a:pPr>
            <a:endParaRPr lang="en-US" sz="2400" dirty="0"/>
          </a:p>
          <a:p>
            <a:pPr marL="514350" indent="-514350">
              <a:buFont typeface="+mj-lt"/>
              <a:buAutoNum type="arabicPeriod"/>
              <a:defRPr/>
            </a:pPr>
            <a:endParaRPr lang="en-US" sz="2400" dirty="0">
              <a:solidFill>
                <a:srgbClr val="FFC000"/>
              </a:solidFill>
            </a:endParaRPr>
          </a:p>
        </p:txBody>
      </p:sp>
      <p:sp>
        <p:nvSpPr>
          <p:cNvPr id="4" name="Rectangle 3"/>
          <p:cNvSpPr/>
          <p:nvPr/>
        </p:nvSpPr>
        <p:spPr>
          <a:xfrm>
            <a:off x="1496291" y="1434565"/>
            <a:ext cx="9337955" cy="4154984"/>
          </a:xfrm>
          <a:prstGeom prst="rect">
            <a:avLst/>
          </a:prstGeom>
        </p:spPr>
        <p:txBody>
          <a:bodyPr wrap="square">
            <a:spAutoFit/>
          </a:bodyPr>
          <a:lstStyle/>
          <a:p>
            <a:pPr marL="514350" indent="-514350">
              <a:buFont typeface="+mj-lt"/>
              <a:buAutoNum type="arabicPeriod"/>
              <a:defRPr/>
            </a:pPr>
            <a:r>
              <a:rPr lang="en-US" sz="2400" b="1" dirty="0">
                <a:latin typeface="Calibri" panose="020F0502020204030204" pitchFamily="34" charset="0"/>
              </a:rPr>
              <a:t>Ventricular septum is a complex intracardiac partition that can be considered to comprise of four parts: inlet, trabecular, membranous and infundibular.</a:t>
            </a:r>
          </a:p>
          <a:p>
            <a:pPr marL="514350" indent="-514350">
              <a:buFont typeface="+mj-lt"/>
              <a:buAutoNum type="arabicPeriod"/>
              <a:defRPr/>
            </a:pPr>
            <a:endParaRPr lang="en-US" sz="2400" b="1" dirty="0">
              <a:latin typeface="Calibri" panose="020F0502020204030204" pitchFamily="34" charset="0"/>
            </a:endParaRPr>
          </a:p>
          <a:p>
            <a:pPr marL="514350" indent="-514350">
              <a:buFont typeface="+mj-lt"/>
              <a:buAutoNum type="arabicPeriod"/>
              <a:defRPr/>
            </a:pPr>
            <a:r>
              <a:rPr lang="en-US" sz="2400" b="1" dirty="0">
                <a:latin typeface="Calibri" panose="020F0502020204030204" pitchFamily="34" charset="0"/>
              </a:rPr>
              <a:t>Defect in each portion of septum creates ventricular septal defect (VSD). Majority of clinically significant VSDs are membranous type.</a:t>
            </a:r>
          </a:p>
          <a:p>
            <a:pPr marL="514350" indent="-514350">
              <a:buFont typeface="+mj-lt"/>
              <a:buAutoNum type="arabicPeriod"/>
              <a:defRPr/>
            </a:pPr>
            <a:endParaRPr lang="en-US" sz="2400" b="1" dirty="0">
              <a:latin typeface="Calibri" panose="020F0502020204030204" pitchFamily="34" charset="0"/>
            </a:endParaRPr>
          </a:p>
          <a:p>
            <a:pPr marL="514350" indent="-514350">
              <a:buFont typeface="+mj-lt"/>
              <a:buAutoNum type="arabicPeriod"/>
              <a:defRPr/>
            </a:pPr>
            <a:r>
              <a:rPr lang="en-US" sz="2400" b="1" dirty="0">
                <a:latin typeface="Calibri" panose="020F0502020204030204" pitchFamily="34" charset="0"/>
              </a:rPr>
              <a:t>Age-related basal septal hypertrophy or sigmoid shape septum can be seen by echocardiography in older people and should be differentiated with other causes of left ventricular hypertrophy . </a:t>
            </a:r>
          </a:p>
          <a:p>
            <a:pPr>
              <a:defRPr/>
            </a:pPr>
            <a:endParaRPr lang="en-US" sz="2400" b="1" dirty="0">
              <a:latin typeface="Calibri" panose="020F0502020204030204" pitchFamily="34" charset="0"/>
            </a:endParaRPr>
          </a:p>
        </p:txBody>
      </p:sp>
    </p:spTree>
    <p:extLst>
      <p:ext uri="{BB962C8B-B14F-4D97-AF65-F5344CB8AC3E}">
        <p14:creationId xmlns:p14="http://schemas.microsoft.com/office/powerpoint/2010/main" val="360645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http://www.helicalheart.com/heart_files/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905" y="473670"/>
            <a:ext cx="2644405" cy="3108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descr="Fig 148.jpg"/>
          <p:cNvPicPr>
            <a:picLocks noChangeAspect="1"/>
          </p:cNvPicPr>
          <p:nvPr/>
        </p:nvPicPr>
        <p:blipFill>
          <a:blip r:embed="rId3">
            <a:extLst>
              <a:ext uri="{28A0092B-C50C-407E-A947-70E740481C1C}">
                <a14:useLocalDpi xmlns:a14="http://schemas.microsoft.com/office/drawing/2010/main" val="0"/>
              </a:ext>
            </a:extLst>
          </a:blip>
          <a:srcRect l="5582" t="2814" b="14610"/>
          <a:stretch>
            <a:fillRect/>
          </a:stretch>
        </p:blipFill>
        <p:spPr bwMode="auto">
          <a:xfrm>
            <a:off x="4342914" y="473670"/>
            <a:ext cx="3101310"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Fig 149.jpg"/>
          <p:cNvPicPr>
            <a:picLocks noChangeAspect="1"/>
          </p:cNvPicPr>
          <p:nvPr/>
        </p:nvPicPr>
        <p:blipFill>
          <a:blip r:embed="rId4">
            <a:extLst>
              <a:ext uri="{28A0092B-C50C-407E-A947-70E740481C1C}">
                <a14:useLocalDpi xmlns:a14="http://schemas.microsoft.com/office/drawing/2010/main" val="0"/>
              </a:ext>
            </a:extLst>
          </a:blip>
          <a:srcRect l="34038" t="-179" b="8781"/>
          <a:stretch>
            <a:fillRect/>
          </a:stretch>
        </p:blipFill>
        <p:spPr bwMode="auto">
          <a:xfrm>
            <a:off x="7701689" y="479980"/>
            <a:ext cx="3023003"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Fig 150.jpg"/>
          <p:cNvPicPr>
            <a:picLocks noChangeAspect="1"/>
          </p:cNvPicPr>
          <p:nvPr/>
        </p:nvPicPr>
        <p:blipFill>
          <a:blip r:embed="rId5">
            <a:extLst>
              <a:ext uri="{28A0092B-C50C-407E-A947-70E740481C1C}">
                <a14:useLocalDpi xmlns:a14="http://schemas.microsoft.com/office/drawing/2010/main" val="0"/>
              </a:ext>
            </a:extLst>
          </a:blip>
          <a:srcRect t="4396" r="17924" b="14285"/>
          <a:stretch>
            <a:fillRect/>
          </a:stretch>
        </p:blipFill>
        <p:spPr bwMode="auto">
          <a:xfrm>
            <a:off x="7474823" y="3707615"/>
            <a:ext cx="3277531" cy="212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461165" y="3232722"/>
            <a:ext cx="895886" cy="369332"/>
          </a:xfrm>
          <a:prstGeom prst="rect">
            <a:avLst/>
          </a:prstGeom>
          <a:noFill/>
        </p:spPr>
        <p:txBody>
          <a:bodyPr wrap="none" rtlCol="0">
            <a:spAutoFit/>
          </a:bodyPr>
          <a:lstStyle/>
          <a:p>
            <a:r>
              <a:rPr lang="en-US" b="1" dirty="0">
                <a:latin typeface="Calibri" panose="020F0502020204030204" pitchFamily="34" charset="0"/>
              </a:rPr>
              <a:t>RV wall</a:t>
            </a:r>
          </a:p>
        </p:txBody>
      </p:sp>
      <p:sp>
        <p:nvSpPr>
          <p:cNvPr id="3" name="Rectangle 2"/>
          <p:cNvSpPr/>
          <p:nvPr/>
        </p:nvSpPr>
        <p:spPr>
          <a:xfrm>
            <a:off x="7837074" y="3244334"/>
            <a:ext cx="848630" cy="369332"/>
          </a:xfrm>
          <a:prstGeom prst="rect">
            <a:avLst/>
          </a:prstGeom>
        </p:spPr>
        <p:txBody>
          <a:bodyPr wrap="none">
            <a:spAutoFit/>
          </a:bodyPr>
          <a:lstStyle/>
          <a:p>
            <a:r>
              <a:rPr lang="en-US" b="1" dirty="0">
                <a:latin typeface="Calibri" panose="020F0502020204030204" pitchFamily="34" charset="0"/>
              </a:rPr>
              <a:t>LV wall</a:t>
            </a:r>
          </a:p>
        </p:txBody>
      </p:sp>
      <p:sp>
        <p:nvSpPr>
          <p:cNvPr id="8" name="Rectangle 7"/>
          <p:cNvSpPr/>
          <p:nvPr/>
        </p:nvSpPr>
        <p:spPr>
          <a:xfrm>
            <a:off x="8220925" y="5451823"/>
            <a:ext cx="1854610" cy="369332"/>
          </a:xfrm>
          <a:prstGeom prst="rect">
            <a:avLst/>
          </a:prstGeom>
        </p:spPr>
        <p:txBody>
          <a:bodyPr wrap="none">
            <a:spAutoFit/>
          </a:bodyPr>
          <a:lstStyle/>
          <a:p>
            <a:r>
              <a:rPr lang="en-US" b="1" dirty="0">
                <a:latin typeface="Calibri" panose="020F0502020204030204" pitchFamily="34" charset="0"/>
              </a:rPr>
              <a:t>Apex of the heart</a:t>
            </a:r>
          </a:p>
        </p:txBody>
      </p:sp>
      <p:sp>
        <p:nvSpPr>
          <p:cNvPr id="9" name="Rectangle 8"/>
          <p:cNvSpPr/>
          <p:nvPr/>
        </p:nvSpPr>
        <p:spPr>
          <a:xfrm>
            <a:off x="7578455" y="4131021"/>
            <a:ext cx="447943" cy="369332"/>
          </a:xfrm>
          <a:prstGeom prst="rect">
            <a:avLst/>
          </a:prstGeom>
        </p:spPr>
        <p:txBody>
          <a:bodyPr wrap="none">
            <a:spAutoFit/>
          </a:bodyPr>
          <a:lstStyle/>
          <a:p>
            <a:r>
              <a:rPr lang="en-US" b="1" dirty="0">
                <a:latin typeface="Calibri" panose="020F0502020204030204" pitchFamily="34" charset="0"/>
              </a:rPr>
              <a:t>RV</a:t>
            </a:r>
          </a:p>
        </p:txBody>
      </p:sp>
      <p:sp>
        <p:nvSpPr>
          <p:cNvPr id="10" name="Rectangle 9"/>
          <p:cNvSpPr/>
          <p:nvPr/>
        </p:nvSpPr>
        <p:spPr>
          <a:xfrm>
            <a:off x="10351667" y="4121786"/>
            <a:ext cx="400687" cy="369332"/>
          </a:xfrm>
          <a:prstGeom prst="rect">
            <a:avLst/>
          </a:prstGeom>
        </p:spPr>
        <p:txBody>
          <a:bodyPr wrap="none">
            <a:spAutoFit/>
          </a:bodyPr>
          <a:lstStyle/>
          <a:p>
            <a:r>
              <a:rPr lang="en-US" b="1" dirty="0">
                <a:latin typeface="Calibri" panose="020F0502020204030204" pitchFamily="34" charset="0"/>
              </a:rPr>
              <a:t>LV</a:t>
            </a:r>
          </a:p>
        </p:txBody>
      </p:sp>
      <p:sp>
        <p:nvSpPr>
          <p:cNvPr id="11" name="TextBox 10"/>
          <p:cNvSpPr txBox="1"/>
          <p:nvPr/>
        </p:nvSpPr>
        <p:spPr>
          <a:xfrm>
            <a:off x="1457904" y="3641508"/>
            <a:ext cx="5986320" cy="2308324"/>
          </a:xfrm>
          <a:prstGeom prst="rect">
            <a:avLst/>
          </a:prstGeom>
          <a:noFill/>
        </p:spPr>
        <p:txBody>
          <a:bodyPr wrap="square" rtlCol="0">
            <a:spAutoFit/>
          </a:bodyPr>
          <a:lstStyle/>
          <a:p>
            <a:r>
              <a:rPr lang="en-US" b="1" dirty="0">
                <a:latin typeface="Calibri" panose="020F0502020204030204" pitchFamily="34" charset="0"/>
              </a:rPr>
              <a:t>Helical structure of the heart was thought about 500 years ago, but Dr. Torrent-</a:t>
            </a:r>
            <a:r>
              <a:rPr lang="en-US" b="1" dirty="0" err="1">
                <a:latin typeface="Calibri" panose="020F0502020204030204" pitchFamily="34" charset="0"/>
              </a:rPr>
              <a:t>Guasp</a:t>
            </a:r>
            <a:r>
              <a:rPr lang="en-US" b="1" dirty="0">
                <a:latin typeface="Calibri" panose="020F0502020204030204" pitchFamily="34" charset="0"/>
              </a:rPr>
              <a:t> (Spanish, died in 2005) was the first to unfold this anatomic architecture. The helical shape of the heart causes twisting and untwisting to eject the blood in systole and suctioning of the blood in diastole. Disruption of this function happens when the geometry of the heart changed from normal conical shape to diseased spherical shape as happens in patients with CHF.  </a:t>
            </a:r>
          </a:p>
        </p:txBody>
      </p:sp>
      <p:cxnSp>
        <p:nvCxnSpPr>
          <p:cNvPr id="13" name="Straight Arrow Connector 12"/>
          <p:cNvCxnSpPr/>
          <p:nvPr/>
        </p:nvCxnSpPr>
        <p:spPr>
          <a:xfrm>
            <a:off x="4756727" y="2724727"/>
            <a:ext cx="0" cy="5079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920188" y="2766292"/>
            <a:ext cx="0" cy="5079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998700" y="3232725"/>
            <a:ext cx="49875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62796" y="3940231"/>
            <a:ext cx="270440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30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Deluxe">
  <a:themeElements>
    <a:clrScheme name="Book">
      <a:dk1>
        <a:sysClr val="windowText" lastClr="000000"/>
      </a:dk1>
      <a:lt1>
        <a:sysClr val="window" lastClr="FFFFFF"/>
      </a:lt1>
      <a:dk2>
        <a:srgbClr val="000082"/>
      </a:dk2>
      <a:lt2>
        <a:srgbClr val="F3F3FF"/>
      </a:lt2>
      <a:accent1>
        <a:srgbClr val="828200"/>
      </a:accent1>
      <a:accent2>
        <a:srgbClr val="1B582B"/>
      </a:accent2>
      <a:accent3>
        <a:srgbClr val="009FEC"/>
      </a:accent3>
      <a:accent4>
        <a:srgbClr val="00BDBD"/>
      </a:accent4>
      <a:accent5>
        <a:srgbClr val="7C5BAE"/>
      </a:accent5>
      <a:accent6>
        <a:srgbClr val="0055AA"/>
      </a:accent6>
      <a:hlink>
        <a:srgbClr val="FC9658"/>
      </a:hlink>
      <a:folHlink>
        <a:srgbClr val="E800E8"/>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19692</TotalTime>
  <Words>1575</Words>
  <Application>Microsoft Office PowerPoint</Application>
  <PresentationFormat>Widescreen</PresentationFormat>
  <Paragraphs>254</Paragraphs>
  <Slides>75</Slides>
  <Notes>0</Notes>
  <HiddenSlides>0</HiddenSlides>
  <MMClips>26</MMClips>
  <ScaleCrop>false</ScaleCrop>
  <HeadingPairs>
    <vt:vector size="4" baseType="variant">
      <vt:variant>
        <vt:lpstr>Theme</vt:lpstr>
      </vt:variant>
      <vt:variant>
        <vt:i4>3</vt:i4>
      </vt:variant>
      <vt:variant>
        <vt:lpstr>Slide Titles</vt:lpstr>
      </vt:variant>
      <vt:variant>
        <vt:i4>75</vt:i4>
      </vt:variant>
    </vt:vector>
  </HeadingPairs>
  <TitlesOfParts>
    <vt:vector size="78" baseType="lpstr">
      <vt:lpstr>1_Deluxe</vt:lpstr>
      <vt:lpstr>Custom Design</vt:lpstr>
      <vt:lpstr>1_Custom Design</vt:lpstr>
      <vt:lpstr>PowerPoint Presentation</vt:lpstr>
      <vt:lpstr>Ventricular Function (Systolic, LV and RV)</vt:lpstr>
      <vt:lpstr>PowerPoint Presentation</vt:lpstr>
      <vt:lpstr>Functional anatomy of the RV</vt:lpstr>
      <vt:lpstr>Functional anatomy of the LV</vt:lpstr>
      <vt:lpstr>Functional anatomy of the RA</vt:lpstr>
      <vt:lpstr>Functional anatomy of the LA</vt:lpstr>
      <vt:lpstr>Functional anatomy of the ventricular septum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Contractile Performance of the Intact Heart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1</vt:lpstr>
      <vt:lpstr>Suggested reading materials</vt:lpstr>
      <vt:lpstr>Questions</vt:lpstr>
      <vt:lpstr>PowerPoint Presentation</vt:lpstr>
      <vt:lpstr>PowerPoint Presentation</vt:lpstr>
      <vt:lpstr>PowerPoint Presentation</vt:lpstr>
      <vt:lpstr>PowerPoint Presentation</vt:lpstr>
      <vt:lpstr>PowerPoint Presentation</vt:lpstr>
      <vt:lpstr>Correct Answers</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Riyadh Abusulaiman</dc:creator>
  <cp:lastModifiedBy>Omran, Ahmad</cp:lastModifiedBy>
  <cp:revision>1577</cp:revision>
  <dcterms:created xsi:type="dcterms:W3CDTF">2016-12-29T12:17:27Z</dcterms:created>
  <dcterms:modified xsi:type="dcterms:W3CDTF">2019-08-18T17:46:48Z</dcterms:modified>
  <cp:contentStatus/>
</cp:coreProperties>
</file>