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83" r:id="rId3"/>
  </p:sldMasterIdLst>
  <p:notesMasterIdLst>
    <p:notesMasterId r:id="rId31"/>
  </p:notesMasterIdLst>
  <p:sldIdLst>
    <p:sldId id="1389" r:id="rId4"/>
    <p:sldId id="1390" r:id="rId5"/>
    <p:sldId id="1433" r:id="rId6"/>
    <p:sldId id="1452" r:id="rId7"/>
    <p:sldId id="1434" r:id="rId8"/>
    <p:sldId id="1435" r:id="rId9"/>
    <p:sldId id="1436" r:id="rId10"/>
    <p:sldId id="1457" r:id="rId11"/>
    <p:sldId id="1458" r:id="rId12"/>
    <p:sldId id="1437" r:id="rId13"/>
    <p:sldId id="1438" r:id="rId14"/>
    <p:sldId id="1439" r:id="rId15"/>
    <p:sldId id="1440" r:id="rId16"/>
    <p:sldId id="1451" r:id="rId17"/>
    <p:sldId id="1460" r:id="rId18"/>
    <p:sldId id="1446" r:id="rId19"/>
    <p:sldId id="1441" r:id="rId20"/>
    <p:sldId id="1443" r:id="rId21"/>
    <p:sldId id="1444" r:id="rId22"/>
    <p:sldId id="1445" r:id="rId23"/>
    <p:sldId id="1447" r:id="rId24"/>
    <p:sldId id="1428" r:id="rId25"/>
    <p:sldId id="1448" r:id="rId26"/>
    <p:sldId id="1449" r:id="rId27"/>
    <p:sldId id="1450" r:id="rId28"/>
    <p:sldId id="1401" r:id="rId29"/>
    <p:sldId id="145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6" autoAdjust="0"/>
  </p:normalViewPr>
  <p:slideViewPr>
    <p:cSldViewPr snapToGrid="0" snapToObjects="1" showGuides="1">
      <p:cViewPr varScale="1">
        <p:scale>
          <a:sx n="104" d="100"/>
          <a:sy n="104" d="100"/>
        </p:scale>
        <p:origin x="144" y="35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78A5C-48B6-B64C-A5C7-43F079F0E1FE}" type="datetimeFigureOut">
              <a:rPr lang="en-US" smtClean="0"/>
              <a:t>5/28/2019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C1EDD-B9A9-3C47-B425-388E5632D731}" type="slidenum">
              <a:rPr lang="en-US" smtClean="0"/>
              <a:t>‹#›</a:t>
            </a:fld>
            <a:endParaRPr lang="en-US"/>
          </a:p>
        </p:txBody>
      </p:sp>
    </p:spTree>
    <p:extLst>
      <p:ext uri="{BB962C8B-B14F-4D97-AF65-F5344CB8AC3E}">
        <p14:creationId xmlns:p14="http://schemas.microsoft.com/office/powerpoint/2010/main" val="77955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Document 7"/>
          <p:cNvSpPr/>
          <p:nvPr/>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5" name="Flowchart: Document 6"/>
          <p:cNvSpPr/>
          <p:nvPr/>
        </p:nvSpPr>
        <p:spPr>
          <a:xfrm rot="10800000">
            <a:off x="1" y="1447697"/>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cxnSp>
        <p:nvCxnSpPr>
          <p:cNvPr id="11" name="Straight Connector 10"/>
          <p:cNvCxnSpPr/>
          <p:nvPr userDrawn="1"/>
        </p:nvCxnSpPr>
        <p:spPr>
          <a:xfrm>
            <a:off x="382135" y="372533"/>
            <a:ext cx="115824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userDrawn="1"/>
        </p:nvCxnSpPr>
        <p:spPr>
          <a:xfrm>
            <a:off x="2438400" y="5949951"/>
            <a:ext cx="73152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9" name="Title 8"/>
          <p:cNvSpPr>
            <a:spLocks noGrp="1"/>
          </p:cNvSpPr>
          <p:nvPr>
            <p:ph type="ctrTitle"/>
          </p:nvPr>
        </p:nvSpPr>
        <p:spPr>
          <a:xfrm>
            <a:off x="711200" y="2133600"/>
            <a:ext cx="10972800" cy="2167128"/>
          </a:xfrm>
        </p:spPr>
        <p:txBody>
          <a:bodyPr tIns="0" bIns="0" anchor="t"/>
          <a:lstStyle>
            <a:lvl1pPr>
              <a:defRPr sz="3751"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2655357" y="4419600"/>
            <a:ext cx="6807200" cy="1219200"/>
          </a:xfrm>
          <a:ln>
            <a:solidFill>
              <a:schemeClr val="bg2">
                <a:lumMod val="75000"/>
              </a:schemeClr>
            </a:solidFill>
          </a:ln>
        </p:spPr>
        <p:txBody>
          <a:bodyPr lIns="0" tIns="0" rIns="0" bIns="0" anchor="b"/>
          <a:lstStyle>
            <a:lvl1pPr marL="0" indent="0" algn="l">
              <a:buNone/>
              <a:defRPr sz="2100">
                <a:solidFill>
                  <a:schemeClr val="tx1"/>
                </a:solidFill>
              </a:defRPr>
            </a:lvl1pPr>
            <a:lvl2pPr marL="342891" indent="0" algn="ctr">
              <a:buNone/>
            </a:lvl2pPr>
            <a:lvl3pPr marL="685783" indent="0" algn="ctr">
              <a:buNone/>
            </a:lvl3pPr>
            <a:lvl4pPr marL="1028674" indent="0" algn="ctr">
              <a:buNone/>
            </a:lvl4pPr>
            <a:lvl5pPr marL="1371566" indent="0" algn="ctr">
              <a:buNone/>
            </a:lvl5pPr>
            <a:lvl6pPr marL="1714457" indent="0" algn="ctr">
              <a:buNone/>
            </a:lvl6pPr>
            <a:lvl7pPr marL="2057349" indent="0" algn="ctr">
              <a:buNone/>
            </a:lvl7pPr>
            <a:lvl8pPr marL="2400240" indent="0" algn="ctr">
              <a:buNone/>
            </a:lvl8pPr>
            <a:lvl9pPr marL="2743131" indent="0" algn="ctr">
              <a:buNone/>
            </a:lvl9pPr>
          </a:lstStyle>
          <a:p>
            <a:r>
              <a:rPr lang="en-US" dirty="0" smtClean="0"/>
              <a:t>Click to edit Master subtitle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5D482E-0CBC-454D-9957-42E59F06C114}"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369436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5D482E-0CBC-454D-9957-42E59F06C114}"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746375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5D482E-0CBC-454D-9957-42E59F06C114}"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302944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5D482E-0CBC-454D-9957-42E59F06C114}" type="datetimeFigureOut">
              <a:rPr lang="en-US" smtClean="0"/>
              <a:t>5/28/2019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61795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5D482E-0CBC-454D-9957-42E59F06C114}" type="datetimeFigureOut">
              <a:rPr lang="en-US" smtClean="0"/>
              <a:t>5/28/2019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56581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D482E-0CBC-454D-9957-42E59F06C114}" type="datetimeFigureOut">
              <a:rPr lang="en-US" smtClean="0"/>
              <a:t>5/28/2019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1080327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5D482E-0CBC-454D-9957-42E59F06C114}"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33878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5D482E-0CBC-454D-9957-42E59F06C114}"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1355375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5D482E-0CBC-454D-9957-42E59F06C114}"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87610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5D482E-0CBC-454D-9957-42E59F06C114}"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006667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5943600"/>
            <a:ext cx="12192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endParaRPr lang="en-US" sz="1351">
              <a:solidFill>
                <a:prstClr val="white"/>
              </a:solidFill>
            </a:endParaRPr>
          </a:p>
        </p:txBody>
      </p:sp>
      <p:sp>
        <p:nvSpPr>
          <p:cNvPr id="5" name="Flowchart: Document 7"/>
          <p:cNvSpPr/>
          <p:nvPr/>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cxnSp>
        <p:nvCxnSpPr>
          <p:cNvPr id="10" name="Straight Connector 9"/>
          <p:cNvCxnSpPr/>
          <p:nvPr userDrawn="1"/>
        </p:nvCxnSpPr>
        <p:spPr>
          <a:xfrm>
            <a:off x="372177" y="393734"/>
            <a:ext cx="115824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6">
                    <a:lumMod val="75000"/>
                  </a:schemeClr>
                </a:solidFill>
              </a:defRPr>
            </a:lvl1pPr>
            <a:lvl2pPr>
              <a:defRPr>
                <a:solidFill>
                  <a:schemeClr val="accent6">
                    <a:lumMod val="75000"/>
                  </a:schemeClr>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40C311-C80E-4245-B93B-D7DB68EB1029}"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751440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0C311-C80E-4245-B93B-D7DB68EB1029}"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261788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40C311-C80E-4245-B93B-D7DB68EB1029}"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4206442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40C311-C80E-4245-B93B-D7DB68EB1029}"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4053629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40C311-C80E-4245-B93B-D7DB68EB1029}" type="datetimeFigureOut">
              <a:rPr lang="en-US" smtClean="0"/>
              <a:t>5/28/2019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61118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40C311-C80E-4245-B93B-D7DB68EB1029}" type="datetimeFigureOut">
              <a:rPr lang="en-US" smtClean="0"/>
              <a:t>5/28/2019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985123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0C311-C80E-4245-B93B-D7DB68EB1029}" type="datetimeFigureOut">
              <a:rPr lang="en-US" smtClean="0"/>
              <a:t>5/28/2019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68678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40C311-C80E-4245-B93B-D7DB68EB1029}"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2332446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40C311-C80E-4245-B93B-D7DB68EB1029}"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3597022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0C311-C80E-4245-B93B-D7DB68EB1029}"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95583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219200"/>
            <a:ext cx="5283199"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6197600" y="1219200"/>
            <a:ext cx="5689600"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40C311-C80E-4245-B93B-D7DB68EB1029}"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366632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3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963084" y="2352677"/>
            <a:ext cx="10363200" cy="1509712"/>
          </a:xfrm>
        </p:spPr>
        <p:txBody>
          <a:bodyPr/>
          <a:lstStyle>
            <a:lvl1pPr>
              <a:buNone/>
              <a:defRPr sz="1500">
                <a:solidFill>
                  <a:schemeClr val="tx1"/>
                </a:solidFill>
              </a:defRPr>
            </a:lvl1pPr>
            <a:lvl2pPr>
              <a:buNone/>
              <a:defRPr sz="1351">
                <a:solidFill>
                  <a:schemeClr val="tx1">
                    <a:tint val="75000"/>
                  </a:schemeClr>
                </a:solidFill>
              </a:defRPr>
            </a:lvl2pPr>
            <a:lvl3pPr>
              <a:buNone/>
              <a:defRPr sz="1200">
                <a:solidFill>
                  <a:schemeClr val="tx1">
                    <a:tint val="75000"/>
                  </a:schemeClr>
                </a:solidFill>
              </a:defRPr>
            </a:lvl3pPr>
            <a:lvl4pPr>
              <a:buNone/>
              <a:defRPr sz="1051">
                <a:solidFill>
                  <a:schemeClr val="tx1">
                    <a:tint val="75000"/>
                  </a:schemeClr>
                </a:solidFill>
              </a:defRPr>
            </a:lvl4pPr>
            <a:lvl5pPr>
              <a:buNone/>
              <a:defRPr sz="1051">
                <a:solidFill>
                  <a:schemeClr val="tx1">
                    <a:tint val="75000"/>
                  </a:schemeClr>
                </a:solidFill>
              </a:defRPr>
            </a:lvl5pPr>
          </a:lstStyle>
          <a:p>
            <a:pPr lvl="0"/>
            <a:r>
              <a:rPr lang="en-US" smtClean="0"/>
              <a:t>Click to edit Master text styles</a:t>
            </a:r>
          </a:p>
        </p:txBody>
      </p:sp>
    </p:spTree>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914377" fontAlgn="base">
              <a:spcBef>
                <a:spcPct val="0"/>
              </a:spcBef>
              <a:spcAft>
                <a:spcPct val="0"/>
              </a:spcAft>
            </a:pPr>
            <a:fld id="{9A8C6E6E-2D7F-4427-923E-00B6171C5DA2}" type="datetimeFigureOut">
              <a:rPr lang="en-US" smtClean="0">
                <a:solidFill>
                  <a:prstClr val="black">
                    <a:tint val="75000"/>
                  </a:prstClr>
                </a:solidFill>
                <a:latin typeface="Calibri"/>
                <a:cs typeface="Arial" charset="0"/>
              </a:rPr>
              <a:pPr defTabSz="914377" fontAlgn="base">
                <a:spcBef>
                  <a:spcPct val="0"/>
                </a:spcBef>
                <a:spcAft>
                  <a:spcPct val="0"/>
                </a:spcAft>
              </a:pPr>
              <a:t>5/28/2019</a:t>
            </a:fld>
            <a:endParaRPr lang="en-US">
              <a:solidFill>
                <a:prstClr val="black">
                  <a:tint val="75000"/>
                </a:prstClr>
              </a:solidFill>
              <a:latin typeface="Calibri"/>
              <a:cs typeface="Arial" charset="0"/>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pPr defTabSz="914377" fontAlgn="base">
              <a:spcBef>
                <a:spcPct val="0"/>
              </a:spcBef>
              <a:spcAft>
                <a:spcPct val="0"/>
              </a:spcAft>
            </a:pPr>
            <a:endParaRPr lang="en-US">
              <a:solidFill>
                <a:prstClr val="black">
                  <a:tint val="75000"/>
                </a:prstClr>
              </a:solidFill>
              <a:latin typeface="Calibri"/>
              <a:cs typeface="Arial" charset="0"/>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914377" fontAlgn="base">
              <a:spcBef>
                <a:spcPct val="0"/>
              </a:spcBef>
              <a:spcAft>
                <a:spcPct val="0"/>
              </a:spcAft>
            </a:pPr>
            <a:fld id="{64B5F0B9-30FB-468C-93AD-3A41883C49A3}" type="slidenum">
              <a:rPr lang="en-US" smtClean="0">
                <a:solidFill>
                  <a:prstClr val="black">
                    <a:tint val="75000"/>
                  </a:prstClr>
                </a:solidFill>
                <a:latin typeface="Calibri"/>
                <a:cs typeface="Arial" charset="0"/>
              </a:rPr>
              <a:pPr defTabSz="914377" fontAlgn="base">
                <a:spcBef>
                  <a:spcPct val="0"/>
                </a:spcBef>
                <a:spcAft>
                  <a:spcPct val="0"/>
                </a:spcAft>
              </a:pPr>
              <a:t>‹#›</a:t>
            </a:fld>
            <a:endParaRPr lang="en-US">
              <a:solidFill>
                <a:prstClr val="black">
                  <a:tint val="75000"/>
                </a:prstClr>
              </a:solidFill>
              <a:latin typeface="Calibri"/>
              <a:cs typeface="Arial" charset="0"/>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2"/>
            <a:ext cx="2844800" cy="365125"/>
          </a:xfrm>
          <a:prstGeom prst="rect">
            <a:avLst/>
          </a:prstGeom>
        </p:spPr>
        <p:txBody>
          <a:bodyPr/>
          <a:lstStyle/>
          <a:p>
            <a:pPr defTabSz="914377" fontAlgn="base">
              <a:spcBef>
                <a:spcPct val="0"/>
              </a:spcBef>
              <a:spcAft>
                <a:spcPct val="0"/>
              </a:spcAft>
            </a:pPr>
            <a:fld id="{9A8C6E6E-2D7F-4427-923E-00B6171C5DA2}" type="datetimeFigureOut">
              <a:rPr lang="en-US" smtClean="0">
                <a:solidFill>
                  <a:prstClr val="black">
                    <a:tint val="75000"/>
                  </a:prstClr>
                </a:solidFill>
                <a:latin typeface="Calibri"/>
                <a:cs typeface="Arial" charset="0"/>
              </a:rPr>
              <a:pPr defTabSz="914377" fontAlgn="base">
                <a:spcBef>
                  <a:spcPct val="0"/>
                </a:spcBef>
                <a:spcAft>
                  <a:spcPct val="0"/>
                </a:spcAft>
              </a:pPr>
              <a:t>5/28/2019</a:t>
            </a:fld>
            <a:endParaRPr lang="en-US">
              <a:solidFill>
                <a:prstClr val="black">
                  <a:tint val="75000"/>
                </a:prstClr>
              </a:solidFill>
              <a:latin typeface="Calibri"/>
              <a:cs typeface="Arial" charset="0"/>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pPr defTabSz="914377" fontAlgn="base">
              <a:spcBef>
                <a:spcPct val="0"/>
              </a:spcBef>
              <a:spcAft>
                <a:spcPct val="0"/>
              </a:spcAft>
            </a:pPr>
            <a:endParaRPr lang="en-US">
              <a:solidFill>
                <a:prstClr val="black">
                  <a:tint val="75000"/>
                </a:prstClr>
              </a:solidFill>
              <a:latin typeface="Calibri"/>
              <a:cs typeface="Arial" charset="0"/>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914377" fontAlgn="base">
              <a:spcBef>
                <a:spcPct val="0"/>
              </a:spcBef>
              <a:spcAft>
                <a:spcPct val="0"/>
              </a:spcAft>
            </a:pPr>
            <a:fld id="{64B5F0B9-30FB-468C-93AD-3A41883C49A3}" type="slidenum">
              <a:rPr lang="en-US" smtClean="0">
                <a:solidFill>
                  <a:prstClr val="black">
                    <a:tint val="75000"/>
                  </a:prstClr>
                </a:solidFill>
                <a:latin typeface="Calibri"/>
                <a:cs typeface="Arial" charset="0"/>
              </a:rPr>
              <a:pPr defTabSz="914377" fontAlgn="base">
                <a:spcBef>
                  <a:spcPct val="0"/>
                </a:spcBef>
                <a:spcAft>
                  <a:spcPct val="0"/>
                </a:spcAft>
              </a:pPr>
              <a:t>‹#›</a:t>
            </a:fld>
            <a:endParaRPr lang="en-US">
              <a:solidFill>
                <a:prstClr val="black">
                  <a:tint val="75000"/>
                </a:prstClr>
              </a:solidFill>
              <a:latin typeface="Calibri"/>
              <a:cs typeface="Arial" charset="0"/>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5D482E-0CBC-454D-9957-42E59F06C114}"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54650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5867400"/>
            <a:ext cx="12192000" cy="990600"/>
          </a:xfrm>
          <a:prstGeom prst="rect">
            <a:avLst/>
          </a:prstGeom>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endParaRPr lang="en-US" sz="1351">
              <a:solidFill>
                <a:prstClr val="white"/>
              </a:solidFill>
            </a:endParaRPr>
          </a:p>
        </p:txBody>
      </p:sp>
      <p:sp>
        <p:nvSpPr>
          <p:cNvPr id="7" name="Flowchart: Document 6"/>
          <p:cNvSpPr/>
          <p:nvPr/>
        </p:nvSpPr>
        <p:spPr>
          <a:xfrm rot="10800000">
            <a:off x="0" y="1447697"/>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8" name="Flowchart: Document 7"/>
          <p:cNvSpPr/>
          <p:nvPr userDrawn="1"/>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9" name="Title Placeholder 8"/>
          <p:cNvSpPr>
            <a:spLocks noGrp="1"/>
          </p:cNvSpPr>
          <p:nvPr>
            <p:ph type="title"/>
          </p:nvPr>
        </p:nvSpPr>
        <p:spPr>
          <a:xfrm>
            <a:off x="609600" y="-426733"/>
            <a:ext cx="10972800" cy="914400"/>
          </a:xfrm>
          <a:prstGeom prst="rect">
            <a:avLst/>
          </a:prstGeom>
        </p:spPr>
        <p:txBody>
          <a:bodyPr vert="horz" lIns="0" tIns="9144" rIns="0" bIns="9144" anchor="b">
            <a:normAutofit/>
          </a:bodyPr>
          <a:lstStyle/>
          <a:p>
            <a:r>
              <a:rPr lang="en-US" dirty="0" smtClean="0"/>
              <a:t>Click to edit Master title style</a:t>
            </a:r>
            <a:endParaRPr lang="en-US" dirty="0"/>
          </a:p>
        </p:txBody>
      </p:sp>
      <p:sp>
        <p:nvSpPr>
          <p:cNvPr id="1034" name="Text Placeholder 29"/>
          <p:cNvSpPr>
            <a:spLocks noGrp="1"/>
          </p:cNvSpPr>
          <p:nvPr>
            <p:ph type="body" idx="1"/>
          </p:nvPr>
        </p:nvSpPr>
        <p:spPr bwMode="auto">
          <a:xfrm>
            <a:off x="609600" y="1219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cxnSp>
        <p:nvCxnSpPr>
          <p:cNvPr id="4" name="Straight Connector 3"/>
          <p:cNvCxnSpPr/>
          <p:nvPr userDrawn="1"/>
        </p:nvCxnSpPr>
        <p:spPr>
          <a:xfrm flipV="1">
            <a:off x="313266" y="664143"/>
            <a:ext cx="11554683" cy="31182"/>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5631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Lst>
  <p:transition spd="slow">
    <p:push dir="u"/>
  </p:transition>
  <p:timing>
    <p:tnLst>
      <p:par>
        <p:cTn id="1" dur="indefinite" restart="never" nodeType="tmRoot"/>
      </p:par>
    </p:tnLst>
  </p:timing>
  <p:txStyles>
    <p:titleStyle>
      <a:lvl1pPr algn="l" rtl="0" eaLnBrk="0" fontAlgn="base" hangingPunct="0">
        <a:spcBef>
          <a:spcPct val="0"/>
        </a:spcBef>
        <a:spcAft>
          <a:spcPct val="0"/>
        </a:spcAft>
        <a:defRPr sz="3300" b="1" kern="120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chemeClr val="tx2"/>
          </a:solidFill>
          <a:latin typeface="Corbel" pitchFamily="34" charset="0"/>
        </a:defRPr>
      </a:lvl2pPr>
      <a:lvl3pPr algn="l" rtl="0" eaLnBrk="0" fontAlgn="base" hangingPunct="0">
        <a:spcBef>
          <a:spcPct val="0"/>
        </a:spcBef>
        <a:spcAft>
          <a:spcPct val="0"/>
        </a:spcAft>
        <a:defRPr sz="3600" b="1">
          <a:solidFill>
            <a:schemeClr val="tx2"/>
          </a:solidFill>
          <a:latin typeface="Corbel" pitchFamily="34" charset="0"/>
        </a:defRPr>
      </a:lvl3pPr>
      <a:lvl4pPr algn="l" rtl="0" eaLnBrk="0" fontAlgn="base" hangingPunct="0">
        <a:spcBef>
          <a:spcPct val="0"/>
        </a:spcBef>
        <a:spcAft>
          <a:spcPct val="0"/>
        </a:spcAft>
        <a:defRPr sz="3600" b="1">
          <a:solidFill>
            <a:schemeClr val="tx2"/>
          </a:solidFill>
          <a:latin typeface="Corbel" pitchFamily="34" charset="0"/>
        </a:defRPr>
      </a:lvl4pPr>
      <a:lvl5pPr algn="l" rtl="0" eaLnBrk="0" fontAlgn="base" hangingPunct="0">
        <a:spcBef>
          <a:spcPct val="0"/>
        </a:spcBef>
        <a:spcAft>
          <a:spcPct val="0"/>
        </a:spcAft>
        <a:defRPr sz="3600" b="1">
          <a:solidFill>
            <a:schemeClr val="tx2"/>
          </a:solidFill>
          <a:latin typeface="Corbel" pitchFamily="34" charset="0"/>
        </a:defRPr>
      </a:lvl5pPr>
      <a:lvl6pPr marL="342891" algn="l" rtl="0" fontAlgn="base">
        <a:spcBef>
          <a:spcPct val="0"/>
        </a:spcBef>
        <a:spcAft>
          <a:spcPct val="0"/>
        </a:spcAft>
        <a:defRPr sz="3600" b="1">
          <a:solidFill>
            <a:srgbClr val="FFC000"/>
          </a:solidFill>
          <a:latin typeface="Corbel" pitchFamily="34" charset="0"/>
        </a:defRPr>
      </a:lvl6pPr>
      <a:lvl7pPr marL="685783" algn="l" rtl="0" fontAlgn="base">
        <a:spcBef>
          <a:spcPct val="0"/>
        </a:spcBef>
        <a:spcAft>
          <a:spcPct val="0"/>
        </a:spcAft>
        <a:defRPr sz="3600" b="1">
          <a:solidFill>
            <a:srgbClr val="FFC000"/>
          </a:solidFill>
          <a:latin typeface="Corbel" pitchFamily="34" charset="0"/>
        </a:defRPr>
      </a:lvl7pPr>
      <a:lvl8pPr marL="1028674" algn="l" rtl="0" fontAlgn="base">
        <a:spcBef>
          <a:spcPct val="0"/>
        </a:spcBef>
        <a:spcAft>
          <a:spcPct val="0"/>
        </a:spcAft>
        <a:defRPr sz="3600" b="1">
          <a:solidFill>
            <a:srgbClr val="FFC000"/>
          </a:solidFill>
          <a:latin typeface="Corbel" pitchFamily="34" charset="0"/>
        </a:defRPr>
      </a:lvl8pPr>
      <a:lvl9pPr marL="1371566" algn="l" rtl="0" fontAlgn="base">
        <a:spcBef>
          <a:spcPct val="0"/>
        </a:spcBef>
        <a:spcAft>
          <a:spcPct val="0"/>
        </a:spcAft>
        <a:defRPr sz="3600" b="1">
          <a:solidFill>
            <a:srgbClr val="FFC000"/>
          </a:solidFill>
          <a:latin typeface="Corbel" pitchFamily="34" charset="0"/>
        </a:defRPr>
      </a:lvl9pPr>
    </p:titleStyle>
    <p:bodyStyle>
      <a:lvl1pPr marL="239310" indent="-239310" algn="l" rtl="0" eaLnBrk="0" fontAlgn="base" hangingPunct="0">
        <a:spcBef>
          <a:spcPct val="20000"/>
        </a:spcBef>
        <a:spcAft>
          <a:spcPct val="0"/>
        </a:spcAft>
        <a:buClr>
          <a:schemeClr val="accent1"/>
        </a:buClr>
        <a:buSzPct val="70000"/>
        <a:buFont typeface="Wingdings 2" pitchFamily="18" charset="2"/>
        <a:buChar char=""/>
        <a:defRPr lang="en-US" altLang="en-US" sz="2100" kern="1200" dirty="0">
          <a:ln w="500">
            <a:solidFill>
              <a:schemeClr val="tx2">
                <a:shade val="20000"/>
                <a:satMod val="350000"/>
              </a:schemeClr>
            </a:solidFill>
          </a:ln>
          <a:solidFill>
            <a:schemeClr val="tx2"/>
          </a:solidFill>
          <a:latin typeface="+mj-lt"/>
          <a:ea typeface="+mj-ea"/>
          <a:cs typeface="+mj-cs"/>
        </a:defRPr>
      </a:lvl1pPr>
      <a:lvl2pPr marL="472667" indent="-204783" algn="l" rtl="0" eaLnBrk="0" fontAlgn="base" hangingPunct="0">
        <a:spcBef>
          <a:spcPct val="20000"/>
        </a:spcBef>
        <a:spcAft>
          <a:spcPct val="0"/>
        </a:spcAft>
        <a:buClr>
          <a:schemeClr val="accent2"/>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2pPr>
      <a:lvl3pPr marL="691737" indent="-204783" algn="l" rtl="0" eaLnBrk="0" fontAlgn="base" hangingPunct="0">
        <a:spcBef>
          <a:spcPct val="20000"/>
        </a:spcBef>
        <a:spcAft>
          <a:spcPct val="0"/>
        </a:spcAft>
        <a:buClr>
          <a:srgbClr val="009FEC"/>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3pPr>
      <a:lvl4pPr marL="890566" indent="-171446" algn="l" rtl="0" eaLnBrk="0" fontAlgn="base" hangingPunct="0">
        <a:spcBef>
          <a:spcPct val="20000"/>
        </a:spcBef>
        <a:spcAft>
          <a:spcPct val="0"/>
        </a:spcAft>
        <a:buClr>
          <a:srgbClr val="00BDBD"/>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4pPr>
      <a:lvl5pPr marL="1069155" indent="-171446" algn="l" rtl="0" eaLnBrk="0" fontAlgn="base" hangingPunct="0">
        <a:spcBef>
          <a:spcPct val="20000"/>
        </a:spcBef>
        <a:spcAft>
          <a:spcPct val="0"/>
        </a:spcAft>
        <a:buClr>
          <a:srgbClr val="7C5BAE"/>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5pPr>
      <a:lvl6pPr marL="1254983" indent="-171446" algn="l" rtl="0" eaLnBrk="1" latinLnBrk="0" hangingPunct="1">
        <a:spcBef>
          <a:spcPct val="20000"/>
        </a:spcBef>
        <a:buClr>
          <a:schemeClr val="accent6"/>
        </a:buClr>
        <a:buFont typeface="Wingdings 2"/>
        <a:buChar char=""/>
        <a:defRPr sz="1351" kern="1200">
          <a:solidFill>
            <a:schemeClr val="tx1"/>
          </a:solidFill>
          <a:latin typeface="+mn-lt"/>
          <a:ea typeface="+mn-ea"/>
          <a:cs typeface="+mn-cs"/>
        </a:defRPr>
      </a:lvl6pPr>
      <a:lvl7pPr marL="1433287" indent="-171446"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16" indent="-137157" algn="l" rtl="0" eaLnBrk="1" latinLnBrk="0" hangingPunct="1">
        <a:spcBef>
          <a:spcPct val="20000"/>
        </a:spcBef>
        <a:buClr>
          <a:schemeClr val="tx2"/>
        </a:buClr>
        <a:buFont typeface="Wingdings 2"/>
        <a:buChar char=""/>
        <a:defRPr sz="1051" kern="1200">
          <a:solidFill>
            <a:schemeClr val="tx1"/>
          </a:solidFill>
          <a:latin typeface="+mn-lt"/>
          <a:ea typeface="+mn-ea"/>
          <a:cs typeface="+mn-cs"/>
        </a:defRPr>
      </a:lvl8pPr>
      <a:lvl9pPr marL="1741888" indent="-137157" algn="l" rtl="0" eaLnBrk="1" latinLnBrk="0" hangingPunct="1">
        <a:spcBef>
          <a:spcPct val="20000"/>
        </a:spcBef>
        <a:buClr>
          <a:schemeClr val="tx2"/>
        </a:buClr>
        <a:buFont typeface="Wingdings 2"/>
        <a:buChar char=""/>
        <a:defRPr sz="1051"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891" algn="l" rtl="0" eaLnBrk="1" hangingPunct="1">
        <a:defRPr kern="1200">
          <a:solidFill>
            <a:schemeClr val="tx1"/>
          </a:solidFill>
          <a:latin typeface="+mn-lt"/>
          <a:ea typeface="+mn-ea"/>
          <a:cs typeface="+mn-cs"/>
        </a:defRPr>
      </a:lvl2pPr>
      <a:lvl3pPr marL="685783" algn="l" rtl="0" eaLnBrk="1" hangingPunct="1">
        <a:defRPr kern="1200">
          <a:solidFill>
            <a:schemeClr val="tx1"/>
          </a:solidFill>
          <a:latin typeface="+mn-lt"/>
          <a:ea typeface="+mn-ea"/>
          <a:cs typeface="+mn-cs"/>
        </a:defRPr>
      </a:lvl3pPr>
      <a:lvl4pPr marL="1028674" algn="l" rtl="0" eaLnBrk="1" hangingPunct="1">
        <a:defRPr kern="1200">
          <a:solidFill>
            <a:schemeClr val="tx1"/>
          </a:solidFill>
          <a:latin typeface="+mn-lt"/>
          <a:ea typeface="+mn-ea"/>
          <a:cs typeface="+mn-cs"/>
        </a:defRPr>
      </a:lvl4pPr>
      <a:lvl5pPr marL="1371566" algn="l" rtl="0" eaLnBrk="1" hangingPunct="1">
        <a:defRPr kern="1200">
          <a:solidFill>
            <a:schemeClr val="tx1"/>
          </a:solidFill>
          <a:latin typeface="+mn-lt"/>
          <a:ea typeface="+mn-ea"/>
          <a:cs typeface="+mn-cs"/>
        </a:defRPr>
      </a:lvl5pPr>
      <a:lvl6pPr marL="1714457" algn="l" rtl="0" eaLnBrk="1" hangingPunct="1">
        <a:defRPr kern="1200">
          <a:solidFill>
            <a:schemeClr val="tx1"/>
          </a:solidFill>
          <a:latin typeface="+mn-lt"/>
          <a:ea typeface="+mn-ea"/>
          <a:cs typeface="+mn-cs"/>
        </a:defRPr>
      </a:lvl6pPr>
      <a:lvl7pPr marL="2057349" algn="l" rtl="0" eaLnBrk="1" hangingPunct="1">
        <a:defRPr kern="1200">
          <a:solidFill>
            <a:schemeClr val="tx1"/>
          </a:solidFill>
          <a:latin typeface="+mn-lt"/>
          <a:ea typeface="+mn-ea"/>
          <a:cs typeface="+mn-cs"/>
        </a:defRPr>
      </a:lvl7pPr>
      <a:lvl8pPr marL="2400240" algn="l" rtl="0" eaLnBrk="1" hangingPunct="1">
        <a:defRPr kern="1200">
          <a:solidFill>
            <a:schemeClr val="tx1"/>
          </a:solidFill>
          <a:latin typeface="+mn-lt"/>
          <a:ea typeface="+mn-ea"/>
          <a:cs typeface="+mn-cs"/>
        </a:defRPr>
      </a:lvl8pPr>
      <a:lvl9pPr marL="2743131"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D482E-0CBC-454D-9957-42E59F06C114}" type="datetimeFigureOut">
              <a:rPr lang="en-US" smtClean="0"/>
              <a:t>5/28/2019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8294-F997-455D-9653-AEDD6305B591}" type="slidenum">
              <a:rPr lang="en-US" smtClean="0"/>
              <a:t>‹#›</a:t>
            </a:fld>
            <a:endParaRPr lang="en-US"/>
          </a:p>
        </p:txBody>
      </p:sp>
    </p:spTree>
    <p:extLst>
      <p:ext uri="{BB962C8B-B14F-4D97-AF65-F5344CB8AC3E}">
        <p14:creationId xmlns:p14="http://schemas.microsoft.com/office/powerpoint/2010/main" val="47374049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C311-C80E-4245-B93B-D7DB68EB1029}" type="datetimeFigureOut">
              <a:rPr lang="en-US" smtClean="0"/>
              <a:t>5/28/2019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822D4-D0A6-4DB7-A7BC-92FADB9EBBFE}" type="slidenum">
              <a:rPr lang="en-US" smtClean="0"/>
              <a:t>‹#›</a:t>
            </a:fld>
            <a:endParaRPr lang="en-US"/>
          </a:p>
        </p:txBody>
      </p:sp>
    </p:spTree>
    <p:extLst>
      <p:ext uri="{BB962C8B-B14F-4D97-AF65-F5344CB8AC3E}">
        <p14:creationId xmlns:p14="http://schemas.microsoft.com/office/powerpoint/2010/main" val="31896737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noGrp="1"/>
          </p:cNvSpPr>
          <p:nvPr>
            <p:ph type="subTitle" idx="1"/>
          </p:nvPr>
        </p:nvSpPr>
        <p:spPr bwMode="auto">
          <a:xfrm>
            <a:off x="3153192" y="4987636"/>
            <a:ext cx="5868889" cy="1729953"/>
          </a:xfrm>
          <a:prstGeom prst="rect">
            <a:avLst/>
          </a:prstGeom>
          <a:gradFill rotWithShape="1">
            <a:gsLst>
              <a:gs pos="0">
                <a:srgbClr val="0055AA">
                  <a:shade val="75000"/>
                  <a:satMod val="160000"/>
                </a:srgbClr>
              </a:gs>
              <a:gs pos="60000">
                <a:srgbClr val="0055AA">
                  <a:satMod val="150000"/>
                </a:srgbClr>
              </a:gs>
              <a:gs pos="100000">
                <a:srgbClr val="0055AA">
                  <a:tint val="75000"/>
                  <a:satMod val="200000"/>
                </a:srgbClr>
              </a:gs>
            </a:gsLst>
            <a:lin ang="16200000" scaled="1"/>
          </a:gradFill>
          <a:ln w="9525" cap="flat" cmpd="sng" algn="ctr">
            <a:solidFill>
              <a:srgbClr val="0055AA">
                <a:satMod val="140000"/>
              </a:srgbClr>
            </a:solidFill>
            <a:prstDash val="solid"/>
          </a:ln>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rgbClr val="0055AA"/>
            </a:contourClr>
          </a:sp3d>
          <a:extLst/>
        </p:spPr>
        <p:txBody>
          <a:bodyPr vert="horz" wrap="square" lIns="0" tIns="0" rIns="0" bIns="0" numCol="1" anchor="b" anchorCtr="0" compatLnSpc="1">
            <a:prstTxWarp prst="textNoShape">
              <a:avLst/>
            </a:prstTxWarp>
            <a:noAutofit/>
          </a:bodyPr>
          <a:lstStyle>
            <a:lvl1pPr marL="0" indent="0" algn="l" rtl="0" eaLnBrk="1" fontAlgn="base" hangingPunct="1">
              <a:spcBef>
                <a:spcPct val="20000"/>
              </a:spcBef>
              <a:spcAft>
                <a:spcPct val="0"/>
              </a:spcAft>
              <a:buClr>
                <a:schemeClr val="accent1"/>
              </a:buClr>
              <a:buSzPct val="70000"/>
              <a:buFont typeface="Wingdings 2" pitchFamily="18" charset="2"/>
              <a:buNone/>
              <a:defRPr sz="2800" kern="1200">
                <a:solidFill>
                  <a:schemeClr val="tx1"/>
                </a:solidFill>
                <a:latin typeface="+mn-lt"/>
                <a:ea typeface="+mn-ea"/>
                <a:cs typeface="+mn-cs"/>
              </a:defRPr>
            </a:lvl1pPr>
            <a:lvl2pPr marL="457200" indent="0" algn="ctr" rtl="0" eaLnBrk="1" fontAlgn="base" hangingPunct="1">
              <a:spcBef>
                <a:spcPct val="20000"/>
              </a:spcBef>
              <a:spcAft>
                <a:spcPct val="0"/>
              </a:spcAft>
              <a:buClr>
                <a:schemeClr val="accent2"/>
              </a:buClr>
              <a:buFont typeface="Wingdings 2" pitchFamily="18" charset="2"/>
              <a:buNone/>
              <a:defRPr sz="2600" kern="1200">
                <a:solidFill>
                  <a:schemeClr val="lt1"/>
                </a:solidFill>
                <a:latin typeface="+mn-lt"/>
                <a:ea typeface="+mn-ea"/>
                <a:cs typeface="+mn-cs"/>
              </a:defRPr>
            </a:lvl2pPr>
            <a:lvl3pPr marL="914400" indent="0" algn="ctr" rtl="0" eaLnBrk="1" fontAlgn="base" hangingPunct="1">
              <a:spcBef>
                <a:spcPct val="20000"/>
              </a:spcBef>
              <a:spcAft>
                <a:spcPct val="0"/>
              </a:spcAft>
              <a:buClr>
                <a:srgbClr val="009FEC"/>
              </a:buClr>
              <a:buFont typeface="Wingdings 2" pitchFamily="18" charset="2"/>
              <a:buNone/>
              <a:defRPr sz="2400" kern="1200">
                <a:solidFill>
                  <a:schemeClr val="lt1"/>
                </a:solidFill>
                <a:latin typeface="+mn-lt"/>
                <a:ea typeface="+mn-ea"/>
                <a:cs typeface="+mn-cs"/>
              </a:defRPr>
            </a:lvl3pPr>
            <a:lvl4pPr marL="1371600" indent="0" algn="ctr" rtl="0" eaLnBrk="1" fontAlgn="base" hangingPunct="1">
              <a:spcBef>
                <a:spcPct val="20000"/>
              </a:spcBef>
              <a:spcAft>
                <a:spcPct val="0"/>
              </a:spcAft>
              <a:buClr>
                <a:srgbClr val="00BDBD"/>
              </a:buClr>
              <a:buFont typeface="Wingdings 2" pitchFamily="18" charset="2"/>
              <a:buNone/>
              <a:defRPr sz="2200" kern="1200">
                <a:solidFill>
                  <a:schemeClr val="lt1"/>
                </a:solidFill>
                <a:latin typeface="+mn-lt"/>
                <a:ea typeface="+mn-ea"/>
                <a:cs typeface="+mn-cs"/>
              </a:defRPr>
            </a:lvl4pPr>
            <a:lvl5pPr marL="1828800" indent="0" algn="ctr" rtl="0" eaLnBrk="1" fontAlgn="base" hangingPunct="1">
              <a:spcBef>
                <a:spcPct val="20000"/>
              </a:spcBef>
              <a:spcAft>
                <a:spcPct val="0"/>
              </a:spcAft>
              <a:buClr>
                <a:srgbClr val="7C5BAE"/>
              </a:buClr>
              <a:buFont typeface="Wingdings 2" pitchFamily="18" charset="2"/>
              <a:buNone/>
              <a:defRPr sz="2000" kern="1200">
                <a:solidFill>
                  <a:schemeClr val="lt1"/>
                </a:solidFill>
                <a:latin typeface="+mn-lt"/>
                <a:ea typeface="+mn-ea"/>
                <a:cs typeface="+mn-cs"/>
              </a:defRPr>
            </a:lvl5pPr>
            <a:lvl6pPr marL="2286000" indent="0" algn="ctr" rtl="0" eaLnBrk="1" latinLnBrk="0" hangingPunct="1">
              <a:spcBef>
                <a:spcPct val="20000"/>
              </a:spcBef>
              <a:buClr>
                <a:schemeClr val="accent6"/>
              </a:buClr>
              <a:buFont typeface="Wingdings 2"/>
              <a:buNone/>
              <a:defRPr sz="1800" kern="1200">
                <a:solidFill>
                  <a:schemeClr val="lt1"/>
                </a:solidFill>
                <a:latin typeface="+mn-lt"/>
                <a:ea typeface="+mn-ea"/>
                <a:cs typeface="+mn-cs"/>
              </a:defRPr>
            </a:lvl6pPr>
            <a:lvl7pPr marL="2743200" indent="0" algn="ctr" rtl="0" eaLnBrk="1" latinLnBrk="0" hangingPunct="1">
              <a:spcBef>
                <a:spcPct val="20000"/>
              </a:spcBef>
              <a:buClr>
                <a:schemeClr val="tx2"/>
              </a:buClr>
              <a:buFont typeface="Wingdings 2"/>
              <a:buNone/>
              <a:defRPr sz="1600" kern="1200">
                <a:solidFill>
                  <a:schemeClr val="lt1"/>
                </a:solidFill>
                <a:latin typeface="+mn-lt"/>
                <a:ea typeface="+mn-ea"/>
                <a:cs typeface="+mn-cs"/>
              </a:defRPr>
            </a:lvl7pPr>
            <a:lvl8pPr marL="3200400" indent="0" algn="ctr" rtl="0" eaLnBrk="1" latinLnBrk="0" hangingPunct="1">
              <a:spcBef>
                <a:spcPct val="20000"/>
              </a:spcBef>
              <a:buClr>
                <a:schemeClr val="tx2"/>
              </a:buClr>
              <a:buFont typeface="Wingdings 2"/>
              <a:buNone/>
              <a:defRPr sz="1400" kern="1200">
                <a:solidFill>
                  <a:schemeClr val="lt1"/>
                </a:solidFill>
                <a:latin typeface="+mn-lt"/>
                <a:ea typeface="+mn-ea"/>
                <a:cs typeface="+mn-cs"/>
              </a:defRPr>
            </a:lvl8pPr>
            <a:lvl9pPr marL="3657600" indent="0" algn="ctr" rtl="0" eaLnBrk="1" latinLnBrk="0" hangingPunct="1">
              <a:spcBef>
                <a:spcPct val="20000"/>
              </a:spcBef>
              <a:buClr>
                <a:schemeClr val="tx2"/>
              </a:buClr>
              <a:buFont typeface="Wingdings 2"/>
              <a:buNone/>
              <a:defRPr sz="1400" kern="1200">
                <a:solidFill>
                  <a:schemeClr val="lt1"/>
                </a:solidFill>
                <a:latin typeface="+mn-lt"/>
                <a:ea typeface="+mn-ea"/>
                <a:cs typeface="+mn-cs"/>
              </a:defRPr>
            </a:lvl9pPr>
          </a:lstStyle>
          <a:p>
            <a:pPr algn="ctr"/>
            <a:r>
              <a:rPr lang="en-US" b="1" dirty="0" smtClean="0">
                <a:solidFill>
                  <a:schemeClr val="bg1"/>
                </a:solidFill>
                <a:latin typeface="Calibri" panose="020F0502020204030204" pitchFamily="34" charset="0"/>
              </a:rPr>
              <a:t>Ahmad S. Omran </a:t>
            </a:r>
            <a:r>
              <a:rPr lang="en-US" b="1" dirty="0">
                <a:solidFill>
                  <a:schemeClr val="bg1"/>
                </a:solidFill>
                <a:latin typeface="Calibri" panose="020F0502020204030204" pitchFamily="34" charset="0"/>
              </a:rPr>
              <a:t>MD, FACC, FESC, FASE</a:t>
            </a:r>
          </a:p>
          <a:p>
            <a:pPr algn="ctr"/>
            <a:r>
              <a:rPr lang="en-US" sz="1600" b="1" dirty="0" smtClean="0">
                <a:solidFill>
                  <a:schemeClr val="bg1"/>
                </a:solidFill>
                <a:latin typeface="Calibri" panose="020F0502020204030204" pitchFamily="34" charset="0"/>
              </a:rPr>
              <a:t>Consultant Cardiologist</a:t>
            </a:r>
          </a:p>
          <a:p>
            <a:pPr algn="ctr"/>
            <a:r>
              <a:rPr lang="en-US" sz="1600" b="1" dirty="0" smtClean="0">
                <a:solidFill>
                  <a:schemeClr val="bg1"/>
                </a:solidFill>
                <a:latin typeface="Calibri" panose="020F0502020204030204" pitchFamily="34" charset="0"/>
              </a:rPr>
              <a:t>Department of Anesthesia and Pain Management</a:t>
            </a:r>
          </a:p>
          <a:p>
            <a:pPr algn="ctr"/>
            <a:r>
              <a:rPr lang="en-US" sz="1600" b="1" dirty="0" smtClean="0">
                <a:solidFill>
                  <a:schemeClr val="bg1"/>
                </a:solidFill>
                <a:latin typeface="Calibri" panose="020F0502020204030204" pitchFamily="34" charset="0"/>
              </a:rPr>
              <a:t> Toronto General Hospital- UHN</a:t>
            </a:r>
          </a:p>
          <a:p>
            <a:pPr algn="ctr"/>
            <a:r>
              <a:rPr lang="en-US" sz="1600" b="1" dirty="0" smtClean="0">
                <a:solidFill>
                  <a:schemeClr val="bg1"/>
                </a:solidFill>
                <a:latin typeface="Calibri" panose="020F0502020204030204" pitchFamily="34" charset="0"/>
              </a:rPr>
              <a:t>University of Toronto</a:t>
            </a:r>
            <a:endParaRPr lang="en-US" sz="1600" b="1" dirty="0">
              <a:solidFill>
                <a:schemeClr val="bg1"/>
              </a:solidFill>
              <a:latin typeface="Calibri" panose="020F0502020204030204" pitchFamily="34" charset="0"/>
            </a:endParaRPr>
          </a:p>
        </p:txBody>
      </p:sp>
      <p:pic>
        <p:nvPicPr>
          <p:cNvPr id="1026" name="Picture 2" descr="Image result for university health network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324" y="5418952"/>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Toront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80" y="5437429"/>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y Health Network,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060" y="450994"/>
            <a:ext cx="851188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7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15</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Image result for montgomery's classification of aortic atheromas,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793" y="1007774"/>
            <a:ext cx="7202415" cy="44311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60786" y="5488774"/>
            <a:ext cx="5051126" cy="400110"/>
          </a:xfrm>
          <a:prstGeom prst="rect">
            <a:avLst/>
          </a:prstGeom>
        </p:spPr>
        <p:txBody>
          <a:bodyPr wrap="none">
            <a:spAutoFit/>
          </a:bodyPr>
          <a:lstStyle/>
          <a:p>
            <a:r>
              <a:rPr lang="en-US" sz="2000" b="1" dirty="0" smtClean="0">
                <a:latin typeface="Calibri" panose="020F0502020204030204" pitchFamily="34" charset="0"/>
              </a:rPr>
              <a:t>Montgomery classification of aortic atheroma</a:t>
            </a:r>
            <a:endParaRPr lang="en-US" sz="2000" b="1" dirty="0">
              <a:latin typeface="Calibri" panose="020F0502020204030204" pitchFamily="34" charset="0"/>
            </a:endParaRPr>
          </a:p>
        </p:txBody>
      </p:sp>
    </p:spTree>
    <p:extLst>
      <p:ext uri="{BB962C8B-B14F-4D97-AF65-F5344CB8AC3E}">
        <p14:creationId xmlns:p14="http://schemas.microsoft.com/office/powerpoint/2010/main" val="284492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17</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586007" y="5442590"/>
            <a:ext cx="4231543" cy="400110"/>
          </a:xfrm>
          <a:prstGeom prst="rect">
            <a:avLst/>
          </a:prstGeom>
        </p:spPr>
        <p:txBody>
          <a:bodyPr wrap="none">
            <a:spAutoFit/>
          </a:bodyPr>
          <a:lstStyle/>
          <a:p>
            <a:r>
              <a:rPr lang="en-US" sz="2000" b="1" dirty="0" err="1" smtClean="0">
                <a:latin typeface="Calibri" panose="020F0502020204030204" pitchFamily="34" charset="0"/>
              </a:rPr>
              <a:t>Colour</a:t>
            </a:r>
            <a:r>
              <a:rPr lang="en-US" sz="2000" b="1" dirty="0" smtClean="0">
                <a:latin typeface="Calibri" panose="020F0502020204030204" pitchFamily="34" charset="0"/>
              </a:rPr>
              <a:t> M-mode propagation velocity</a:t>
            </a:r>
            <a:endParaRPr lang="en-US" sz="2000" b="1" dirty="0">
              <a:latin typeface="Calibri" panose="020F0502020204030204" pitchFamily="34" charset="0"/>
            </a:endParaRPr>
          </a:p>
        </p:txBody>
      </p:sp>
      <p:pic>
        <p:nvPicPr>
          <p:cNvPr id="9218" name="Picture 2" descr="Image result for Colour propagation veloci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45" y="997528"/>
            <a:ext cx="4829175" cy="363855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What is normal for colour propagation velocity"/>
          <p:cNvPicPr>
            <a:picLocks noChangeAspect="1" noChangeArrowheads="1"/>
          </p:cNvPicPr>
          <p:nvPr/>
        </p:nvPicPr>
        <p:blipFill rotWithShape="1">
          <a:blip r:embed="rId3">
            <a:extLst>
              <a:ext uri="{28A0092B-C50C-407E-A947-70E740481C1C}">
                <a14:useLocalDpi xmlns:a14="http://schemas.microsoft.com/office/drawing/2010/main" val="0"/>
              </a:ext>
            </a:extLst>
          </a:blip>
          <a:srcRect l="3159" r="3114" b="4867"/>
          <a:stretch/>
        </p:blipFill>
        <p:spPr bwMode="auto">
          <a:xfrm>
            <a:off x="6151414" y="997528"/>
            <a:ext cx="4779656" cy="3638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45375" y="4692078"/>
            <a:ext cx="4421723" cy="307777"/>
          </a:xfrm>
          <a:prstGeom prst="rect">
            <a:avLst/>
          </a:prstGeom>
          <a:noFill/>
        </p:spPr>
        <p:txBody>
          <a:bodyPr wrap="none" rtlCol="0">
            <a:spAutoFit/>
          </a:bodyPr>
          <a:lstStyle/>
          <a:p>
            <a:r>
              <a:rPr lang="en-US" sz="1400" b="1" dirty="0" smtClean="0">
                <a:latin typeface="Calibri" panose="020F0502020204030204" pitchFamily="34" charset="0"/>
              </a:rPr>
              <a:t>Normal &gt; 45 cm/s. Severe diastolic dysfunction &lt; 35 cm/s</a:t>
            </a:r>
            <a:endParaRPr lang="en-US" sz="1400" b="1" dirty="0">
              <a:latin typeface="Calibri" panose="020F0502020204030204" pitchFamily="34" charset="0"/>
            </a:endParaRPr>
          </a:p>
        </p:txBody>
      </p:sp>
    </p:spTree>
    <p:extLst>
      <p:ext uri="{BB962C8B-B14F-4D97-AF65-F5344CB8AC3E}">
        <p14:creationId xmlns:p14="http://schemas.microsoft.com/office/powerpoint/2010/main" val="16006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19</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2"/>
          <a:srcRect l="32805" t="15580" r="10751" b="7583"/>
          <a:stretch/>
        </p:blipFill>
        <p:spPr>
          <a:xfrm>
            <a:off x="2929859" y="1012209"/>
            <a:ext cx="6332283" cy="4848903"/>
          </a:xfrm>
          <a:prstGeom prst="rect">
            <a:avLst/>
          </a:prstGeom>
        </p:spPr>
      </p:pic>
      <p:sp>
        <p:nvSpPr>
          <p:cNvPr id="5" name="Oval 4"/>
          <p:cNvSpPr/>
          <p:nvPr/>
        </p:nvSpPr>
        <p:spPr>
          <a:xfrm>
            <a:off x="5076309" y="1902689"/>
            <a:ext cx="2118819" cy="32050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94040" y="5320149"/>
            <a:ext cx="1836721" cy="400110"/>
          </a:xfrm>
          <a:prstGeom prst="rect">
            <a:avLst/>
          </a:prstGeom>
          <a:noFill/>
        </p:spPr>
        <p:txBody>
          <a:bodyPr wrap="none" rtlCol="0">
            <a:spAutoFit/>
          </a:bodyPr>
          <a:lstStyle/>
          <a:p>
            <a:r>
              <a:rPr lang="en-US" sz="2000" b="1" dirty="0" smtClean="0">
                <a:latin typeface="Calibri" panose="020F0502020204030204" pitchFamily="34" charset="0"/>
              </a:rPr>
              <a:t>ACC/ AHA 2017</a:t>
            </a:r>
            <a:endParaRPr lang="en-US" sz="2000" b="1" dirty="0">
              <a:latin typeface="Calibri" panose="020F0502020204030204" pitchFamily="34" charset="0"/>
            </a:endParaRPr>
          </a:p>
        </p:txBody>
      </p:sp>
    </p:spTree>
    <p:extLst>
      <p:ext uri="{BB962C8B-B14F-4D97-AF65-F5344CB8AC3E}">
        <p14:creationId xmlns:p14="http://schemas.microsoft.com/office/powerpoint/2010/main" val="33731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22</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4" descr="Image result for Snell's law in Doppler,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l="19453" r="17751" b="25499"/>
          <a:stretch/>
        </p:blipFill>
        <p:spPr bwMode="auto">
          <a:xfrm>
            <a:off x="1274621" y="1019103"/>
            <a:ext cx="4285673" cy="3813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nell's law in Doppler, imag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60449" y="1019103"/>
            <a:ext cx="5190276" cy="38132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19027" y="5442590"/>
            <a:ext cx="5200911" cy="400110"/>
          </a:xfrm>
          <a:prstGeom prst="rect">
            <a:avLst/>
          </a:prstGeom>
        </p:spPr>
        <p:txBody>
          <a:bodyPr wrap="none">
            <a:spAutoFit/>
          </a:bodyPr>
          <a:lstStyle/>
          <a:p>
            <a:r>
              <a:rPr lang="en-US" sz="2000" b="1" dirty="0" smtClean="0">
                <a:latin typeface="Calibri" panose="020F0502020204030204" pitchFamily="34" charset="0"/>
              </a:rPr>
              <a:t>Snell’s law in refraction (sound, light and radar)</a:t>
            </a:r>
            <a:endParaRPr lang="en-US" sz="2000" b="1" dirty="0">
              <a:latin typeface="Calibri" panose="020F0502020204030204" pitchFamily="34" charset="0"/>
            </a:endParaRPr>
          </a:p>
        </p:txBody>
      </p:sp>
    </p:spTree>
    <p:extLst>
      <p:ext uri="{BB962C8B-B14F-4D97-AF65-F5344CB8AC3E}">
        <p14:creationId xmlns:p14="http://schemas.microsoft.com/office/powerpoint/2010/main" val="12231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22</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4" descr="Image result for Snell's law in Doppler,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l="19453" r="17751" b="25499"/>
          <a:stretch/>
        </p:blipFill>
        <p:spPr bwMode="auto">
          <a:xfrm>
            <a:off x="1274621" y="1019103"/>
            <a:ext cx="4285673" cy="3813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nell's law in Doppler, imag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60449" y="1019103"/>
            <a:ext cx="5190276" cy="38132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19027" y="5442590"/>
            <a:ext cx="5200911" cy="400110"/>
          </a:xfrm>
          <a:prstGeom prst="rect">
            <a:avLst/>
          </a:prstGeom>
        </p:spPr>
        <p:txBody>
          <a:bodyPr wrap="none">
            <a:spAutoFit/>
          </a:bodyPr>
          <a:lstStyle/>
          <a:p>
            <a:r>
              <a:rPr lang="en-US" sz="2000" b="1" dirty="0" smtClean="0">
                <a:latin typeface="Calibri" panose="020F0502020204030204" pitchFamily="34" charset="0"/>
              </a:rPr>
              <a:t>Snell’s law in refraction (sound, light and radar)</a:t>
            </a:r>
            <a:endParaRPr lang="en-US" sz="2000" b="1" dirty="0">
              <a:latin typeface="Calibri" panose="020F0502020204030204" pitchFamily="34" charset="0"/>
            </a:endParaRPr>
          </a:p>
        </p:txBody>
      </p:sp>
      <p:pic>
        <p:nvPicPr>
          <p:cNvPr id="3" name="Picture 2"/>
          <p:cNvPicPr>
            <a:picLocks noChangeAspect="1"/>
          </p:cNvPicPr>
          <p:nvPr/>
        </p:nvPicPr>
        <p:blipFill rotWithShape="1">
          <a:blip r:embed="rId4"/>
          <a:srcRect l="19214" t="18641" r="48431" b="22717"/>
          <a:stretch/>
        </p:blipFill>
        <p:spPr>
          <a:xfrm>
            <a:off x="1266752" y="1019104"/>
            <a:ext cx="4191943" cy="4273736"/>
          </a:xfrm>
          <a:prstGeom prst="rect">
            <a:avLst/>
          </a:prstGeom>
        </p:spPr>
      </p:pic>
    </p:spTree>
    <p:extLst>
      <p:ext uri="{BB962C8B-B14F-4D97-AF65-F5344CB8AC3E}">
        <p14:creationId xmlns:p14="http://schemas.microsoft.com/office/powerpoint/2010/main" val="414123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a:t>
            </a:r>
            <a:r>
              <a:rPr lang="en-US" sz="2800" b="1" dirty="0" smtClean="0">
                <a:latin typeface="Calibri" panose="020F0502020204030204" pitchFamily="34" charset="0"/>
              </a:rPr>
              <a:t>24</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1865343450"/>
              </p:ext>
            </p:extLst>
          </p:nvPr>
        </p:nvGraphicFramePr>
        <p:xfrm>
          <a:off x="4200623" y="985956"/>
          <a:ext cx="4106469" cy="4297242"/>
        </p:xfrm>
        <a:graphic>
          <a:graphicData uri="http://schemas.openxmlformats.org/presentationml/2006/ole">
            <mc:AlternateContent xmlns:mc="http://schemas.openxmlformats.org/markup-compatibility/2006">
              <mc:Choice xmlns:v="urn:schemas-microsoft-com:vml" Requires="v">
                <p:oleObj spid="_x0000_s1026" name="Photo Editor Photo" r:id="rId3" imgW="5466667" imgH="5087060" progId="MSPhotoEd.3">
                  <p:embed/>
                </p:oleObj>
              </mc:Choice>
              <mc:Fallback>
                <p:oleObj name="Photo Editor Photo" r:id="rId3" imgW="5466667" imgH="5087060" progId="MSPhotoEd.3">
                  <p:embed/>
                  <p:pic>
                    <p:nvPicPr>
                      <p:cNvPr id="71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623" y="985956"/>
                        <a:ext cx="4106469" cy="4297242"/>
                      </a:xfrm>
                      <a:prstGeom prst="rect">
                        <a:avLst/>
                      </a:prstGeom>
                      <a:noFill/>
                      <a:ln>
                        <a:noFill/>
                      </a:ln>
                      <a:effectLst/>
                      <a:extLst/>
                    </p:spPr>
                  </p:pic>
                </p:oleObj>
              </mc:Fallback>
            </mc:AlternateContent>
          </a:graphicData>
        </a:graphic>
      </p:graphicFrame>
      <p:sp>
        <p:nvSpPr>
          <p:cNvPr id="5" name="Rectangle 4"/>
          <p:cNvSpPr/>
          <p:nvPr/>
        </p:nvSpPr>
        <p:spPr>
          <a:xfrm>
            <a:off x="2746580" y="1360121"/>
            <a:ext cx="1366015" cy="461665"/>
          </a:xfrm>
          <a:prstGeom prst="rect">
            <a:avLst/>
          </a:prstGeom>
        </p:spPr>
        <p:txBody>
          <a:bodyPr wrap="none">
            <a:spAutoFit/>
          </a:bodyPr>
          <a:lstStyle/>
          <a:p>
            <a:r>
              <a:rPr lang="en-US" sz="2400" b="1" dirty="0">
                <a:solidFill>
                  <a:srgbClr val="00B050"/>
                </a:solidFill>
                <a:latin typeface="Calibri" panose="020F0502020204030204" pitchFamily="34" charset="0"/>
              </a:rPr>
              <a:t>De </a:t>
            </a:r>
            <a:r>
              <a:rPr lang="en-US" sz="2400" b="1" dirty="0" err="1">
                <a:solidFill>
                  <a:srgbClr val="00B050"/>
                </a:solidFill>
                <a:latin typeface="Calibri" panose="020F0502020204030204" pitchFamily="34" charset="0"/>
              </a:rPr>
              <a:t>Bakey</a:t>
            </a:r>
            <a:endParaRPr lang="en-US" sz="2400" b="1" dirty="0">
              <a:solidFill>
                <a:srgbClr val="00B050"/>
              </a:solidFill>
              <a:latin typeface="Calibri" panose="020F0502020204030204" pitchFamily="34" charset="0"/>
            </a:endParaRPr>
          </a:p>
        </p:txBody>
      </p:sp>
      <p:sp>
        <p:nvSpPr>
          <p:cNvPr id="8" name="Rectangle 7"/>
          <p:cNvSpPr/>
          <p:nvPr/>
        </p:nvSpPr>
        <p:spPr>
          <a:xfrm>
            <a:off x="2806383" y="4555898"/>
            <a:ext cx="1279196" cy="461665"/>
          </a:xfrm>
          <a:prstGeom prst="rect">
            <a:avLst/>
          </a:prstGeom>
        </p:spPr>
        <p:txBody>
          <a:bodyPr wrap="none">
            <a:spAutoFit/>
          </a:bodyPr>
          <a:lstStyle/>
          <a:p>
            <a:r>
              <a:rPr lang="en-US" sz="2400" b="1" dirty="0">
                <a:solidFill>
                  <a:srgbClr val="00B050"/>
                </a:solidFill>
                <a:latin typeface="Calibri" panose="020F0502020204030204" pitchFamily="34" charset="0"/>
              </a:rPr>
              <a:t>Stanford</a:t>
            </a:r>
            <a:endParaRPr lang="en-US" sz="2400" b="1" dirty="0">
              <a:solidFill>
                <a:srgbClr val="00B050"/>
              </a:solidFill>
              <a:latin typeface="Calibri" panose="020F0502020204030204" pitchFamily="34" charset="0"/>
            </a:endParaRPr>
          </a:p>
        </p:txBody>
      </p:sp>
      <p:cxnSp>
        <p:nvCxnSpPr>
          <p:cNvPr id="10" name="Straight Connector 9"/>
          <p:cNvCxnSpPr/>
          <p:nvPr/>
        </p:nvCxnSpPr>
        <p:spPr>
          <a:xfrm>
            <a:off x="4359574" y="5310916"/>
            <a:ext cx="2189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86556" y="5442588"/>
            <a:ext cx="906017" cy="400110"/>
          </a:xfrm>
          <a:prstGeom prst="rect">
            <a:avLst/>
          </a:prstGeom>
        </p:spPr>
        <p:txBody>
          <a:bodyPr wrap="none">
            <a:spAutoFit/>
          </a:bodyPr>
          <a:lstStyle/>
          <a:p>
            <a:r>
              <a:rPr lang="en-US" sz="2000" b="1" dirty="0" smtClean="0">
                <a:latin typeface="Calibri" panose="020F0502020204030204" pitchFamily="34" charset="0"/>
              </a:rPr>
              <a:t>Type A</a:t>
            </a:r>
            <a:endParaRPr lang="en-US" sz="2000" b="1" dirty="0">
              <a:latin typeface="Calibri" panose="020F0502020204030204" pitchFamily="34" charset="0"/>
            </a:endParaRPr>
          </a:p>
        </p:txBody>
      </p:sp>
      <p:cxnSp>
        <p:nvCxnSpPr>
          <p:cNvPr id="14" name="Straight Connector 13"/>
          <p:cNvCxnSpPr/>
          <p:nvPr/>
        </p:nvCxnSpPr>
        <p:spPr>
          <a:xfrm>
            <a:off x="6968843" y="5315540"/>
            <a:ext cx="1002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47249" y="5377929"/>
            <a:ext cx="894797" cy="400110"/>
          </a:xfrm>
          <a:prstGeom prst="rect">
            <a:avLst/>
          </a:prstGeom>
        </p:spPr>
        <p:txBody>
          <a:bodyPr wrap="none">
            <a:spAutoFit/>
          </a:bodyPr>
          <a:lstStyle/>
          <a:p>
            <a:r>
              <a:rPr lang="en-US" sz="2000" b="1" dirty="0">
                <a:latin typeface="Calibri" panose="020F0502020204030204" pitchFamily="34" charset="0"/>
              </a:rPr>
              <a:t>Type </a:t>
            </a:r>
            <a:r>
              <a:rPr lang="en-US" sz="2000" b="1" dirty="0" smtClean="0">
                <a:latin typeface="Calibri" panose="020F0502020204030204" pitchFamily="34" charset="0"/>
              </a:rPr>
              <a:t>B</a:t>
            </a:r>
            <a:endParaRPr lang="en-US" sz="2000" b="1" dirty="0">
              <a:latin typeface="Calibri" panose="020F0502020204030204" pitchFamily="34" charset="0"/>
            </a:endParaRPr>
          </a:p>
        </p:txBody>
      </p:sp>
    </p:spTree>
    <p:extLst>
      <p:ext uri="{BB962C8B-B14F-4D97-AF65-F5344CB8AC3E}">
        <p14:creationId xmlns:p14="http://schemas.microsoft.com/office/powerpoint/2010/main" val="51162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30</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414150" y="5165503"/>
            <a:ext cx="5051306" cy="707886"/>
          </a:xfrm>
          <a:prstGeom prst="rect">
            <a:avLst/>
          </a:prstGeom>
        </p:spPr>
        <p:txBody>
          <a:bodyPr wrap="square">
            <a:spAutoFit/>
          </a:bodyPr>
          <a:lstStyle/>
          <a:p>
            <a:r>
              <a:rPr lang="en-US" sz="2000" b="1" dirty="0" smtClean="0">
                <a:latin typeface="Calibri" panose="020F0502020204030204" pitchFamily="34" charset="0"/>
              </a:rPr>
              <a:t>Carpentier’s anatomic classification of the MV (segmental classification)</a:t>
            </a:r>
            <a:endParaRPr lang="en-US" sz="2000" b="1" dirty="0">
              <a:latin typeface="Calibri" panose="020F0502020204030204"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8992"/>
          <a:stretch/>
        </p:blipFill>
        <p:spPr>
          <a:xfrm>
            <a:off x="1414150" y="965914"/>
            <a:ext cx="5226796" cy="4106849"/>
          </a:xfrm>
          <a:prstGeom prst="rect">
            <a:avLst/>
          </a:prstGeom>
        </p:spPr>
      </p:pic>
      <p:pic>
        <p:nvPicPr>
          <p:cNvPr id="12" name="Picture 2" descr="MV Anatomy Surgical View"/>
          <p:cNvPicPr>
            <a:picLocks noChangeAspect="1" noChangeArrowheads="1"/>
          </p:cNvPicPr>
          <p:nvPr/>
        </p:nvPicPr>
        <p:blipFill>
          <a:blip r:embed="rId3">
            <a:extLst>
              <a:ext uri="{28A0092B-C50C-407E-A947-70E740481C1C}">
                <a14:useLocalDpi xmlns:a14="http://schemas.microsoft.com/office/drawing/2010/main" val="0"/>
              </a:ext>
            </a:extLst>
          </a:blip>
          <a:srcRect t="1479" r="7759" b="2432"/>
          <a:stretch>
            <a:fillRect/>
          </a:stretch>
        </p:blipFill>
        <p:spPr bwMode="auto">
          <a:xfrm>
            <a:off x="6754371" y="965914"/>
            <a:ext cx="4004508" cy="302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61749" y="3565241"/>
            <a:ext cx="663964" cy="369332"/>
          </a:xfrm>
          <a:prstGeom prst="rect">
            <a:avLst/>
          </a:prstGeom>
          <a:noFill/>
        </p:spPr>
        <p:txBody>
          <a:bodyPr wrap="none" rtlCol="0">
            <a:spAutoFit/>
          </a:bodyPr>
          <a:lstStyle/>
          <a:p>
            <a:r>
              <a:rPr lang="en-US" b="1" dirty="0" smtClean="0">
                <a:solidFill>
                  <a:srgbClr val="FFC000"/>
                </a:solidFill>
                <a:latin typeface="Calibri" panose="020F0502020204030204" pitchFamily="34" charset="0"/>
              </a:rPr>
              <a:t>1995</a:t>
            </a:r>
            <a:endParaRPr lang="en-US" b="1" dirty="0">
              <a:solidFill>
                <a:srgbClr val="FFC000"/>
              </a:solidFill>
              <a:latin typeface="Calibri" panose="020F0502020204030204" pitchFamily="34" charset="0"/>
            </a:endParaRPr>
          </a:p>
        </p:txBody>
      </p:sp>
    </p:spTree>
    <p:extLst>
      <p:ext uri="{BB962C8B-B14F-4D97-AF65-F5344CB8AC3E}">
        <p14:creationId xmlns:p14="http://schemas.microsoft.com/office/powerpoint/2010/main" val="18042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E MV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360" y="481824"/>
            <a:ext cx="7193280"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26860" y="5387921"/>
            <a:ext cx="652743" cy="369332"/>
          </a:xfrm>
          <a:prstGeom prst="rect">
            <a:avLst/>
          </a:prstGeom>
          <a:noFill/>
        </p:spPr>
        <p:txBody>
          <a:bodyPr wrap="none" rtlCol="0">
            <a:spAutoFit/>
          </a:bodyPr>
          <a:lstStyle/>
          <a:p>
            <a:r>
              <a:rPr lang="en-US" b="1" dirty="0" smtClean="0">
                <a:solidFill>
                  <a:srgbClr val="FFC000"/>
                </a:solidFill>
                <a:latin typeface="Calibri" panose="020F0502020204030204" pitchFamily="34" charset="0"/>
                <a:cs typeface="Calibri" panose="020F0502020204030204" pitchFamily="34" charset="0"/>
              </a:rPr>
              <a:t>1995</a:t>
            </a:r>
            <a:endParaRPr lang="en-US" b="1" dirty="0">
              <a:solidFill>
                <a:srgbClr val="FFC000"/>
              </a:solidFill>
              <a:latin typeface="Calibri" panose="020F0502020204030204" pitchFamily="34" charset="0"/>
              <a:cs typeface="Calibri" panose="020F0502020204030204" pitchFamily="34" charset="0"/>
            </a:endParaRPr>
          </a:p>
        </p:txBody>
      </p:sp>
      <p:sp>
        <p:nvSpPr>
          <p:cNvPr id="4" name="TextBox 3"/>
          <p:cNvSpPr txBox="1"/>
          <p:nvPr/>
        </p:nvSpPr>
        <p:spPr>
          <a:xfrm>
            <a:off x="4082484" y="5477167"/>
            <a:ext cx="1729256" cy="338554"/>
          </a:xfrm>
          <a:prstGeom prst="rect">
            <a:avLst/>
          </a:prstGeom>
          <a:noFill/>
        </p:spPr>
        <p:txBody>
          <a:bodyPr wrap="none" rtlCol="0">
            <a:spAutoFit/>
          </a:bodyPr>
          <a:lstStyle/>
          <a:p>
            <a:r>
              <a:rPr lang="en-US" sz="1600" b="1" dirty="0" smtClean="0">
                <a:solidFill>
                  <a:srgbClr val="FFC000"/>
                </a:solidFill>
                <a:latin typeface="Calibri" panose="020F0502020204030204" pitchFamily="34" charset="0"/>
              </a:rPr>
              <a:t>Commissural view</a:t>
            </a:r>
            <a:endParaRPr lang="en-US" sz="1600" b="1" dirty="0">
              <a:solidFill>
                <a:srgbClr val="FFC000"/>
              </a:solidFill>
              <a:latin typeface="Calibri" panose="020F0502020204030204" pitchFamily="34" charset="0"/>
            </a:endParaRPr>
          </a:p>
        </p:txBody>
      </p:sp>
      <p:cxnSp>
        <p:nvCxnSpPr>
          <p:cNvPr id="6" name="Straight Arrow Connector 5"/>
          <p:cNvCxnSpPr/>
          <p:nvPr/>
        </p:nvCxnSpPr>
        <p:spPr>
          <a:xfrm flipV="1">
            <a:off x="5222126" y="5277086"/>
            <a:ext cx="454649" cy="20008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greement Between TEE &amp; Surg Fin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817" y="477991"/>
            <a:ext cx="7192366"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4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greement Between TEE &amp; Surg Fin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817" y="477991"/>
            <a:ext cx="7192366"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7208342" y="1772529"/>
            <a:ext cx="1519311" cy="347472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96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95514" y="1441709"/>
            <a:ext cx="9306370" cy="914400"/>
          </a:xfrm>
        </p:spPr>
        <p:txBody>
          <a:bodyPr>
            <a:noAutofit/>
          </a:bodyPr>
          <a:lstStyle/>
          <a:p>
            <a:pPr algn="ctr"/>
            <a:r>
              <a:rPr lang="en-US" sz="4000" b="0" dirty="0" smtClean="0">
                <a:solidFill>
                  <a:schemeClr val="tx1"/>
                </a:solidFill>
                <a:effectLst/>
                <a:latin typeface="Calibri" panose="020F0502020204030204" pitchFamily="34" charset="0"/>
                <a:cs typeface="Calibri" panose="020F0502020204030204" pitchFamily="34" charset="0"/>
              </a:rPr>
              <a:t>PTE Mock Exam # 1 Review</a:t>
            </a:r>
            <a:br>
              <a:rPr lang="en-US" sz="4000" b="0" dirty="0" smtClean="0">
                <a:solidFill>
                  <a:schemeClr val="tx1"/>
                </a:solidFill>
                <a:effectLst/>
                <a:latin typeface="Calibri" panose="020F0502020204030204" pitchFamily="34" charset="0"/>
                <a:cs typeface="Calibri" panose="020F0502020204030204" pitchFamily="34" charset="0"/>
              </a:rPr>
            </a:br>
            <a:r>
              <a:rPr lang="en-US" sz="4000" b="0" dirty="0" smtClean="0">
                <a:solidFill>
                  <a:schemeClr val="tx1"/>
                </a:solidFill>
                <a:effectLst/>
                <a:latin typeface="Calibri" panose="020F0502020204030204" pitchFamily="34" charset="0"/>
                <a:cs typeface="Calibri" panose="020F0502020204030204" pitchFamily="34" charset="0"/>
              </a:rPr>
              <a:t> (supporting slides)</a:t>
            </a:r>
            <a:endParaRPr lang="en-US" sz="4000" b="0" dirty="0">
              <a:solidFill>
                <a:schemeClr val="tx1"/>
              </a:solidFill>
              <a:effectLst/>
              <a:latin typeface="Calibri" panose="020F0502020204030204" pitchFamily="34" charset="0"/>
              <a:cs typeface="Calibri" panose="020F0502020204030204" pitchFamily="34" charset="0"/>
            </a:endParaRPr>
          </a:p>
        </p:txBody>
      </p:sp>
      <p:sp>
        <p:nvSpPr>
          <p:cNvPr id="6" name="TextBox 5"/>
          <p:cNvSpPr txBox="1"/>
          <p:nvPr/>
        </p:nvSpPr>
        <p:spPr>
          <a:xfrm>
            <a:off x="5030834" y="5215077"/>
            <a:ext cx="2042995" cy="523220"/>
          </a:xfrm>
          <a:prstGeom prst="rect">
            <a:avLst/>
          </a:prstGeom>
          <a:noFill/>
        </p:spPr>
        <p:txBody>
          <a:bodyPr wrap="none" rtlCol="0">
            <a:spAutoFit/>
          </a:bodyPr>
          <a:lstStyle/>
          <a:p>
            <a:pPr algn="ctr"/>
            <a:r>
              <a:rPr lang="en-US" sz="1400" b="1" dirty="0" smtClean="0">
                <a:latin typeface="Calibri" panose="020F0502020204030204" pitchFamily="34" charset="0"/>
                <a:cs typeface="Calibri" panose="020F0502020204030204" pitchFamily="34" charset="0"/>
              </a:rPr>
              <a:t>May 29, 2019</a:t>
            </a:r>
          </a:p>
          <a:p>
            <a:pPr algn="ctr"/>
            <a:r>
              <a:rPr lang="en-US" sz="1400" b="1" dirty="0" smtClean="0">
                <a:latin typeface="Calibri" panose="020F0502020204030204" pitchFamily="34" charset="0"/>
                <a:cs typeface="Calibri" panose="020F0502020204030204" pitchFamily="34" charset="0"/>
              </a:rPr>
              <a:t>Toronto General Hospital</a:t>
            </a: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3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aper"/>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1809009" y="498185"/>
            <a:ext cx="8517711"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3864623" y="2354139"/>
            <a:ext cx="150525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061977" y="5598940"/>
            <a:ext cx="268796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84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31</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b="-677"/>
          <a:stretch/>
        </p:blipFill>
        <p:spPr>
          <a:xfrm>
            <a:off x="1225731" y="1045448"/>
            <a:ext cx="9740538" cy="3314121"/>
          </a:xfrm>
          <a:prstGeom prst="rect">
            <a:avLst/>
          </a:prstGeom>
        </p:spPr>
      </p:pic>
      <p:sp>
        <p:nvSpPr>
          <p:cNvPr id="4" name="TextBox 3"/>
          <p:cNvSpPr txBox="1"/>
          <p:nvPr/>
        </p:nvSpPr>
        <p:spPr>
          <a:xfrm>
            <a:off x="9809013" y="3537529"/>
            <a:ext cx="652743" cy="369332"/>
          </a:xfrm>
          <a:prstGeom prst="rect">
            <a:avLst/>
          </a:prstGeom>
          <a:noFill/>
        </p:spPr>
        <p:txBody>
          <a:bodyPr wrap="none" rtlCol="0">
            <a:spAutoFit/>
          </a:bodyPr>
          <a:lstStyle/>
          <a:p>
            <a:r>
              <a:rPr lang="en-US" b="1" dirty="0" smtClean="0">
                <a:latin typeface="Calibri" panose="020F0502020204030204" pitchFamily="34" charset="0"/>
              </a:rPr>
              <a:t>2015</a:t>
            </a:r>
            <a:endParaRPr lang="en-US" b="1" dirty="0">
              <a:latin typeface="Calibri" panose="020F0502020204030204" pitchFamily="34" charset="0"/>
            </a:endParaRPr>
          </a:p>
        </p:txBody>
      </p:sp>
      <p:cxnSp>
        <p:nvCxnSpPr>
          <p:cNvPr id="5" name="Straight Connector 4"/>
          <p:cNvCxnSpPr/>
          <p:nvPr/>
        </p:nvCxnSpPr>
        <p:spPr>
          <a:xfrm>
            <a:off x="4396511" y="3426697"/>
            <a:ext cx="122843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06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7935" y="484902"/>
            <a:ext cx="6196130" cy="5394960"/>
          </a:xfrm>
          <a:prstGeom prst="rect">
            <a:avLst/>
          </a:prstGeom>
        </p:spPr>
      </p:pic>
      <p:cxnSp>
        <p:nvCxnSpPr>
          <p:cNvPr id="4" name="Straight Connector 3"/>
          <p:cNvCxnSpPr/>
          <p:nvPr/>
        </p:nvCxnSpPr>
        <p:spPr>
          <a:xfrm>
            <a:off x="5052295" y="2530765"/>
            <a:ext cx="7296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49787" y="3200402"/>
            <a:ext cx="10021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51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32</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2611"/>
          <a:stretch/>
        </p:blipFill>
        <p:spPr>
          <a:xfrm>
            <a:off x="2895600" y="976093"/>
            <a:ext cx="6400800" cy="2277329"/>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466" b="2673"/>
          <a:stretch/>
        </p:blipFill>
        <p:spPr>
          <a:xfrm>
            <a:off x="3382818" y="3282576"/>
            <a:ext cx="5426364" cy="2611812"/>
          </a:xfrm>
          <a:prstGeom prst="rect">
            <a:avLst/>
          </a:prstGeom>
        </p:spPr>
      </p:pic>
    </p:spTree>
    <p:extLst>
      <p:ext uri="{BB962C8B-B14F-4D97-AF65-F5344CB8AC3E}">
        <p14:creationId xmlns:p14="http://schemas.microsoft.com/office/powerpoint/2010/main" val="35732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39</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2333570" y="1010669"/>
            <a:ext cx="7524861" cy="4846320"/>
          </a:xfrm>
          <a:prstGeom prst="rect">
            <a:avLst/>
          </a:prstGeom>
        </p:spPr>
      </p:pic>
      <p:sp>
        <p:nvSpPr>
          <p:cNvPr id="4" name="TextBox 3"/>
          <p:cNvSpPr txBox="1"/>
          <p:nvPr/>
        </p:nvSpPr>
        <p:spPr>
          <a:xfrm>
            <a:off x="6345386" y="5994402"/>
            <a:ext cx="3517053" cy="338554"/>
          </a:xfrm>
          <a:prstGeom prst="rect">
            <a:avLst/>
          </a:prstGeom>
          <a:noFill/>
        </p:spPr>
        <p:txBody>
          <a:bodyPr wrap="none" rtlCol="0">
            <a:spAutoFit/>
          </a:bodyPr>
          <a:lstStyle/>
          <a:p>
            <a:r>
              <a:rPr lang="en-US" sz="1600" b="1" dirty="0" smtClean="0">
                <a:solidFill>
                  <a:schemeClr val="bg1"/>
                </a:solidFill>
                <a:latin typeface="Calibri" panose="020F0502020204030204" pitchFamily="34" charset="0"/>
              </a:rPr>
              <a:t>2016 ASE diastolic function guidelines</a:t>
            </a:r>
            <a:endParaRPr lang="en-US" sz="1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10754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2529026" cy="523220"/>
          </a:xfrm>
          <a:prstGeom prst="rect">
            <a:avLst/>
          </a:prstGeom>
          <a:noFill/>
        </p:spPr>
        <p:txBody>
          <a:bodyPr wrap="none" rtlCol="0">
            <a:spAutoFit/>
          </a:bodyPr>
          <a:lstStyle/>
          <a:p>
            <a:r>
              <a:rPr lang="en-US" sz="2800" b="1" dirty="0" smtClean="0">
                <a:latin typeface="Calibri" panose="020F0502020204030204" pitchFamily="34" charset="0"/>
              </a:rPr>
              <a:t>Question 40, 41</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Arterial switch operation,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950" y="2729426"/>
            <a:ext cx="3657602"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ustard operation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429" y="2732896"/>
            <a:ext cx="2735390" cy="1916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0416" y="4701332"/>
            <a:ext cx="3877017" cy="1169551"/>
          </a:xfrm>
          <a:prstGeom prst="rect">
            <a:avLst/>
          </a:prstGeom>
          <a:noFill/>
        </p:spPr>
        <p:txBody>
          <a:bodyPr wrap="square" rtlCol="0">
            <a:spAutoFit/>
          </a:bodyPr>
          <a:lstStyle/>
          <a:p>
            <a:r>
              <a:rPr lang="en-US" sz="1400" b="1" dirty="0" smtClean="0">
                <a:latin typeface="Calibri" panose="020F0502020204030204" pitchFamily="34" charset="0"/>
              </a:rPr>
              <a:t>First atrial switch operation was done in D-TGA by a Swedish cardiac surgeon Ake Senning in 1959 (he implanted the first cardiac pacemaker as well in 1958). In 1962 , Mustard at Sick Kids Hospital, Toronto introduced the new technique for baffling</a:t>
            </a:r>
            <a:endParaRPr lang="en-US" sz="1400" b="1" dirty="0">
              <a:latin typeface="Calibri" panose="020F0502020204030204" pitchFamily="34" charset="0"/>
            </a:endParaRPr>
          </a:p>
        </p:txBody>
      </p:sp>
      <p:sp>
        <p:nvSpPr>
          <p:cNvPr id="6" name="Rectangle 5"/>
          <p:cNvSpPr/>
          <p:nvPr/>
        </p:nvSpPr>
        <p:spPr>
          <a:xfrm>
            <a:off x="6640950" y="4796046"/>
            <a:ext cx="4528460" cy="584775"/>
          </a:xfrm>
          <a:prstGeom prst="rect">
            <a:avLst/>
          </a:prstGeom>
        </p:spPr>
        <p:txBody>
          <a:bodyPr wrap="square">
            <a:spAutoFit/>
          </a:bodyPr>
          <a:lstStyle/>
          <a:p>
            <a:r>
              <a:rPr lang="en-US" sz="1600" b="1" dirty="0" smtClean="0">
                <a:latin typeface="Calibri" panose="020F0502020204030204" pitchFamily="34" charset="0"/>
              </a:rPr>
              <a:t>First arterial switch operation was done by Brazilian surgeon, </a:t>
            </a:r>
            <a:r>
              <a:rPr lang="en-US" sz="1600" b="1" dirty="0" err="1" smtClean="0">
                <a:latin typeface="Calibri" panose="020F0502020204030204" pitchFamily="34" charset="0"/>
              </a:rPr>
              <a:t>Adib</a:t>
            </a:r>
            <a:r>
              <a:rPr lang="en-US" sz="1600" b="1" dirty="0" smtClean="0">
                <a:latin typeface="Calibri" panose="020F0502020204030204" pitchFamily="34" charset="0"/>
              </a:rPr>
              <a:t> Jatene in 1975</a:t>
            </a:r>
            <a:endParaRPr lang="en-US" sz="1600" b="1" dirty="0">
              <a:latin typeface="Calibri" panose="020F0502020204030204" pitchFamily="34" charset="0"/>
            </a:endParaRPr>
          </a:p>
        </p:txBody>
      </p:sp>
      <p:pic>
        <p:nvPicPr>
          <p:cNvPr id="1032" name="Picture 8" descr="Image result for Photo of Dr Mustard of Sick Children Hospital"/>
          <p:cNvPicPr>
            <a:picLocks noChangeAspect="1" noChangeArrowheads="1"/>
          </p:cNvPicPr>
          <p:nvPr/>
        </p:nvPicPr>
        <p:blipFill rotWithShape="1">
          <a:blip r:embed="rId4">
            <a:extLst>
              <a:ext uri="{28A0092B-C50C-407E-A947-70E740481C1C}">
                <a14:useLocalDpi xmlns:a14="http://schemas.microsoft.com/office/drawing/2010/main" val="0"/>
              </a:ext>
            </a:extLst>
          </a:blip>
          <a:srcRect l="19790" r="9998"/>
          <a:stretch/>
        </p:blipFill>
        <p:spPr bwMode="auto">
          <a:xfrm>
            <a:off x="4525819" y="990539"/>
            <a:ext cx="173347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hoto of Dr Sen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704" y="985074"/>
            <a:ext cx="1165220" cy="16634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hoto of Dr Jate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053" y="992812"/>
            <a:ext cx="1103228" cy="1663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817089" y="2438404"/>
            <a:ext cx="609462" cy="246221"/>
          </a:xfrm>
          <a:prstGeom prst="rect">
            <a:avLst/>
          </a:prstGeom>
          <a:noFill/>
        </p:spPr>
        <p:txBody>
          <a:bodyPr wrap="none" rtlCol="0">
            <a:spAutoFit/>
          </a:bodyPr>
          <a:lstStyle/>
          <a:p>
            <a:r>
              <a:rPr lang="en-US" sz="1000" b="1" dirty="0" smtClean="0">
                <a:solidFill>
                  <a:schemeClr val="bg1"/>
                </a:solidFill>
                <a:latin typeface="Calibri" panose="020F0502020204030204" pitchFamily="34" charset="0"/>
              </a:rPr>
              <a:t>Senning</a:t>
            </a:r>
            <a:endParaRPr lang="en-US" sz="1000" b="1" dirty="0">
              <a:solidFill>
                <a:schemeClr val="bg1"/>
              </a:solidFill>
              <a:latin typeface="Calibri" panose="020F0502020204030204" pitchFamily="34" charset="0"/>
            </a:endParaRPr>
          </a:p>
        </p:txBody>
      </p:sp>
      <p:sp>
        <p:nvSpPr>
          <p:cNvPr id="10" name="Rectangle 9"/>
          <p:cNvSpPr/>
          <p:nvPr/>
        </p:nvSpPr>
        <p:spPr>
          <a:xfrm>
            <a:off x="5088044" y="2422296"/>
            <a:ext cx="638316" cy="246221"/>
          </a:xfrm>
          <a:prstGeom prst="rect">
            <a:avLst/>
          </a:prstGeom>
        </p:spPr>
        <p:txBody>
          <a:bodyPr wrap="none">
            <a:spAutoFit/>
          </a:bodyPr>
          <a:lstStyle/>
          <a:p>
            <a:r>
              <a:rPr lang="en-US" sz="1000" b="1" dirty="0" smtClean="0">
                <a:solidFill>
                  <a:schemeClr val="bg1"/>
                </a:solidFill>
                <a:latin typeface="Calibri" panose="020F0502020204030204" pitchFamily="34" charset="0"/>
              </a:rPr>
              <a:t>Mustard</a:t>
            </a:r>
            <a:endParaRPr lang="en-US" sz="1000" b="1" dirty="0">
              <a:solidFill>
                <a:schemeClr val="bg1"/>
              </a:solidFill>
              <a:latin typeface="Calibri" panose="020F0502020204030204" pitchFamily="34" charset="0"/>
            </a:endParaRPr>
          </a:p>
        </p:txBody>
      </p:sp>
      <p:sp>
        <p:nvSpPr>
          <p:cNvPr id="11" name="Rectangle 10"/>
          <p:cNvSpPr/>
          <p:nvPr/>
        </p:nvSpPr>
        <p:spPr>
          <a:xfrm>
            <a:off x="7363656" y="2449999"/>
            <a:ext cx="530915" cy="246221"/>
          </a:xfrm>
          <a:prstGeom prst="rect">
            <a:avLst/>
          </a:prstGeom>
        </p:spPr>
        <p:txBody>
          <a:bodyPr wrap="none">
            <a:spAutoFit/>
          </a:bodyPr>
          <a:lstStyle/>
          <a:p>
            <a:r>
              <a:rPr lang="en-US" sz="1000" b="1" dirty="0" smtClean="0">
                <a:solidFill>
                  <a:schemeClr val="bg1"/>
                </a:solidFill>
                <a:latin typeface="Calibri" panose="020F0502020204030204" pitchFamily="34" charset="0"/>
              </a:rPr>
              <a:t>Jatene</a:t>
            </a:r>
            <a:endParaRPr lang="en-US" sz="10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09791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ronto"/>
          <p:cNvPicPr>
            <a:picLocks noChangeAspect="1" noChangeArrowheads="1"/>
          </p:cNvPicPr>
          <p:nvPr/>
        </p:nvPicPr>
        <p:blipFill rotWithShape="1">
          <a:blip r:embed="rId2">
            <a:extLst>
              <a:ext uri="{28A0092B-C50C-407E-A947-70E740481C1C}">
                <a14:useLocalDpi xmlns:a14="http://schemas.microsoft.com/office/drawing/2010/main" val="0"/>
              </a:ext>
            </a:extLst>
          </a:blip>
          <a:srcRect l="-1" r="14586"/>
          <a:stretch/>
        </p:blipFill>
        <p:spPr bwMode="auto">
          <a:xfrm>
            <a:off x="1516005" y="467591"/>
            <a:ext cx="9159991" cy="5394960"/>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81"/>
          <p:cNvSpPr>
            <a:spLocks noChangeArrowheads="1" noChangeShapeType="1" noTextEdit="1"/>
          </p:cNvSpPr>
          <p:nvPr/>
        </p:nvSpPr>
        <p:spPr bwMode="auto">
          <a:xfrm rot="-402477">
            <a:off x="6756146" y="4274896"/>
            <a:ext cx="2617933" cy="1033306"/>
          </a:xfrm>
          <a:prstGeom prst="rect">
            <a:avLst/>
          </a:prstGeom>
        </p:spPr>
        <p:txBody>
          <a:bodyPr wrap="none" fromWordArt="1">
            <a:prstTxWarp prst="textSlantUp">
              <a:avLst>
                <a:gd name="adj" fmla="val 55556"/>
              </a:avLst>
            </a:prstTxWarp>
          </a:bodyPr>
          <a:lstStyle/>
          <a:p>
            <a:pPr algn="ctr"/>
            <a:r>
              <a:rPr lang="en-US" sz="3600" i="1" kern="10" dirty="0">
                <a:ln w="9525">
                  <a:solidFill>
                    <a:srgbClr val="FFCC00"/>
                  </a:solidFill>
                  <a:round/>
                  <a:headEnd/>
                  <a:tailEnd/>
                </a:ln>
                <a:solidFill>
                  <a:srgbClr val="FF6600"/>
                </a:solidFill>
                <a:latin typeface="Calibri" panose="020F0502020204030204" pitchFamily="34" charset="0"/>
              </a:rPr>
              <a:t>Thank you.</a:t>
            </a:r>
            <a:endParaRPr lang="ar-SA" sz="3600" i="1" kern="10" dirty="0">
              <a:ln w="9525">
                <a:solidFill>
                  <a:srgbClr val="FFCC00"/>
                </a:solidFill>
                <a:round/>
                <a:headEnd/>
                <a:tailEnd/>
              </a:ln>
              <a:solidFill>
                <a:srgbClr val="FF6600"/>
              </a:solidFill>
              <a:latin typeface="Calibri" panose="020F0502020204030204" pitchFamily="34" charset="0"/>
            </a:endParaRPr>
          </a:p>
        </p:txBody>
      </p:sp>
    </p:spTree>
    <p:extLst>
      <p:ext uri="{BB962C8B-B14F-4D97-AF65-F5344CB8AC3E}">
        <p14:creationId xmlns:p14="http://schemas.microsoft.com/office/powerpoint/2010/main" val="8407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63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ransverse sinus of the he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759" y="986399"/>
            <a:ext cx="2860579" cy="2011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4017" y="407320"/>
            <a:ext cx="1806072" cy="523220"/>
          </a:xfrm>
          <a:prstGeom prst="rect">
            <a:avLst/>
          </a:prstGeom>
          <a:noFill/>
        </p:spPr>
        <p:txBody>
          <a:bodyPr wrap="none" rtlCol="0">
            <a:spAutoFit/>
          </a:bodyPr>
          <a:lstStyle/>
          <a:p>
            <a:r>
              <a:rPr lang="en-US" sz="2800" b="1" dirty="0" smtClean="0">
                <a:latin typeface="Calibri" panose="020F0502020204030204" pitchFamily="34" charset="0"/>
              </a:rPr>
              <a:t>Question </a:t>
            </a:r>
            <a:r>
              <a:rPr lang="en-US" sz="2800" b="1" dirty="0" smtClean="0">
                <a:latin typeface="Calibri" panose="020F0502020204030204" pitchFamily="34" charset="0"/>
              </a:rPr>
              <a:t>3</a:t>
            </a:r>
            <a:endParaRPr lang="en-US" sz="2800" b="1" dirty="0">
              <a:latin typeface="Calibri" panose="020F0502020204030204" pitchFamily="34" charset="0"/>
            </a:endParaRPr>
          </a:p>
        </p:txBody>
      </p:sp>
      <p:pic>
        <p:nvPicPr>
          <p:cNvPr id="1036" name="Picture 12" descr="Image result for Transverse sinus of the heart"/>
          <p:cNvPicPr>
            <a:picLocks noChangeAspect="1" noChangeArrowheads="1"/>
          </p:cNvPicPr>
          <p:nvPr/>
        </p:nvPicPr>
        <p:blipFill rotWithShape="1">
          <a:blip r:embed="rId3">
            <a:extLst>
              <a:ext uri="{28A0092B-C50C-407E-A947-70E740481C1C}">
                <a14:useLocalDpi xmlns:a14="http://schemas.microsoft.com/office/drawing/2010/main" val="0"/>
              </a:ext>
            </a:extLst>
          </a:blip>
          <a:srcRect r="43810"/>
          <a:stretch/>
        </p:blipFill>
        <p:spPr bwMode="auto">
          <a:xfrm>
            <a:off x="2432914" y="986399"/>
            <a:ext cx="3630879" cy="48463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759" y="3105709"/>
            <a:ext cx="298383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04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806072" cy="523220"/>
          </a:xfrm>
          <a:prstGeom prst="rect">
            <a:avLst/>
          </a:prstGeom>
          <a:noFill/>
        </p:spPr>
        <p:txBody>
          <a:bodyPr wrap="none" rtlCol="0">
            <a:spAutoFit/>
          </a:bodyPr>
          <a:lstStyle/>
          <a:p>
            <a:r>
              <a:rPr lang="en-US" sz="2800" b="1" dirty="0" smtClean="0">
                <a:latin typeface="Calibri" panose="020F0502020204030204" pitchFamily="34" charset="0"/>
              </a:rPr>
              <a:t>Question </a:t>
            </a:r>
            <a:r>
              <a:rPr lang="en-US" sz="2800" b="1" dirty="0" smtClean="0">
                <a:latin typeface="Calibri" panose="020F0502020204030204" pitchFamily="34" charset="0"/>
              </a:rPr>
              <a:t>4</a:t>
            </a:r>
            <a:endParaRPr lang="en-US" sz="2800" b="1"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3750587" y="967484"/>
            <a:ext cx="4690827" cy="4925210"/>
          </a:xfrm>
          <a:prstGeom prst="rect">
            <a:avLst/>
          </a:prstGeom>
        </p:spPr>
      </p:pic>
      <p:sp>
        <p:nvSpPr>
          <p:cNvPr id="4" name="TextBox 3"/>
          <p:cNvSpPr txBox="1"/>
          <p:nvPr/>
        </p:nvSpPr>
        <p:spPr>
          <a:xfrm>
            <a:off x="6677895" y="6012868"/>
            <a:ext cx="1718740" cy="307777"/>
          </a:xfrm>
          <a:prstGeom prst="rect">
            <a:avLst/>
          </a:prstGeom>
          <a:noFill/>
        </p:spPr>
        <p:txBody>
          <a:bodyPr wrap="none" rtlCol="0">
            <a:spAutoFit/>
          </a:bodyPr>
          <a:lstStyle/>
          <a:p>
            <a:r>
              <a:rPr lang="en-US" sz="1400" b="1" dirty="0" smtClean="0">
                <a:solidFill>
                  <a:schemeClr val="bg1"/>
                </a:solidFill>
                <a:latin typeface="Calibri" panose="020F0502020204030204" pitchFamily="34" charset="0"/>
              </a:rPr>
              <a:t>ASE guidelines, 2015</a:t>
            </a:r>
            <a:endParaRPr lang="en-US" sz="1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2512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806072" cy="523220"/>
          </a:xfrm>
          <a:prstGeom prst="rect">
            <a:avLst/>
          </a:prstGeom>
          <a:noFill/>
        </p:spPr>
        <p:txBody>
          <a:bodyPr wrap="none" rtlCol="0">
            <a:spAutoFit/>
          </a:bodyPr>
          <a:lstStyle/>
          <a:p>
            <a:r>
              <a:rPr lang="en-US" sz="2800" b="1" dirty="0" smtClean="0">
                <a:latin typeface="Calibri" panose="020F0502020204030204" pitchFamily="34" charset="0"/>
              </a:rPr>
              <a:t>Question 5</a:t>
            </a:r>
            <a:endParaRPr lang="en-US" sz="2800" b="1" dirty="0">
              <a:latin typeface="Calibri" panose="020F0502020204030204" pitchFamily="34" charset="0"/>
            </a:endParaRPr>
          </a:p>
        </p:txBody>
      </p:sp>
      <p:pic>
        <p:nvPicPr>
          <p:cNvPr id="2050" name="Picture 2" descr="Image result for AS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371" y="986399"/>
            <a:ext cx="4837259" cy="4324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4017" y="5440221"/>
            <a:ext cx="2294090" cy="400110"/>
          </a:xfrm>
          <a:prstGeom prst="rect">
            <a:avLst/>
          </a:prstGeom>
          <a:noFill/>
        </p:spPr>
        <p:txBody>
          <a:bodyPr wrap="none" rtlCol="0">
            <a:spAutoFit/>
          </a:bodyPr>
          <a:lstStyle/>
          <a:p>
            <a:r>
              <a:rPr lang="en-US" sz="2000" b="1" dirty="0" smtClean="0">
                <a:latin typeface="Calibri" panose="020F0502020204030204" pitchFamily="34" charset="0"/>
              </a:rPr>
              <a:t>Atrial septal defects</a:t>
            </a:r>
            <a:endParaRPr lang="en-US" sz="2000" b="1" dirty="0">
              <a:latin typeface="Calibri" panose="020F0502020204030204" pitchFamily="34" charset="0"/>
            </a:endParaRPr>
          </a:p>
        </p:txBody>
      </p:sp>
      <p:sp>
        <p:nvSpPr>
          <p:cNvPr id="4" name="TextBox 3"/>
          <p:cNvSpPr txBox="1"/>
          <p:nvPr/>
        </p:nvSpPr>
        <p:spPr>
          <a:xfrm>
            <a:off x="4137891" y="1773387"/>
            <a:ext cx="614271" cy="369332"/>
          </a:xfrm>
          <a:prstGeom prst="rect">
            <a:avLst/>
          </a:prstGeom>
          <a:noFill/>
        </p:spPr>
        <p:txBody>
          <a:bodyPr wrap="none" rtlCol="0">
            <a:spAutoFit/>
          </a:bodyPr>
          <a:lstStyle/>
          <a:p>
            <a:r>
              <a:rPr lang="en-US" b="1" dirty="0" smtClean="0">
                <a:latin typeface="Calibri" panose="020F0502020204030204" pitchFamily="34" charset="0"/>
              </a:rPr>
              <a:t>(5%)</a:t>
            </a:r>
            <a:endParaRPr lang="en-US" b="1" dirty="0">
              <a:latin typeface="Calibri" panose="020F0502020204030204" pitchFamily="34" charset="0"/>
            </a:endParaRPr>
          </a:p>
        </p:txBody>
      </p:sp>
      <p:sp>
        <p:nvSpPr>
          <p:cNvPr id="5" name="Rectangle 4"/>
          <p:cNvSpPr/>
          <p:nvPr/>
        </p:nvSpPr>
        <p:spPr>
          <a:xfrm>
            <a:off x="3830759" y="3151974"/>
            <a:ext cx="1035861" cy="369332"/>
          </a:xfrm>
          <a:prstGeom prst="rect">
            <a:avLst/>
          </a:prstGeom>
        </p:spPr>
        <p:txBody>
          <a:bodyPr wrap="none">
            <a:spAutoFit/>
          </a:bodyPr>
          <a:lstStyle/>
          <a:p>
            <a:r>
              <a:rPr lang="en-US" b="1" dirty="0" smtClean="0">
                <a:latin typeface="Calibri" panose="020F0502020204030204" pitchFamily="34" charset="0"/>
              </a:rPr>
              <a:t>(75-80%)</a:t>
            </a:r>
            <a:endParaRPr lang="en-US" b="1" dirty="0">
              <a:latin typeface="Calibri" panose="020F0502020204030204" pitchFamily="34" charset="0"/>
            </a:endParaRPr>
          </a:p>
        </p:txBody>
      </p:sp>
      <p:sp>
        <p:nvSpPr>
          <p:cNvPr id="6" name="Rectangle 5"/>
          <p:cNvSpPr/>
          <p:nvPr/>
        </p:nvSpPr>
        <p:spPr>
          <a:xfrm>
            <a:off x="4227924" y="4685200"/>
            <a:ext cx="792205" cy="369332"/>
          </a:xfrm>
          <a:prstGeom prst="rect">
            <a:avLst/>
          </a:prstGeom>
        </p:spPr>
        <p:txBody>
          <a:bodyPr wrap="none">
            <a:spAutoFit/>
          </a:bodyPr>
          <a:lstStyle/>
          <a:p>
            <a:r>
              <a:rPr lang="en-US" b="1" dirty="0" smtClean="0">
                <a:latin typeface="Calibri" panose="020F0502020204030204" pitchFamily="34" charset="0"/>
              </a:rPr>
              <a:t>(0.2%)</a:t>
            </a:r>
            <a:endParaRPr lang="en-US" b="1" dirty="0">
              <a:latin typeface="Calibri" panose="020F0502020204030204" pitchFamily="34" charset="0"/>
            </a:endParaRPr>
          </a:p>
        </p:txBody>
      </p:sp>
      <p:sp>
        <p:nvSpPr>
          <p:cNvPr id="7" name="Rectangle 6"/>
          <p:cNvSpPr/>
          <p:nvPr/>
        </p:nvSpPr>
        <p:spPr>
          <a:xfrm>
            <a:off x="7371677" y="4749859"/>
            <a:ext cx="614271" cy="369332"/>
          </a:xfrm>
          <a:prstGeom prst="rect">
            <a:avLst/>
          </a:prstGeom>
        </p:spPr>
        <p:txBody>
          <a:bodyPr wrap="none">
            <a:spAutoFit/>
          </a:bodyPr>
          <a:lstStyle/>
          <a:p>
            <a:r>
              <a:rPr lang="en-US" b="1" dirty="0" smtClean="0">
                <a:latin typeface="Calibri" panose="020F0502020204030204" pitchFamily="34" charset="0"/>
              </a:rPr>
              <a:t>(1%)</a:t>
            </a:r>
            <a:endParaRPr lang="en-US" b="1" dirty="0">
              <a:latin typeface="Calibri" panose="020F0502020204030204" pitchFamily="34" charset="0"/>
            </a:endParaRPr>
          </a:p>
        </p:txBody>
      </p:sp>
      <p:sp>
        <p:nvSpPr>
          <p:cNvPr id="8" name="Rectangle 7"/>
          <p:cNvSpPr/>
          <p:nvPr/>
        </p:nvSpPr>
        <p:spPr>
          <a:xfrm>
            <a:off x="7229736" y="999905"/>
            <a:ext cx="1035861" cy="369332"/>
          </a:xfrm>
          <a:prstGeom prst="rect">
            <a:avLst/>
          </a:prstGeom>
        </p:spPr>
        <p:txBody>
          <a:bodyPr wrap="none">
            <a:spAutoFit/>
          </a:bodyPr>
          <a:lstStyle/>
          <a:p>
            <a:r>
              <a:rPr lang="en-US" b="1" dirty="0" smtClean="0">
                <a:latin typeface="Calibri" panose="020F0502020204030204" pitchFamily="34" charset="0"/>
              </a:rPr>
              <a:t>(10-15%)</a:t>
            </a:r>
            <a:endParaRPr lang="en-US" b="1" dirty="0">
              <a:latin typeface="Calibri" panose="020F0502020204030204" pitchFamily="34" charset="0"/>
            </a:endParaRPr>
          </a:p>
        </p:txBody>
      </p:sp>
    </p:spTree>
    <p:extLst>
      <p:ext uri="{BB962C8B-B14F-4D97-AF65-F5344CB8AC3E}">
        <p14:creationId xmlns:p14="http://schemas.microsoft.com/office/powerpoint/2010/main" val="169103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806072" cy="523220"/>
          </a:xfrm>
          <a:prstGeom prst="rect">
            <a:avLst/>
          </a:prstGeom>
          <a:noFill/>
        </p:spPr>
        <p:txBody>
          <a:bodyPr wrap="none" rtlCol="0">
            <a:spAutoFit/>
          </a:bodyPr>
          <a:lstStyle/>
          <a:p>
            <a:r>
              <a:rPr lang="en-US" sz="2800" b="1" dirty="0" smtClean="0">
                <a:latin typeface="Calibri" panose="020F0502020204030204" pitchFamily="34" charset="0"/>
              </a:rPr>
              <a:t>Question 9</a:t>
            </a:r>
            <a:endParaRPr lang="en-US" sz="2800" b="1" dirty="0">
              <a:latin typeface="Calibri" panose="020F0502020204030204" pitchFamily="34" charset="0"/>
            </a:endParaRPr>
          </a:p>
        </p:txBody>
      </p:sp>
      <p:pic>
        <p:nvPicPr>
          <p:cNvPr id="5122" name="Picture 2" descr="Image result for Aortic mitral cur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891" y="997528"/>
            <a:ext cx="4432435" cy="48490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5237019" y="2235200"/>
            <a:ext cx="350982" cy="3786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Fig 2. The aortic-mitral curtain, which extends between the left and right fibrous trigones, connects the anterior leaflet of the mitral valve with the left coronary cusp (LCC) and noncoronary cusp (NCC) of the aortic valve. RCC, right coronary cu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154" y="997528"/>
            <a:ext cx="3335770" cy="312222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8217329" y="2613891"/>
            <a:ext cx="309420" cy="152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32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10</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Thebesian valve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3" y="997528"/>
            <a:ext cx="4905952" cy="368331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Thebesian valv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794" y="997528"/>
            <a:ext cx="3615789" cy="26785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Thebesian valve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232" y="3743061"/>
            <a:ext cx="2141351" cy="21698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86007" y="5442590"/>
            <a:ext cx="1890518" cy="400110"/>
          </a:xfrm>
          <a:prstGeom prst="rect">
            <a:avLst/>
          </a:prstGeom>
        </p:spPr>
        <p:txBody>
          <a:bodyPr wrap="none">
            <a:spAutoFit/>
          </a:bodyPr>
          <a:lstStyle/>
          <a:p>
            <a:r>
              <a:rPr lang="en-US" sz="2000" b="1" dirty="0" smtClean="0">
                <a:latin typeface="Calibri" panose="020F0502020204030204" pitchFamily="34" charset="0"/>
              </a:rPr>
              <a:t>Thebesian valve</a:t>
            </a:r>
            <a:endParaRPr lang="en-US" sz="2000" b="1" dirty="0">
              <a:latin typeface="Calibri" panose="020F0502020204030204" pitchFamily="34" charset="0"/>
            </a:endParaRPr>
          </a:p>
        </p:txBody>
      </p:sp>
    </p:spTree>
    <p:extLst>
      <p:ext uri="{BB962C8B-B14F-4D97-AF65-F5344CB8AC3E}">
        <p14:creationId xmlns:p14="http://schemas.microsoft.com/office/powerpoint/2010/main" val="261402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017" y="407320"/>
            <a:ext cx="1988814" cy="523220"/>
          </a:xfrm>
          <a:prstGeom prst="rect">
            <a:avLst/>
          </a:prstGeom>
          <a:noFill/>
        </p:spPr>
        <p:txBody>
          <a:bodyPr wrap="none" rtlCol="0">
            <a:spAutoFit/>
          </a:bodyPr>
          <a:lstStyle/>
          <a:p>
            <a:r>
              <a:rPr lang="en-US" sz="2800" b="1" dirty="0" smtClean="0">
                <a:latin typeface="Calibri" panose="020F0502020204030204" pitchFamily="34" charset="0"/>
              </a:rPr>
              <a:t>Question </a:t>
            </a:r>
            <a:r>
              <a:rPr lang="en-US" sz="2800" b="1" dirty="0" smtClean="0">
                <a:latin typeface="Calibri" panose="020F0502020204030204" pitchFamily="34" charset="0"/>
              </a:rPr>
              <a:t>14</a:t>
            </a:r>
            <a:endParaRPr lang="en-US" sz="2800" b="1" dirty="0">
              <a:latin typeface="Calibri" panose="020F0502020204030204" pitchFamily="34" charset="0"/>
            </a:endParaRPr>
          </a:p>
        </p:txBody>
      </p:sp>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3" descr="strain_Lag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9854" y="985039"/>
            <a:ext cx="6392293" cy="4412483"/>
          </a:xfr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34133" y="5433349"/>
            <a:ext cx="6021648" cy="461665"/>
          </a:xfrm>
          <a:prstGeom prst="rect">
            <a:avLst/>
          </a:prstGeom>
        </p:spPr>
        <p:txBody>
          <a:bodyPr wrap="none">
            <a:spAutoFit/>
          </a:bodyPr>
          <a:lstStyle/>
          <a:p>
            <a:r>
              <a:rPr lang="en-US" altLang="en-US" sz="2400" b="1" dirty="0">
                <a:latin typeface="Calibri" panose="020F0502020204030204" pitchFamily="34" charset="0"/>
              </a:rPr>
              <a:t>Strain,</a:t>
            </a:r>
            <a:r>
              <a:rPr lang="en-US" altLang="en-US" sz="2000" b="1" dirty="0">
                <a:latin typeface="Calibri" panose="020F0502020204030204" pitchFamily="34" charset="0"/>
              </a:rPr>
              <a:t> “stretching” means the deformation( </a:t>
            </a:r>
            <a:r>
              <a:rPr lang="en-US" altLang="en-US" sz="2000" b="1" dirty="0" smtClean="0">
                <a:latin typeface="Calibri" panose="020F0502020204030204" pitchFamily="34" charset="0"/>
              </a:rPr>
              <a:t>unit less)</a:t>
            </a:r>
            <a:endParaRPr lang="en-US" altLang="en-US" sz="2000" b="1" dirty="0">
              <a:latin typeface="Calibri" panose="020F0502020204030204" pitchFamily="34" charset="0"/>
            </a:endParaRPr>
          </a:p>
        </p:txBody>
      </p:sp>
    </p:spTree>
    <p:extLst>
      <p:ext uri="{BB962C8B-B14F-4D97-AF65-F5344CB8AC3E}">
        <p14:creationId xmlns:p14="http://schemas.microsoft.com/office/powerpoint/2010/main" val="345032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train_1"/>
          <p:cNvPicPr>
            <a:picLocks noGrp="1" noChangeAspect="1" noChangeArrowheads="1" noCrop="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383385" y="485167"/>
            <a:ext cx="7425230" cy="3319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83385" y="3863272"/>
            <a:ext cx="7425230" cy="769441"/>
          </a:xfrm>
          <a:prstGeom prst="rect">
            <a:avLst/>
          </a:prstGeom>
        </p:spPr>
        <p:txBody>
          <a:bodyPr wrap="square">
            <a:spAutoFit/>
          </a:bodyPr>
          <a:lstStyle/>
          <a:p>
            <a:r>
              <a:rPr lang="en-US" altLang="en-US" sz="2400" b="1" dirty="0">
                <a:latin typeface="Calibri" panose="020F0502020204030204" pitchFamily="34" charset="0"/>
              </a:rPr>
              <a:t>Strain Rate </a:t>
            </a:r>
            <a:r>
              <a:rPr lang="en-US" altLang="en-US" sz="2000" b="1" dirty="0">
                <a:latin typeface="Calibri" panose="020F0502020204030204" pitchFamily="34" charset="0"/>
              </a:rPr>
              <a:t>is the rate by which the deformation occurs, i.e. deformation of strain per time unit. The unit of strain rate is /s or s</a:t>
            </a:r>
            <a:r>
              <a:rPr lang="en-US" altLang="en-US" sz="2000" b="1" baseline="30000" dirty="0">
                <a:latin typeface="Calibri" panose="020F0502020204030204" pitchFamily="34" charset="0"/>
              </a:rPr>
              <a:t>-1</a:t>
            </a:r>
            <a:r>
              <a:rPr lang="en-US" altLang="en-US" sz="2000" b="1" dirty="0">
                <a:latin typeface="Calibri" panose="020F0502020204030204" pitchFamily="34" charset="0"/>
              </a:rPr>
              <a:t>.</a:t>
            </a:r>
            <a:endParaRPr lang="en-US" altLang="en-US" sz="2000" b="1" dirty="0">
              <a:latin typeface="Calibri" panose="020F0502020204030204" pitchFamily="34" charset="0"/>
            </a:endParaRPr>
          </a:p>
        </p:txBody>
      </p:sp>
      <p:pic>
        <p:nvPicPr>
          <p:cNvPr id="4" name="Picture 5" descr="formel03"/>
          <p:cNvPicPr>
            <a:picLocks noChangeAspect="1" noChangeArrowheads="1"/>
          </p:cNvPicPr>
          <p:nvPr/>
        </p:nvPicPr>
        <p:blipFill rotWithShape="1">
          <a:blip r:embed="rId3">
            <a:extLst>
              <a:ext uri="{28A0092B-C50C-407E-A947-70E740481C1C}">
                <a14:useLocalDpi xmlns:a14="http://schemas.microsoft.com/office/drawing/2010/main" val="0"/>
              </a:ext>
            </a:extLst>
          </a:blip>
          <a:srcRect t="6879" b="23191"/>
          <a:stretch/>
        </p:blipFill>
        <p:spPr bwMode="auto">
          <a:xfrm>
            <a:off x="5172593" y="4673609"/>
            <a:ext cx="1846815"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0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Deluxe">
  <a:themeElements>
    <a:clrScheme name="Book">
      <a:dk1>
        <a:sysClr val="windowText" lastClr="000000"/>
      </a:dk1>
      <a:lt1>
        <a:sysClr val="window" lastClr="FFFFFF"/>
      </a:lt1>
      <a:dk2>
        <a:srgbClr val="000082"/>
      </a:dk2>
      <a:lt2>
        <a:srgbClr val="F3F3FF"/>
      </a:lt2>
      <a:accent1>
        <a:srgbClr val="828200"/>
      </a:accent1>
      <a:accent2>
        <a:srgbClr val="1B582B"/>
      </a:accent2>
      <a:accent3>
        <a:srgbClr val="009FEC"/>
      </a:accent3>
      <a:accent4>
        <a:srgbClr val="00BDBD"/>
      </a:accent4>
      <a:accent5>
        <a:srgbClr val="7C5BAE"/>
      </a:accent5>
      <a:accent6>
        <a:srgbClr val="0055AA"/>
      </a:accent6>
      <a:hlink>
        <a:srgbClr val="FC9658"/>
      </a:hlink>
      <a:folHlink>
        <a:srgbClr val="E800E8"/>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10979</TotalTime>
  <Words>281</Words>
  <Application>Microsoft Office PowerPoint</Application>
  <PresentationFormat>Widescreen</PresentationFormat>
  <Paragraphs>57</Paragraphs>
  <Slides>27</Slides>
  <Notes>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7" baseType="lpstr">
      <vt:lpstr>Arial</vt:lpstr>
      <vt:lpstr>Calibri</vt:lpstr>
      <vt:lpstr>Calibri Light</vt:lpstr>
      <vt:lpstr>Corbel</vt:lpstr>
      <vt:lpstr>Tahoma</vt:lpstr>
      <vt:lpstr>Wingdings 2</vt:lpstr>
      <vt:lpstr>1_Deluxe</vt:lpstr>
      <vt:lpstr>Custom Design</vt:lpstr>
      <vt:lpstr>1_Custom Design</vt:lpstr>
      <vt:lpstr>Photo Editor Photo</vt:lpstr>
      <vt:lpstr>PowerPoint Presentation</vt:lpstr>
      <vt:lpstr>PTE Mock Exam # 1 Review  (supporting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Riyadh Abusulaiman</dc:creator>
  <cp:lastModifiedBy>Omran, Ahmad</cp:lastModifiedBy>
  <cp:revision>881</cp:revision>
  <dcterms:created xsi:type="dcterms:W3CDTF">2016-12-29T12:17:27Z</dcterms:created>
  <dcterms:modified xsi:type="dcterms:W3CDTF">2019-05-28T20:28:07Z</dcterms:modified>
  <cp:contentStatus/>
</cp:coreProperties>
</file>