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49"/>
  </p:notesMasterIdLst>
  <p:sldIdLst>
    <p:sldId id="259" r:id="rId2"/>
    <p:sldId id="319" r:id="rId3"/>
    <p:sldId id="257" r:id="rId4"/>
    <p:sldId id="310" r:id="rId5"/>
    <p:sldId id="320" r:id="rId6"/>
    <p:sldId id="263" r:id="rId7"/>
    <p:sldId id="302" r:id="rId8"/>
    <p:sldId id="348" r:id="rId9"/>
    <p:sldId id="346" r:id="rId10"/>
    <p:sldId id="323" r:id="rId11"/>
    <p:sldId id="347" r:id="rId12"/>
    <p:sldId id="357" r:id="rId13"/>
    <p:sldId id="294" r:id="rId14"/>
    <p:sldId id="343" r:id="rId15"/>
    <p:sldId id="345" r:id="rId16"/>
    <p:sldId id="344" r:id="rId17"/>
    <p:sldId id="358" r:id="rId18"/>
    <p:sldId id="270" r:id="rId19"/>
    <p:sldId id="330" r:id="rId20"/>
    <p:sldId id="321" r:id="rId21"/>
    <p:sldId id="338" r:id="rId22"/>
    <p:sldId id="354" r:id="rId23"/>
    <p:sldId id="267" r:id="rId24"/>
    <p:sldId id="355" r:id="rId25"/>
    <p:sldId id="327" r:id="rId26"/>
    <p:sldId id="349" r:id="rId27"/>
    <p:sldId id="356" r:id="rId28"/>
    <p:sldId id="322" r:id="rId29"/>
    <p:sldId id="328" r:id="rId30"/>
    <p:sldId id="329" r:id="rId31"/>
    <p:sldId id="274" r:id="rId32"/>
    <p:sldId id="273" r:id="rId33"/>
    <p:sldId id="303" r:id="rId34"/>
    <p:sldId id="307" r:id="rId35"/>
    <p:sldId id="341" r:id="rId36"/>
    <p:sldId id="342" r:id="rId37"/>
    <p:sldId id="350" r:id="rId38"/>
    <p:sldId id="324" r:id="rId39"/>
    <p:sldId id="325" r:id="rId40"/>
    <p:sldId id="326" r:id="rId41"/>
    <p:sldId id="351" r:id="rId42"/>
    <p:sldId id="333" r:id="rId43"/>
    <p:sldId id="334" r:id="rId44"/>
    <p:sldId id="335" r:id="rId45"/>
    <p:sldId id="352" r:id="rId46"/>
    <p:sldId id="353" r:id="rId47"/>
    <p:sldId id="336"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64" autoAdjust="0"/>
  </p:normalViewPr>
  <p:slideViewPr>
    <p:cSldViewPr>
      <p:cViewPr varScale="1">
        <p:scale>
          <a:sx n="51" d="100"/>
          <a:sy n="51" d="100"/>
        </p:scale>
        <p:origin x="106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63F6DE-0C03-4444-A83C-FB67088F942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CAA64698-6ADB-471B-BC9B-8D9D2A33AC6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C07DDCC-A8F7-4B77-BCF3-1A35947C0FA7}" type="datetimeFigureOut">
              <a:rPr lang="en-US"/>
              <a:pPr>
                <a:defRPr/>
              </a:pPr>
              <a:t>2/10/2019</a:t>
            </a:fld>
            <a:endParaRPr lang="en-US"/>
          </a:p>
        </p:txBody>
      </p:sp>
      <p:sp>
        <p:nvSpPr>
          <p:cNvPr id="4" name="Slide Image Placeholder 3">
            <a:extLst>
              <a:ext uri="{FF2B5EF4-FFF2-40B4-BE49-F238E27FC236}">
                <a16:creationId xmlns:a16="http://schemas.microsoft.com/office/drawing/2014/main" id="{89FA2F76-F49F-40C1-9F5A-59E00263D95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52DCA6E-9796-4341-811E-27C8EB64666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0E1636F-7CF3-4627-8D50-DFB754CBB82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2FE5B9B7-DB75-4F13-9047-3B9B0C38717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472C663-FD52-4517-940B-7C8D546F425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1A422A65-1AD4-47A0-8A1A-7F1F7DA2DB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FF746E1C-B8DA-4535-8E3C-F9D7F7884B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en-US"/>
          </a:p>
        </p:txBody>
      </p:sp>
      <p:sp>
        <p:nvSpPr>
          <p:cNvPr id="58372" name="Slide Number Placeholder 3">
            <a:extLst>
              <a:ext uri="{FF2B5EF4-FFF2-40B4-BE49-F238E27FC236}">
                <a16:creationId xmlns:a16="http://schemas.microsoft.com/office/drawing/2014/main" id="{C6B1CBF3-0882-4300-8DF3-B6BF247D04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CEEB596-F8F7-4EFF-8D05-66DCB3C57590}"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D17C8FA8-CFB0-46D5-BADF-354083DB5D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4B6347C9-4F1C-4C4C-9887-2F88B62312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Mitral annular calcification (MAC) has calcium deposits around the annulus, particularly along the posterior leaflet, that may extend to the leaflet body, limiting mobility. There is a lot of shadowing from the calcium.</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subvalvular apparatus is often spared.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This pattern of leaflet thickening and restricted motion is opposite to that observed in rheumatic MS.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This is an important surgical distinction, as MV replacement for MAC is technically more challenging compared to rheumatic MS.</a:t>
            </a:r>
          </a:p>
          <a:p>
            <a:pPr>
              <a:spcBef>
                <a:spcPct val="0"/>
              </a:spcBef>
            </a:pPr>
            <a:endParaRPr lang="en-CA" altLang="en-US" dirty="0"/>
          </a:p>
        </p:txBody>
      </p:sp>
      <p:sp>
        <p:nvSpPr>
          <p:cNvPr id="67588" name="Slide Number Placeholder 3">
            <a:extLst>
              <a:ext uri="{FF2B5EF4-FFF2-40B4-BE49-F238E27FC236}">
                <a16:creationId xmlns:a16="http://schemas.microsoft.com/office/drawing/2014/main" id="{E3CD87D9-F08A-4049-B068-BA6608971B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059BB2D-56F1-4225-9F89-EE4CF1505E99}" type="slidenum">
              <a:rPr lang="en-US" altLang="en-US"/>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8DFC1E6-FC2C-410A-89F6-F6230A2EBB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C03BD1B-EE1C-448F-939B-5500C95EA80C}"/>
              </a:ext>
            </a:extLst>
          </p:cNvPr>
          <p:cNvSpPr>
            <a:spLocks noGrp="1"/>
          </p:cNvSpPr>
          <p:nvPr>
            <p:ph type="body" idx="1"/>
          </p:nvPr>
        </p:nvSpPr>
        <p:spPr/>
        <p:txBody>
          <a:bodyPr>
            <a:normAutofit/>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Heavily calcified MV shown from the LA using 3D TEE with orthogonal 2D views.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restricted MV leaflet motion with small MV orifice during diastole.</a:t>
            </a:r>
            <a:endParaRPr lang="en-US" dirty="0"/>
          </a:p>
          <a:p>
            <a:pPr fontAlgn="auto">
              <a:spcBef>
                <a:spcPts val="0"/>
              </a:spcBef>
              <a:spcAft>
                <a:spcPts val="0"/>
              </a:spcAft>
              <a:defRPr/>
            </a:pPr>
            <a:endParaRPr lang="en-CA" dirty="0"/>
          </a:p>
        </p:txBody>
      </p:sp>
      <p:sp>
        <p:nvSpPr>
          <p:cNvPr id="68612" name="Slide Number Placeholder 3">
            <a:extLst>
              <a:ext uri="{FF2B5EF4-FFF2-40B4-BE49-F238E27FC236}">
                <a16:creationId xmlns:a16="http://schemas.microsoft.com/office/drawing/2014/main" id="{35DB8B1F-A5B0-4EA3-9B96-326A49AEC2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9C9B6B4-E73A-4DAF-9347-AF502BB2E57A}" type="slidenum">
              <a:rPr lang="en-US" altLang="en-US"/>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D4DE626E-3413-4C4E-BF8F-C93FE6768B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2A0EB2B6-3C07-487F-971A-B4EBB74735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Secondary changes occur in the heart and involve the LA, LV and the right side of the heart.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Patients with MS also may have LV dysfunction. LV contractility is difficult to assess because ejection can be reduced by impaired LV preload and elevated afterload (low cardiac output–induced vasoconstriction).</a:t>
            </a:r>
            <a:endParaRPr lang="en-CA" sz="1200" kern="1200" dirty="0">
              <a:solidFill>
                <a:schemeClr val="tx1"/>
              </a:solidFill>
              <a:effectLst/>
              <a:latin typeface="+mn-lt"/>
              <a:ea typeface="+mn-ea"/>
              <a:cs typeface="+mn-cs"/>
            </a:endParaRPr>
          </a:p>
        </p:txBody>
      </p:sp>
      <p:sp>
        <p:nvSpPr>
          <p:cNvPr id="69636" name="Slide Number Placeholder 3">
            <a:extLst>
              <a:ext uri="{FF2B5EF4-FFF2-40B4-BE49-F238E27FC236}">
                <a16:creationId xmlns:a16="http://schemas.microsoft.com/office/drawing/2014/main" id="{90FA72B2-6C44-4592-BD80-3F0F4B7A4C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8D9727D-0649-4223-B04E-9566C93DFB06}" type="slidenum">
              <a:rPr lang="en-US" altLang="en-US"/>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5F1117B-65E7-423B-B273-EF7053AD9A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D7E9B134-CA90-4EC3-AD4F-B6D0CEBF2E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Reduced MV flow pools blood into an enlarged LA. </a:t>
            </a:r>
            <a:r>
              <a:rPr lang="en-US" sz="1200" kern="1200" dirty="0">
                <a:solidFill>
                  <a:schemeClr val="tx1"/>
                </a:solidFill>
                <a:effectLst/>
                <a:latin typeface="+mn-lt"/>
                <a:ea typeface="+mn-ea"/>
                <a:cs typeface="+mn-cs"/>
              </a:rPr>
              <a:t>It is difficult to accurately measure LA size and volume using TEE due to the proximity of the LA to the TEE probe. The ME AV SAX view best correlates measures of LA size with transthoracic images.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Stagnant blood in the LA </a:t>
            </a:r>
            <a:r>
              <a:rPr lang="en-CA" sz="1200" kern="1200" dirty="0">
                <a:solidFill>
                  <a:schemeClr val="tx1"/>
                </a:solidFill>
                <a:effectLst/>
                <a:latin typeface="+mn-lt"/>
                <a:ea typeface="+mn-ea"/>
                <a:cs typeface="+mn-cs"/>
              </a:rPr>
              <a:t>often has small specks of contrast called spontaneous echo contrast (SEC) or "smoke" that may be a precursor of clot formation.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Clots may be present on the LA walls or LA appendage (LAA) particularly in patients with atrial fibrillation and requires exclusion by careful echocardiographic examination.</a:t>
            </a:r>
          </a:p>
          <a:p>
            <a:pPr marL="171450" indent="-171450">
              <a:spcBef>
                <a:spcPct val="0"/>
              </a:spcBef>
              <a:buFont typeface="Arial" panose="020B0604020202020204" pitchFamily="34" charset="0"/>
              <a:buChar char="•"/>
            </a:pPr>
            <a:endParaRPr lang="en-CA" altLang="en-US" dirty="0"/>
          </a:p>
        </p:txBody>
      </p:sp>
      <p:sp>
        <p:nvSpPr>
          <p:cNvPr id="70660" name="Slide Number Placeholder 3">
            <a:extLst>
              <a:ext uri="{FF2B5EF4-FFF2-40B4-BE49-F238E27FC236}">
                <a16:creationId xmlns:a16="http://schemas.microsoft.com/office/drawing/2014/main" id="{8B2896EE-F026-44A9-9D4C-9869AB87E9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9F16876-6EDB-47D4-BB3F-69BB26E77AF4}" type="slidenum">
              <a:rPr lang="en-US" altLang="en-US"/>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D7B3DB50-EED6-4C3F-B9E2-E4021BCC03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E426A351-0321-42D3-B89C-00E5FADCA9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CA" altLang="en-US" dirty="0"/>
              <a:t>Depending on the degree of impaired leaflet mobility there is often concomitant MR as shown here in the ME 4C view. </a:t>
            </a:r>
          </a:p>
          <a:p>
            <a:pPr marL="171450" indent="-171450">
              <a:spcBef>
                <a:spcPct val="0"/>
              </a:spcBef>
              <a:buFont typeface="Arial" panose="020B0604020202020204" pitchFamily="34" charset="0"/>
              <a:buChar char="•"/>
            </a:pPr>
            <a:r>
              <a:rPr lang="en-CA" altLang="en-US" dirty="0"/>
              <a:t>This may confound the assessment of MS severity and often requires the measurement of MVA.</a:t>
            </a:r>
          </a:p>
        </p:txBody>
      </p:sp>
      <p:sp>
        <p:nvSpPr>
          <p:cNvPr id="71684" name="Slide Number Placeholder 3">
            <a:extLst>
              <a:ext uri="{FF2B5EF4-FFF2-40B4-BE49-F238E27FC236}">
                <a16:creationId xmlns:a16="http://schemas.microsoft.com/office/drawing/2014/main" id="{8D608620-8817-4D88-B0F0-BA177714CE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6AD7005-35F1-4C45-8CAE-7EFD8E4D3CE0}" type="slidenum">
              <a:rPr lang="en-US" altLang="en-US"/>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654489AA-A81F-47FF-A52E-F7D8B706CF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D6D8FD3A-641E-418D-A415-9AC76E8696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Elevated LAP moves the inter-atrial septum to the right and also dilates the pulmonary veins and transmits pressure to the right-sided circulation producing elevated pulmonary artery pressures (PAP), RV dilatation and tricuspid regurgitation (TR).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Estimate the PA systolic pressure from the TR jet.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degree of pulmonary hypertension is an indicator of the overall hemodynamic consequences of MS and is not a direct measure of MS severity. The presence of severe pulmonary hypertension decreases patient survival. </a:t>
            </a:r>
            <a:endParaRPr lang="en-CA" sz="1200" kern="1200" dirty="0">
              <a:solidFill>
                <a:schemeClr val="tx1"/>
              </a:solidFill>
              <a:effectLst/>
              <a:latin typeface="+mn-lt"/>
              <a:ea typeface="+mn-ea"/>
              <a:cs typeface="+mn-cs"/>
            </a:endParaRPr>
          </a:p>
          <a:p>
            <a:pPr marL="171450" indent="-171450">
              <a:spcBef>
                <a:spcPct val="0"/>
              </a:spcBef>
              <a:buFont typeface="Arial" panose="020B0604020202020204" pitchFamily="34" charset="0"/>
              <a:buChar char="•"/>
            </a:pPr>
            <a:endParaRPr lang="en-US" altLang="en-US" dirty="0"/>
          </a:p>
        </p:txBody>
      </p:sp>
      <p:sp>
        <p:nvSpPr>
          <p:cNvPr id="72708" name="Slide Number Placeholder 3">
            <a:extLst>
              <a:ext uri="{FF2B5EF4-FFF2-40B4-BE49-F238E27FC236}">
                <a16:creationId xmlns:a16="http://schemas.microsoft.com/office/drawing/2014/main" id="{66493F1B-6266-4BAD-BB41-62C12BA3EA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9D132C0-EF59-4CD2-8069-545ACEBE53E7}" type="slidenum">
              <a:rPr lang="en-US" altLang="en-US"/>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96FACCEF-251C-43A0-84C1-0479AF5C20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28AE87FB-A7C8-46B1-B022-4298F2434D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altLang="en-US" dirty="0"/>
              <a:t>Assessment of MS severity uses color Doppler, spectral Doppler and the measurement of MVA using different techniques. </a:t>
            </a:r>
          </a:p>
        </p:txBody>
      </p:sp>
      <p:sp>
        <p:nvSpPr>
          <p:cNvPr id="73732" name="Slide Number Placeholder 3">
            <a:extLst>
              <a:ext uri="{FF2B5EF4-FFF2-40B4-BE49-F238E27FC236}">
                <a16:creationId xmlns:a16="http://schemas.microsoft.com/office/drawing/2014/main" id="{ABD25E2C-65F6-482E-AF60-2365958D34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B7BFECE-A66E-4BC7-B848-E0CF79BBACCD}" type="slidenum">
              <a:rPr lang="en-US" altLang="en-US"/>
              <a:pPr/>
              <a:t>18</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D6213BA9-86A8-4D6A-8129-40A57C5DB3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423B0370-9469-4C04-B9FC-DCEDC15174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Guidelines have established MS severity based on an estimation of mitral valve area (MVA) with supportive findings of the mean pressure gradient (PG) through the MV and systolic PAP.</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No single value defines MS severity.</a:t>
            </a:r>
          </a:p>
          <a:p>
            <a:pPr marL="0" indent="0">
              <a:spcBef>
                <a:spcPct val="0"/>
              </a:spcBef>
              <a:buFont typeface="Arial" panose="020B0604020202020204" pitchFamily="34" charset="0"/>
              <a:buNone/>
            </a:pPr>
            <a:endParaRPr lang="en-US" altLang="en-US" dirty="0"/>
          </a:p>
        </p:txBody>
      </p:sp>
      <p:sp>
        <p:nvSpPr>
          <p:cNvPr id="74756" name="Slide Number Placeholder 3">
            <a:extLst>
              <a:ext uri="{FF2B5EF4-FFF2-40B4-BE49-F238E27FC236}">
                <a16:creationId xmlns:a16="http://schemas.microsoft.com/office/drawing/2014/main" id="{9E0C4152-A74E-46A2-B771-DC9C7DA757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514986A-04EE-43A2-9B77-C24B6635FAA0}" type="slidenum">
              <a:rPr lang="en-US" altLang="en-US"/>
              <a:pPr/>
              <a:t>19</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0B268738-4974-4293-A008-A7B7E3D8D9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D64D7AE2-6F28-4C65-80A1-2391B5EC05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CA" altLang="en-US" dirty="0"/>
              <a:t>Color Doppler shows turbulent antegrade diastolic flow across the MV from LA to LV in the ME views. Nyquist is between 50-60cm/s.</a:t>
            </a:r>
          </a:p>
          <a:p>
            <a:pPr marL="171450" indent="-171450">
              <a:spcBef>
                <a:spcPct val="0"/>
              </a:spcBef>
              <a:buFont typeface="Arial" panose="020B0604020202020204" pitchFamily="34" charset="0"/>
              <a:buChar char="•"/>
            </a:pPr>
            <a:r>
              <a:rPr lang="en-CA" altLang="en-US" dirty="0"/>
              <a:t>Proximal flow convergence with aliasing of color is seen in the LA.</a:t>
            </a:r>
            <a:endParaRPr lang="en-US" altLang="en-US" dirty="0"/>
          </a:p>
        </p:txBody>
      </p:sp>
      <p:sp>
        <p:nvSpPr>
          <p:cNvPr id="75780" name="Slide Number Placeholder 3">
            <a:extLst>
              <a:ext uri="{FF2B5EF4-FFF2-40B4-BE49-F238E27FC236}">
                <a16:creationId xmlns:a16="http://schemas.microsoft.com/office/drawing/2014/main" id="{32DD1961-4555-4015-B3B6-F9FC1F9C18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18B3600-BF64-4678-8C5D-783883161A51}" type="slidenum">
              <a:rPr lang="en-US" altLang="en-US"/>
              <a:pPr/>
              <a:t>20</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37712C58-6273-49BF-8141-6579B07650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3E14A278-A584-40C4-8AF6-66980EF05D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dirty="0"/>
              <a:t>In a normal heart, as diastole begins </a:t>
            </a:r>
            <a:r>
              <a:rPr lang="en-CA" dirty="0"/>
              <a:t>the LV relaxes reducing LV pressure below LAP opening the MV thus allowing rapid pressure equilibration between chambers. This is shown by the pressure tracings from the LA and LV.</a:t>
            </a:r>
          </a:p>
          <a:p>
            <a:pPr marL="171450" indent="-171450">
              <a:spcBef>
                <a:spcPct val="0"/>
              </a:spcBef>
              <a:buFont typeface="Arial" panose="020B0604020202020204" pitchFamily="34" charset="0"/>
              <a:buChar char="•"/>
            </a:pPr>
            <a:r>
              <a:rPr lang="en-CA" dirty="0"/>
              <a:t>Echocardiography does not directly measure pressure but does measure velocity.</a:t>
            </a:r>
          </a:p>
          <a:p>
            <a:pPr marL="171450" indent="-171450">
              <a:spcBef>
                <a:spcPct val="0"/>
              </a:spcBef>
              <a:buFont typeface="Arial" panose="020B0604020202020204" pitchFamily="34" charset="0"/>
              <a:buChar char="•"/>
            </a:pPr>
            <a:r>
              <a:rPr lang="en-CA" dirty="0"/>
              <a:t>The mitral valve inflow (MVI) velocity is directly related to the PG by the Bernoulli equation and recorded with continuous wave Doppler (CWD).</a:t>
            </a:r>
          </a:p>
        </p:txBody>
      </p:sp>
      <p:sp>
        <p:nvSpPr>
          <p:cNvPr id="76804" name="Slide Number Placeholder 3">
            <a:extLst>
              <a:ext uri="{FF2B5EF4-FFF2-40B4-BE49-F238E27FC236}">
                <a16:creationId xmlns:a16="http://schemas.microsoft.com/office/drawing/2014/main" id="{0D9704A0-2BE1-4612-8A4F-DB48D58103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5E49D10-A4F4-446B-821B-E2CE57C7CD19}" type="slidenum">
              <a:rPr lang="en-US" altLang="en-US"/>
              <a:pPr/>
              <a:t>21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B473D7F-2680-4FE7-9A77-E2CC7F826A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D3C94B74-FA77-4161-8C6F-A07529BAFE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CA" altLang="en-US" dirty="0"/>
              <a:t>Over the course of this lecture we look at ….of MS</a:t>
            </a:r>
          </a:p>
          <a:p>
            <a:pPr marL="628650" lvl="1" indent="-171450">
              <a:spcBef>
                <a:spcPct val="0"/>
              </a:spcBef>
              <a:buFont typeface="Arial" panose="020B0604020202020204" pitchFamily="34" charset="0"/>
              <a:buChar char="•"/>
            </a:pPr>
            <a:r>
              <a:rPr lang="en-CA" altLang="en-US" dirty="0"/>
              <a:t>Etiology</a:t>
            </a:r>
          </a:p>
          <a:p>
            <a:pPr marL="628650" lvl="1" indent="-171450">
              <a:spcBef>
                <a:spcPct val="0"/>
              </a:spcBef>
              <a:buFont typeface="Arial" panose="020B0604020202020204" pitchFamily="34" charset="0"/>
              <a:buChar char="•"/>
            </a:pPr>
            <a:r>
              <a:rPr lang="en-CA" altLang="en-US" dirty="0"/>
              <a:t>Physiology</a:t>
            </a:r>
          </a:p>
          <a:p>
            <a:pPr marL="628650" lvl="1" indent="-171450">
              <a:spcBef>
                <a:spcPct val="0"/>
              </a:spcBef>
              <a:buFont typeface="Arial" panose="020B0604020202020204" pitchFamily="34" charset="0"/>
              <a:buChar char="•"/>
            </a:pPr>
            <a:r>
              <a:rPr lang="en-CA" altLang="en-US" dirty="0" err="1"/>
              <a:t>Echocardioraphy</a:t>
            </a:r>
            <a:r>
              <a:rPr lang="en-CA" altLang="en-US" dirty="0"/>
              <a:t> </a:t>
            </a:r>
          </a:p>
          <a:p>
            <a:pPr marL="628650" lvl="1" indent="-171450">
              <a:spcBef>
                <a:spcPct val="0"/>
              </a:spcBef>
              <a:buFont typeface="Arial" panose="020B0604020202020204" pitchFamily="34" charset="0"/>
              <a:buChar char="•"/>
            </a:pPr>
            <a:r>
              <a:rPr lang="en-CA" altLang="en-US" dirty="0"/>
              <a:t>Assessment </a:t>
            </a:r>
          </a:p>
          <a:p>
            <a:pPr marL="171450" indent="-171450">
              <a:spcBef>
                <a:spcPct val="0"/>
              </a:spcBef>
              <a:buFont typeface="Arial" panose="020B0604020202020204" pitchFamily="34" charset="0"/>
              <a:buChar char="•"/>
            </a:pPr>
            <a:r>
              <a:rPr lang="en-CA" altLang="en-US" dirty="0"/>
              <a:t>Refer to web module at </a:t>
            </a:r>
            <a:r>
              <a:rPr lang="en-CA" altLang="en-US" dirty="0" err="1"/>
              <a:t>PieMed</a:t>
            </a:r>
            <a:endParaRPr lang="en-CA" altLang="en-US" dirty="0"/>
          </a:p>
          <a:p>
            <a:pPr>
              <a:spcBef>
                <a:spcPct val="0"/>
              </a:spcBef>
            </a:pPr>
            <a:endParaRPr lang="en-CA" altLang="en-US" dirty="0"/>
          </a:p>
        </p:txBody>
      </p:sp>
      <p:sp>
        <p:nvSpPr>
          <p:cNvPr id="59396" name="Slide Number Placeholder 3">
            <a:extLst>
              <a:ext uri="{FF2B5EF4-FFF2-40B4-BE49-F238E27FC236}">
                <a16:creationId xmlns:a16="http://schemas.microsoft.com/office/drawing/2014/main" id="{F1186ADD-08FE-46B2-B1A9-50D07F926C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7AE6D0A-7CD8-4C7E-900B-C66E268E0452}"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37712C58-6273-49BF-8141-6579B07650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3E14A278-A584-40C4-8AF6-66980EF05D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 MS the narrowed valve orifice restricts blood flow, so LAP remains elevated despite the open MV, increasing the time it takes for LAP and LV pressure to equalize.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MV inflow spectral profile shows the following changes: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High E wave velocity: increased velocity across valve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Flattened E wave slope: from delayed flow through the valve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Fusion E and A wave: </a:t>
            </a:r>
            <a:r>
              <a:rPr lang="en-US" sz="1200" kern="1200" dirty="0">
                <a:solidFill>
                  <a:schemeClr val="tx1"/>
                </a:solidFill>
                <a:effectLst/>
                <a:latin typeface="+mn-lt"/>
                <a:ea typeface="+mn-ea"/>
                <a:cs typeface="+mn-cs"/>
              </a:rPr>
              <a:t>from an absence of diastasis due to the persistently elevated LAP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PG: increased peak and more importantly mean PG</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MVA: PHT, DT can be used to calculate the MVA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combined MV disease with significant MR and MS, the E wave velocity is often high (peak PG &gt; 20mmHg), but the mean PG may be &lt;10mmHg.</a:t>
            </a:r>
            <a:endParaRPr lang="en-US" altLang="en-US" dirty="0"/>
          </a:p>
        </p:txBody>
      </p:sp>
      <p:sp>
        <p:nvSpPr>
          <p:cNvPr id="76804" name="Slide Number Placeholder 3">
            <a:extLst>
              <a:ext uri="{FF2B5EF4-FFF2-40B4-BE49-F238E27FC236}">
                <a16:creationId xmlns:a16="http://schemas.microsoft.com/office/drawing/2014/main" id="{0D9704A0-2BE1-4612-8A4F-DB48D58103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5E49D10-A4F4-446B-821B-E2CE57C7CD19}" type="slidenum">
              <a:rPr lang="en-US" altLang="en-US"/>
              <a:pPr/>
              <a:t>22</a:t>
            </a:fld>
            <a:endParaRPr lang="en-US" altLang="en-US"/>
          </a:p>
        </p:txBody>
      </p:sp>
    </p:spTree>
    <p:extLst>
      <p:ext uri="{BB962C8B-B14F-4D97-AF65-F5344CB8AC3E}">
        <p14:creationId xmlns:p14="http://schemas.microsoft.com/office/powerpoint/2010/main" val="2360113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7D265F9-90CF-44F5-BD08-D183F7B7FC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AC995DC7-09A2-4680-94D6-8840665B67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b="1" dirty="0"/>
              <a:t>Pressure Gradients</a:t>
            </a:r>
            <a:r>
              <a:rPr lang="en-CA" altLang="en-US" dirty="0"/>
              <a:t>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dirty="0"/>
              <a:t>Elevation of the mean </a:t>
            </a:r>
            <a:r>
              <a:rPr lang="en-US" altLang="en-US" dirty="0" err="1"/>
              <a:t>transmitral</a:t>
            </a:r>
            <a:r>
              <a:rPr lang="en-US" altLang="en-US" dirty="0"/>
              <a:t> PG is the hallmark of MS.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CA" altLang="en-US" dirty="0"/>
              <a:t>Blood velocity is increased as determined from a spectral Doppler profile using a continuous wave Doppler (CWD) cursor placed through the stenotic MV in ME views</a:t>
            </a:r>
            <a:r>
              <a:rPr lang="en-US" altLang="en-US" dirty="0"/>
              <a:t>.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CA" altLang="en-US" dirty="0"/>
              <a:t>The peak velocity, mean and peak PG from the modified Bernoulli equation (PG = 4V</a:t>
            </a:r>
            <a:r>
              <a:rPr lang="en-CA" altLang="en-US" baseline="30000" dirty="0"/>
              <a:t>2</a:t>
            </a:r>
            <a:r>
              <a:rPr lang="en-CA" altLang="en-US" dirty="0"/>
              <a:t>) are all increased.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CA" altLang="en-US" dirty="0"/>
              <a:t>The mean PG obtained by tracing the spectral profile better estimates MS severity and is more prognostic.</a:t>
            </a:r>
            <a:endParaRPr lang="en-US" altLang="en-US" dirty="0"/>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CA" altLang="en-US" dirty="0"/>
              <a:t>Both peak measures are less reliable to quantify MS severity as these are most influenced by LA compliance and LV diastolic function.</a:t>
            </a:r>
            <a:r>
              <a:rPr lang="en-CA" altLang="en-US" b="1" dirty="0"/>
              <a:t> </a:t>
            </a:r>
            <a:r>
              <a:rPr lang="en-CA" altLang="en-US" dirty="0"/>
              <a:t>This is seen best in patients with significant MR and MS, where the E wave velocity is often high (peak gradient &gt; 20mmHg), but the mean pressure gradient may be &lt;10mmHg.</a:t>
            </a:r>
          </a:p>
          <a:p>
            <a:pPr>
              <a:spcBef>
                <a:spcPct val="0"/>
              </a:spcBef>
            </a:pPr>
            <a:endParaRPr lang="en-US" altLang="en-US" dirty="0"/>
          </a:p>
        </p:txBody>
      </p:sp>
      <p:sp>
        <p:nvSpPr>
          <p:cNvPr id="77828" name="Slide Number Placeholder 3">
            <a:extLst>
              <a:ext uri="{FF2B5EF4-FFF2-40B4-BE49-F238E27FC236}">
                <a16:creationId xmlns:a16="http://schemas.microsoft.com/office/drawing/2014/main" id="{117D2AC1-DAEB-4BF8-9646-00CED9A6FE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3897AD7-945F-4291-9B48-75054BD0F753}" type="slidenum">
              <a:rPr lang="en-US" altLang="en-US"/>
              <a:pPr/>
              <a:t>23</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AC423880-09CB-44CD-85E5-03F508BA0A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F58B4789-6499-4231-9996-8A1B2BB2B6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Flow across the MV is variable and determined by the diastolic transvalvular pressure gradient which is influenced by HR, rhythm, LA compliance, LV diastolic function and cardiac output.</a:t>
            </a:r>
            <a:r>
              <a:rPr lang="en-CA"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AF use an average of 5 cycles with the least variation of R-R interval and as close possible to normal HR.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low PG underestimates MS and can be related to: low LAP (bradycardia, ASD) or increased LVEDP (low CO, AI, LVH; diastolic dysfunction)</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high PG overestimates MS and can be related to: high LAP (MR, diastolic dysfunction) or low LVEDP (increased CO, tachycardia).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Use mitral valve area (MVA) to assess MS severity if Doppler gradients are unreliable.</a:t>
            </a:r>
          </a:p>
        </p:txBody>
      </p:sp>
      <p:sp>
        <p:nvSpPr>
          <p:cNvPr id="78852" name="Slide Number Placeholder 3">
            <a:extLst>
              <a:ext uri="{FF2B5EF4-FFF2-40B4-BE49-F238E27FC236}">
                <a16:creationId xmlns:a16="http://schemas.microsoft.com/office/drawing/2014/main" id="{3D2186CE-22B3-46DF-8FAB-D2540C094D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F053C6D-1E41-4D97-9192-CF7BA4BA6420}" type="slidenum">
              <a:rPr lang="en-US" altLang="en-US"/>
              <a:pPr/>
              <a:t>24</a:t>
            </a:fld>
            <a:endParaRPr lang="en-US" altLang="en-US"/>
          </a:p>
        </p:txBody>
      </p:sp>
    </p:spTree>
    <p:extLst>
      <p:ext uri="{BB962C8B-B14F-4D97-AF65-F5344CB8AC3E}">
        <p14:creationId xmlns:p14="http://schemas.microsoft.com/office/powerpoint/2010/main" val="3665093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9054F23-7751-4F41-B80E-7FD6D2521F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E47C3C88-4489-4B66-ADF8-D0D0B7E819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Many factors influence Doppler pressure gradients often making them unreliable, instead use</a:t>
            </a:r>
            <a:r>
              <a:rPr lang="en-CA"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MVA to assess MS severity.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several methods available to determine MVA including planimetry, pressure half time (PHT, P1/2t),</a:t>
            </a:r>
            <a:r>
              <a:rPr lang="en-CA" sz="1200" kern="1200" dirty="0">
                <a:solidFill>
                  <a:schemeClr val="tx1"/>
                </a:solidFill>
                <a:effectLst/>
                <a:latin typeface="+mn-lt"/>
                <a:ea typeface="+mn-ea"/>
                <a:cs typeface="+mn-cs"/>
              </a:rPr>
              <a:t> continuity or PISA</a:t>
            </a:r>
            <a:r>
              <a:rPr lang="en-US" sz="1200" kern="1200" dirty="0">
                <a:solidFill>
                  <a:schemeClr val="tx1"/>
                </a:solidFill>
                <a:effectLst/>
                <a:latin typeface="+mn-lt"/>
                <a:ea typeface="+mn-ea"/>
                <a:cs typeface="+mn-cs"/>
              </a:rPr>
              <a:t> each with advantages and disadvantages.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Planimetry measures the anatomic MVA which is slightly larger than the functional MVA obtained by Doppler methods.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best to use several techniques for confirmation of disease and severity.</a:t>
            </a:r>
            <a:endParaRPr lang="en-CA" sz="1200" kern="1200" dirty="0">
              <a:solidFill>
                <a:schemeClr val="tx1"/>
              </a:solidFill>
              <a:effectLst/>
              <a:latin typeface="+mn-lt"/>
              <a:ea typeface="+mn-ea"/>
              <a:cs typeface="+mn-cs"/>
            </a:endParaRPr>
          </a:p>
          <a:p>
            <a:pPr>
              <a:spcBef>
                <a:spcPct val="0"/>
              </a:spcBef>
            </a:pPr>
            <a:endParaRPr lang="en-US" altLang="en-US" dirty="0"/>
          </a:p>
        </p:txBody>
      </p:sp>
      <p:sp>
        <p:nvSpPr>
          <p:cNvPr id="79876" name="Slide Number Placeholder 3">
            <a:extLst>
              <a:ext uri="{FF2B5EF4-FFF2-40B4-BE49-F238E27FC236}">
                <a16:creationId xmlns:a16="http://schemas.microsoft.com/office/drawing/2014/main" id="{00C31B4B-4C49-4EC4-947B-37EFAE1A9C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CF9E160-AE7F-4269-9A34-8C66DA0C1A5F}" type="slidenum">
              <a:rPr lang="en-US" altLang="en-US"/>
              <a:pPr/>
              <a:t>25</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CC784096-F1D4-440F-BBE2-71F2586110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2C046A2B-7257-4DB5-B591-5392C3F384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altLang="en-US" dirty="0"/>
              <a:t>This key table summarizes the limitations for the different techniques used to measure MVA. </a:t>
            </a:r>
          </a:p>
          <a:p>
            <a:pPr marL="171450" indent="-171450">
              <a:spcBef>
                <a:spcPct val="0"/>
              </a:spcBef>
              <a:buFont typeface="Arial" panose="020B0604020202020204" pitchFamily="34" charset="0"/>
              <a:buChar char="•"/>
            </a:pPr>
            <a:r>
              <a:rPr lang="en-US" altLang="en-US" dirty="0"/>
              <a:t>Each will be discussed individually in the next slides.</a:t>
            </a:r>
          </a:p>
        </p:txBody>
      </p:sp>
      <p:sp>
        <p:nvSpPr>
          <p:cNvPr id="80900" name="Slide Number Placeholder 3">
            <a:extLst>
              <a:ext uri="{FF2B5EF4-FFF2-40B4-BE49-F238E27FC236}">
                <a16:creationId xmlns:a16="http://schemas.microsoft.com/office/drawing/2014/main" id="{0F6626C2-971D-4533-8791-42B400E18A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56D1C4F-E710-4053-ADBF-46C8D687D0C8}" type="slidenum">
              <a:rPr lang="en-US" altLang="en-US"/>
              <a:pPr/>
              <a:t>26</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9054F23-7751-4F41-B80E-7FD6D2521F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E47C3C88-4489-4B66-ADF8-D0D0B7E819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Important concomitant valve lesions influence the PG across the MV so the presence of significant aortic valve disease and MR requires determination of MVA. Depending on how MVA </a:t>
            </a:r>
            <a:r>
              <a:rPr lang="en-US" sz="1200" kern="1200">
                <a:solidFill>
                  <a:schemeClr val="tx1"/>
                </a:solidFill>
                <a:effectLst/>
                <a:latin typeface="+mn-lt"/>
                <a:ea typeface="+mn-ea"/>
                <a:cs typeface="+mn-cs"/>
              </a:rPr>
              <a:t>is measured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Can use different techniques, though PISA will work for all the listed valve lesions</a:t>
            </a:r>
            <a:endParaRPr lang="en-CA" sz="1200" kern="1200" dirty="0">
              <a:solidFill>
                <a:schemeClr val="tx1"/>
              </a:solidFill>
              <a:effectLst/>
              <a:latin typeface="+mn-lt"/>
              <a:ea typeface="+mn-ea"/>
              <a:cs typeface="+mn-cs"/>
            </a:endParaRPr>
          </a:p>
          <a:p>
            <a:pPr marL="171450" indent="-171450">
              <a:spcBef>
                <a:spcPct val="0"/>
              </a:spcBef>
              <a:buFont typeface="Arial" panose="020B0604020202020204" pitchFamily="34" charset="0"/>
              <a:buChar char="•"/>
            </a:pPr>
            <a:endParaRPr lang="en-US" altLang="en-US" dirty="0"/>
          </a:p>
        </p:txBody>
      </p:sp>
      <p:sp>
        <p:nvSpPr>
          <p:cNvPr id="79876" name="Slide Number Placeholder 3">
            <a:extLst>
              <a:ext uri="{FF2B5EF4-FFF2-40B4-BE49-F238E27FC236}">
                <a16:creationId xmlns:a16="http://schemas.microsoft.com/office/drawing/2014/main" id="{00C31B4B-4C49-4EC4-947B-37EFAE1A9C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CF9E160-AE7F-4269-9A34-8C66DA0C1A5F}" type="slidenum">
              <a:rPr lang="en-US" altLang="en-US"/>
              <a:pPr/>
              <a:t>27</a:t>
            </a:fld>
            <a:endParaRPr lang="en-US" altLang="en-US"/>
          </a:p>
        </p:txBody>
      </p:sp>
    </p:spTree>
    <p:extLst>
      <p:ext uri="{BB962C8B-B14F-4D97-AF65-F5344CB8AC3E}">
        <p14:creationId xmlns:p14="http://schemas.microsoft.com/office/powerpoint/2010/main" val="2649817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77806311-BF02-47B0-A47F-9723A628C1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51CCD806-6892-4042-BE89-F58F2B9FFD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Tracing the inner edge of the MV orifice during mid-diastole from the TTE parasternal SAX view is the “gold” standard for determining the anatomic MVA. This technique correlates well with invasively derived measures and orifice size in explanted valves.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 similar way, </a:t>
            </a:r>
            <a:r>
              <a:rPr lang="en-CA" sz="1200" kern="1200" dirty="0">
                <a:solidFill>
                  <a:schemeClr val="tx1"/>
                </a:solidFill>
                <a:effectLst/>
                <a:latin typeface="+mn-lt"/>
                <a:ea typeface="+mn-ea"/>
                <a:cs typeface="+mn-cs"/>
              </a:rPr>
              <a:t>MVA planimetry </a:t>
            </a:r>
            <a:r>
              <a:rPr lang="en-US" sz="1200" kern="1200" dirty="0">
                <a:solidFill>
                  <a:schemeClr val="tx1"/>
                </a:solidFill>
                <a:effectLst/>
                <a:latin typeface="+mn-lt"/>
                <a:ea typeface="+mn-ea"/>
                <a:cs typeface="+mn-cs"/>
              </a:rPr>
              <a:t>uses the TEE </a:t>
            </a:r>
            <a:r>
              <a:rPr lang="en-CA" sz="1200" kern="1200" dirty="0">
                <a:solidFill>
                  <a:schemeClr val="tx1"/>
                </a:solidFill>
                <a:effectLst/>
                <a:latin typeface="+mn-lt"/>
                <a:ea typeface="+mn-ea"/>
                <a:cs typeface="+mn-cs"/>
              </a:rPr>
              <a:t>TG basal SAX view.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3D TEE aligns planes through the smallest orifice to trace the MVA.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Planimetry is often limited by poor quality images, oblique cuts and excessive 2D gain (overestimate smaller MVA).</a:t>
            </a:r>
            <a:r>
              <a:rPr lang="en-US" sz="1200" kern="1200" dirty="0">
                <a:solidFill>
                  <a:schemeClr val="tx1"/>
                </a:solidFill>
                <a:effectLst/>
                <a:latin typeface="+mn-lt"/>
                <a:ea typeface="+mn-ea"/>
                <a:cs typeface="+mn-cs"/>
              </a:rPr>
              <a:t> Since the stenotic MV forms a funnel shape moving the imaging plane back and forth determines the narrowest valve area.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Extensive calcifications can obscure identification of the exact location of the MV edge. </a:t>
            </a:r>
            <a:endParaRPr lang="en-CA" altLang="en-US" dirty="0"/>
          </a:p>
        </p:txBody>
      </p:sp>
      <p:sp>
        <p:nvSpPr>
          <p:cNvPr id="81924" name="Slide Number Placeholder 3">
            <a:extLst>
              <a:ext uri="{FF2B5EF4-FFF2-40B4-BE49-F238E27FC236}">
                <a16:creationId xmlns:a16="http://schemas.microsoft.com/office/drawing/2014/main" id="{46DEEA6D-AD36-44A2-B795-EB3042356B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EF74C76-5BE8-4AF5-820A-B877DCAE77BC}" type="slidenum">
              <a:rPr lang="en-US" altLang="en-US"/>
              <a:pPr/>
              <a:t>28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63C6EA4-D415-4F20-816A-EE2F56092A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9ECF852-4646-4458-A03C-0C1A150C37A8}"/>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PHT uses the rate of pressure drop across the MV to calculate MVA.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PHT is the time it takes for the peak transmitral pressure gradient to decrease by half. The more stenotic, the longer it takes for the LV to fill hence prolonging the PHT.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MS, calculate the MVA (in cm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from the empirically derived formula:  </a:t>
            </a:r>
            <a:r>
              <a:rPr lang="en-CA" sz="1200" b="1" kern="1200" dirty="0">
                <a:solidFill>
                  <a:schemeClr val="tx1"/>
                </a:solidFill>
                <a:effectLst/>
                <a:latin typeface="+mn-lt"/>
                <a:ea typeface="+mn-ea"/>
                <a:cs typeface="+mn-cs"/>
              </a:rPr>
              <a:t>MVA = 220/PHT. </a:t>
            </a:r>
            <a:r>
              <a:rPr lang="en-CA" sz="1200" kern="1200" dirty="0">
                <a:solidFill>
                  <a:schemeClr val="tx1"/>
                </a:solidFill>
                <a:effectLst/>
                <a:latin typeface="+mn-lt"/>
                <a:ea typeface="+mn-ea"/>
                <a:cs typeface="+mn-cs"/>
              </a:rPr>
              <a:t>This formula is not validated for a normal native MV, after balloon valvuloplasty or with a newly implanted prosthetic valve.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a:t>
            </a:r>
            <a:r>
              <a:rPr lang="en-CA" sz="1200" b="1" kern="1200" dirty="0">
                <a:solidFill>
                  <a:schemeClr val="tx1"/>
                </a:solidFill>
                <a:effectLst/>
                <a:latin typeface="+mn-lt"/>
                <a:ea typeface="+mn-ea"/>
                <a:cs typeface="+mn-cs"/>
              </a:rPr>
              <a:t>Deceleration Time</a:t>
            </a:r>
            <a:r>
              <a:rPr lang="en-CA" sz="1200" kern="1200" dirty="0">
                <a:solidFill>
                  <a:schemeClr val="tx1"/>
                </a:solidFill>
                <a:effectLst/>
                <a:latin typeface="+mn-lt"/>
                <a:ea typeface="+mn-ea"/>
                <a:cs typeface="+mn-cs"/>
              </a:rPr>
              <a:t> (DT) is the time from peak to zero velocity and is related to PHT by: </a:t>
            </a:r>
            <a:r>
              <a:rPr lang="en-CA" sz="1200" b="1" kern="1200" dirty="0">
                <a:solidFill>
                  <a:schemeClr val="tx1"/>
                </a:solidFill>
                <a:effectLst/>
                <a:latin typeface="+mn-lt"/>
                <a:ea typeface="+mn-ea"/>
                <a:cs typeface="+mn-cs"/>
              </a:rPr>
              <a:t>PHT = 0.29DT. </a:t>
            </a:r>
            <a:r>
              <a:rPr lang="en-CA" sz="1200" kern="1200" dirty="0">
                <a:solidFill>
                  <a:schemeClr val="tx1"/>
                </a:solidFill>
                <a:effectLst/>
                <a:latin typeface="+mn-lt"/>
                <a:ea typeface="+mn-ea"/>
                <a:cs typeface="+mn-cs"/>
              </a:rPr>
              <a:t>Calculate the MVA from the formula:</a:t>
            </a:r>
            <a:r>
              <a:rPr lang="en-CA" sz="1200" b="1" kern="1200" dirty="0">
                <a:solidFill>
                  <a:schemeClr val="tx1"/>
                </a:solidFill>
                <a:effectLst/>
                <a:latin typeface="+mn-lt"/>
                <a:ea typeface="+mn-ea"/>
                <a:cs typeface="+mn-cs"/>
              </a:rPr>
              <a:t> MVA = 759/DT.</a:t>
            </a:r>
            <a:r>
              <a:rPr lang="en-CA" sz="1200" kern="1200" dirty="0">
                <a:solidFill>
                  <a:schemeClr val="tx1"/>
                </a:solidFill>
                <a:effectLst/>
                <a:latin typeface="+mn-lt"/>
                <a:ea typeface="+mn-ea"/>
                <a:cs typeface="+mn-cs"/>
              </a:rPr>
              <a:t> </a:t>
            </a:r>
          </a:p>
          <a:p>
            <a:pPr fontAlgn="auto">
              <a:spcBef>
                <a:spcPts val="0"/>
              </a:spcBef>
              <a:spcAft>
                <a:spcPts val="0"/>
              </a:spcAft>
              <a:defRPr/>
            </a:pPr>
            <a:endParaRPr lang="en-US" dirty="0"/>
          </a:p>
        </p:txBody>
      </p:sp>
      <p:sp>
        <p:nvSpPr>
          <p:cNvPr id="82948" name="Slide Number Placeholder 3">
            <a:extLst>
              <a:ext uri="{FF2B5EF4-FFF2-40B4-BE49-F238E27FC236}">
                <a16:creationId xmlns:a16="http://schemas.microsoft.com/office/drawing/2014/main" id="{CA5A6781-4F3F-42DC-AE93-9C698B70B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F28FDB4-CDD0-4099-94FF-5953A12E3689}" type="slidenum">
              <a:rPr lang="en-US" altLang="en-US"/>
              <a:pPr/>
              <a:t>29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7F5BC976-818E-4FAE-A87F-435EEDA683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CAF3B525-0CC7-4034-AAE3-38DB608026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Depends on LA compliance and LV diastolic compliance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Increased LVEDP (decreased compliance) from AI, cardiomyopathy, LVH (AS, hypertension) or diastolic dysfunction (restrictive) shortens the PHT giving a smaller MVA then actually exists (overestimates MVA).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 similar way altered LA compliance from ASD, MR, AF or tachycardia will shorten the PHT giving a smaller MVA then actually exists (overestimates MVA).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PHT measurements rely on pressure differences and flow through the valve. A prolonged PHT does not necessarily</a:t>
            </a:r>
            <a:r>
              <a:rPr lang="en-US" sz="1200" kern="1200" dirty="0">
                <a:solidFill>
                  <a:schemeClr val="tx1"/>
                </a:solidFill>
                <a:effectLst/>
                <a:latin typeface="+mn-lt"/>
                <a:ea typeface="+mn-ea"/>
                <a:cs typeface="+mn-cs"/>
              </a:rPr>
              <a:t> indicate MS. Patients with abnormal myocardial relaxation have a prolonged PHT, but the peak E velocity is not increased and is usually &lt;1 m/sec.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Diastolic changes in the elderly make PHT less reliable particularly for MVA in calcific MS.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PHT has not been validated in the post CPB patients and has been found inaccurate in post-commissurotomy patients due to its dependence on net chamber compliance.</a:t>
            </a:r>
            <a:endParaRPr lang="en-US" altLang="en-US" dirty="0"/>
          </a:p>
        </p:txBody>
      </p:sp>
      <p:sp>
        <p:nvSpPr>
          <p:cNvPr id="83972" name="Slide Number Placeholder 3">
            <a:extLst>
              <a:ext uri="{FF2B5EF4-FFF2-40B4-BE49-F238E27FC236}">
                <a16:creationId xmlns:a16="http://schemas.microsoft.com/office/drawing/2014/main" id="{06B34678-A6A0-4636-99C4-3381C534D4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21721D3-D133-4230-BC8C-DBDFF76BA7AD}" type="slidenum">
              <a:rPr lang="en-US" altLang="en-US"/>
              <a:pPr/>
              <a:t>30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DAA90F20-F72D-4FF1-85DE-BAAAC7066B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F7B8D506-6FAB-4BB7-A5A4-97C3E30F7C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altLang="en-US" dirty="0"/>
              <a:t>Shown here is calcific MS with color Doppler and Spectral Doppler trace showing a mean gradient of 5 mmHg and MVA by PHT of 1.11cm</a:t>
            </a:r>
            <a:r>
              <a:rPr lang="en-US" altLang="en-US" baseline="30000" dirty="0"/>
              <a:t>2</a:t>
            </a:r>
            <a:r>
              <a:rPr lang="en-US" altLang="en-US" dirty="0"/>
              <a:t>.</a:t>
            </a:r>
          </a:p>
          <a:p>
            <a:pPr marL="171450" indent="-171450">
              <a:spcBef>
                <a:spcPct val="0"/>
              </a:spcBef>
              <a:buFont typeface="Arial" panose="020B0604020202020204" pitchFamily="34" charset="0"/>
              <a:buChar char="•"/>
            </a:pPr>
            <a:endParaRPr lang="en-US" altLang="en-US" dirty="0"/>
          </a:p>
        </p:txBody>
      </p:sp>
      <p:sp>
        <p:nvSpPr>
          <p:cNvPr id="86020" name="Slide Number Placeholder 3">
            <a:extLst>
              <a:ext uri="{FF2B5EF4-FFF2-40B4-BE49-F238E27FC236}">
                <a16:creationId xmlns:a16="http://schemas.microsoft.com/office/drawing/2014/main" id="{9129396B-CC06-41BA-83B1-EFD7490F65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CC8350E-13C6-4553-9E8A-556231D39A19}" type="slidenum">
              <a:rPr lang="en-US" altLang="en-US"/>
              <a:pPr/>
              <a:t>31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DF15629-BBF7-494B-8E58-8F51CABE90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2FAA1038-CCEB-4771-9ABF-C3C2ADC1DC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 typeface="Arial" panose="020B0604020202020204" pitchFamily="34" charset="0"/>
              <a:buNone/>
            </a:pPr>
            <a:r>
              <a:rPr lang="en-CA" altLang="en-US" b="1" dirty="0"/>
              <a:t>Etiology Mitral Stenosis</a:t>
            </a:r>
            <a:r>
              <a:rPr lang="en-CA" altLang="en-US" dirty="0"/>
              <a:t> </a:t>
            </a:r>
          </a:p>
          <a:p>
            <a:pPr marL="171450" indent="-171450">
              <a:spcBef>
                <a:spcPct val="0"/>
              </a:spcBef>
              <a:buFont typeface="Arial" panose="020B0604020202020204" pitchFamily="34" charset="0"/>
              <a:buChar char="•"/>
            </a:pPr>
            <a:r>
              <a:rPr lang="en-US" altLang="en-US" dirty="0"/>
              <a:t>Mainly rheumatic 75%</a:t>
            </a:r>
          </a:p>
          <a:p>
            <a:pPr marL="171450" indent="-171450">
              <a:spcBef>
                <a:spcPct val="0"/>
              </a:spcBef>
              <a:buFont typeface="Arial" panose="020B0604020202020204" pitchFamily="34" charset="0"/>
              <a:buChar char="•"/>
            </a:pPr>
            <a:r>
              <a:rPr lang="en-US" altLang="en-US" dirty="0"/>
              <a:t>Degenerative </a:t>
            </a:r>
          </a:p>
          <a:p>
            <a:pPr marL="171450" indent="-171450">
              <a:spcBef>
                <a:spcPct val="0"/>
              </a:spcBef>
              <a:buFont typeface="Arial" panose="020B0604020202020204" pitchFamily="34" charset="0"/>
              <a:buChar char="•"/>
            </a:pPr>
            <a:r>
              <a:rPr lang="en-US" altLang="en-US" dirty="0"/>
              <a:t>Congenital (parachute MV, Shone complex)</a:t>
            </a:r>
          </a:p>
          <a:p>
            <a:pPr marL="171450" indent="-171450">
              <a:spcBef>
                <a:spcPct val="0"/>
              </a:spcBef>
              <a:buFont typeface="Arial" panose="020B0604020202020204" pitchFamily="34" charset="0"/>
              <a:buChar char="•"/>
            </a:pPr>
            <a:r>
              <a:rPr lang="en-US" altLang="en-US" dirty="0"/>
              <a:t>Inflammatory (Lupus, RA)</a:t>
            </a:r>
          </a:p>
          <a:p>
            <a:pPr marL="171450" indent="-171450">
              <a:spcBef>
                <a:spcPct val="0"/>
              </a:spcBef>
              <a:buFont typeface="Arial" panose="020B0604020202020204" pitchFamily="34" charset="0"/>
              <a:buChar char="•"/>
            </a:pPr>
            <a:r>
              <a:rPr lang="en-US" altLang="en-US" dirty="0"/>
              <a:t>Mass (myxoma) with normal MV leaflets</a:t>
            </a:r>
          </a:p>
          <a:p>
            <a:pPr marL="171450" indent="-171450">
              <a:spcBef>
                <a:spcPct val="0"/>
              </a:spcBef>
              <a:buFont typeface="Arial" panose="020B0604020202020204" pitchFamily="34" charset="0"/>
              <a:buChar char="•"/>
            </a:pPr>
            <a:r>
              <a:rPr lang="en-US" altLang="en-US" dirty="0" err="1"/>
              <a:t>Cortriatriatum</a:t>
            </a:r>
            <a:r>
              <a:rPr lang="en-US" altLang="en-US" dirty="0"/>
              <a:t> sinister</a:t>
            </a:r>
          </a:p>
          <a:p>
            <a:pPr marL="171450" indent="-171450">
              <a:spcBef>
                <a:spcPct val="0"/>
              </a:spcBef>
              <a:buFont typeface="Arial" panose="020B0604020202020204" pitchFamily="34" charset="0"/>
              <a:buChar char="•"/>
            </a:pPr>
            <a:r>
              <a:rPr lang="en-US" altLang="en-US" dirty="0"/>
              <a:t>Carcinoid thickens valve leaflets and does not affect the MV, though is more likely to cause MR</a:t>
            </a:r>
          </a:p>
          <a:p>
            <a:pPr marL="171450" indent="-171450">
              <a:spcBef>
                <a:spcPct val="0"/>
              </a:spcBef>
              <a:buFont typeface="Arial" panose="020B0604020202020204" pitchFamily="34" charset="0"/>
              <a:buChar char="•"/>
            </a:pPr>
            <a:r>
              <a:rPr lang="en-CA" altLang="en-US" b="1" dirty="0"/>
              <a:t>Shone complex: congenital MS and other left-sided inflow/outflow obstructions </a:t>
            </a:r>
            <a:r>
              <a:rPr lang="en-CA" altLang="en-US" dirty="0"/>
              <a:t> </a:t>
            </a:r>
          </a:p>
          <a:p>
            <a:pPr>
              <a:spcBef>
                <a:spcPct val="0"/>
              </a:spcBef>
            </a:pPr>
            <a:endParaRPr lang="en-US" altLang="en-US" dirty="0"/>
          </a:p>
        </p:txBody>
      </p:sp>
      <p:sp>
        <p:nvSpPr>
          <p:cNvPr id="60420" name="Slide Number Placeholder 3">
            <a:extLst>
              <a:ext uri="{FF2B5EF4-FFF2-40B4-BE49-F238E27FC236}">
                <a16:creationId xmlns:a16="http://schemas.microsoft.com/office/drawing/2014/main" id="{BA866179-61E6-4688-AF5A-AFBBBD570A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5E75003-BC77-47DA-B6CA-2C1E441DF060}" type="slidenum">
              <a:rPr lang="en-US" altLang="en-US"/>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978AAB6-CFBB-486B-894F-05EDF16350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18E9A33A-F51E-4654-9546-E39EC4DE68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 typeface="Arial" panose="020B0604020202020204" pitchFamily="34" charset="0"/>
              <a:buNone/>
            </a:pPr>
            <a:r>
              <a:rPr lang="en-CA" altLang="en-US" b="1" dirty="0"/>
              <a:t>Continuity Method</a:t>
            </a:r>
            <a:endParaRPr lang="en-CA" altLang="en-US" dirty="0"/>
          </a:p>
          <a:p>
            <a:pPr marL="171450" indent="-171450">
              <a:spcBef>
                <a:spcPct val="0"/>
              </a:spcBef>
              <a:buFont typeface="Arial" panose="020B0604020202020204" pitchFamily="34" charset="0"/>
              <a:buChar char="•"/>
            </a:pPr>
            <a:r>
              <a:rPr lang="en-CA" altLang="en-US" dirty="0"/>
              <a:t>Continuity equation uses conservation of mass to calculate MVA of the diseased MV by comparing flow across a normal AV. There should be no AV pathology, LVOT obstruction, MR or atrial fibrillation.</a:t>
            </a:r>
          </a:p>
          <a:p>
            <a:pPr marL="171450" indent="-171450">
              <a:spcBef>
                <a:spcPct val="0"/>
              </a:spcBef>
              <a:buFont typeface="Arial" panose="020B0604020202020204" pitchFamily="34" charset="0"/>
              <a:buChar char="•"/>
            </a:pPr>
            <a:r>
              <a:rPr lang="en-CA" altLang="en-US" dirty="0"/>
              <a:t>A limitation to the continuity method is the need to use multiple measurements.</a:t>
            </a:r>
          </a:p>
          <a:p>
            <a:pPr marL="171450" indent="-171450">
              <a:spcBef>
                <a:spcPct val="0"/>
              </a:spcBef>
              <a:buFont typeface="Arial" panose="020B0604020202020204" pitchFamily="34" charset="0"/>
              <a:buChar char="•"/>
            </a:pPr>
            <a:r>
              <a:rPr lang="en-CA" altLang="en-US" dirty="0"/>
              <a:t>It is reliable in calcific MS (as compared with PHT).</a:t>
            </a:r>
          </a:p>
          <a:p>
            <a:pPr>
              <a:spcBef>
                <a:spcPct val="0"/>
              </a:spcBef>
            </a:pPr>
            <a:endParaRPr lang="en-US" altLang="en-US" dirty="0"/>
          </a:p>
        </p:txBody>
      </p:sp>
      <p:sp>
        <p:nvSpPr>
          <p:cNvPr id="84996" name="Slide Number Placeholder 3">
            <a:extLst>
              <a:ext uri="{FF2B5EF4-FFF2-40B4-BE49-F238E27FC236}">
                <a16:creationId xmlns:a16="http://schemas.microsoft.com/office/drawing/2014/main" id="{B03D019F-1738-4574-9401-1EFEC39F8E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096BE1E-85C7-4C21-9BEB-417624339DAB}" type="slidenum">
              <a:rPr lang="en-US" altLang="en-US"/>
              <a:pPr/>
              <a:t>32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50B52586-17E9-432F-9DFB-D469DC7A7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60A81E03-BE51-4562-8614-557F7CEB34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Continuity Method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Calculate stroke volume (SV) thru the AV from measurements of the AV diameter (ME AV LAX view) and the AV VTI (TG view), as shown here.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Obtain a spectral Doppler trace with good alignment to forward flow in the deep TG view.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AV annulus measured in systole was 1.7cm.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 this case the AV SV calculates as 56cc (show measurement).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Divide the stroke volume by the MV VTI to obtain a MVA of 1.21 cm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compared with 1.11cm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by the PHT method.</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Despite the ugly looking valve, the mean pressure (5mmHg) and MVA of &gt; 1cm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suggests moderate MS.</a:t>
            </a:r>
            <a:endParaRPr lang="en-CA" sz="1200" kern="1200" dirty="0">
              <a:solidFill>
                <a:schemeClr val="tx1"/>
              </a:solidFill>
              <a:effectLst/>
              <a:latin typeface="+mn-lt"/>
              <a:ea typeface="+mn-ea"/>
              <a:cs typeface="+mn-cs"/>
            </a:endParaRPr>
          </a:p>
          <a:p>
            <a:pPr>
              <a:spcBef>
                <a:spcPct val="0"/>
              </a:spcBef>
            </a:pPr>
            <a:endParaRPr lang="en-US" altLang="en-US" dirty="0"/>
          </a:p>
          <a:p>
            <a:pPr>
              <a:spcBef>
                <a:spcPct val="0"/>
              </a:spcBef>
            </a:pPr>
            <a:endParaRPr lang="en-US" altLang="en-US" dirty="0"/>
          </a:p>
        </p:txBody>
      </p:sp>
      <p:sp>
        <p:nvSpPr>
          <p:cNvPr id="87044" name="Slide Number Placeholder 3">
            <a:extLst>
              <a:ext uri="{FF2B5EF4-FFF2-40B4-BE49-F238E27FC236}">
                <a16:creationId xmlns:a16="http://schemas.microsoft.com/office/drawing/2014/main" id="{1D9909F3-3176-4349-826E-41CD817A57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76521BF-49B4-4CA2-A7CA-BC23549DBE43}" type="slidenum">
              <a:rPr lang="en-US" altLang="en-US"/>
              <a:pPr/>
              <a:t>33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6DDB266B-5524-4566-8EA0-0F030D262A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5F231039-AA36-4B74-85C7-86657769FD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PISA method calculates mitral flow during diastole based on the hemispheric shape of the convergence zone in the LA seen with color Doppler. MVA is calculated by dividing the mitral volume flow by the maximum velocity of mitral flow.</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This is a less validated method to estimate MVA, but is useful in the presence of AI, MR, prosthetic valve or arrhythmia. It is unaffected by LA and LV compliance.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This method assumes spherical flow convergence area, though the geometry of isovelocity shells changes with flow rate, pressure gradients, orifice size and shape.</a:t>
            </a:r>
          </a:p>
          <a:p>
            <a:pPr>
              <a:spcBef>
                <a:spcPct val="0"/>
              </a:spcBef>
            </a:pPr>
            <a:endParaRPr lang="en-US" altLang="en-US" dirty="0"/>
          </a:p>
        </p:txBody>
      </p:sp>
      <p:sp>
        <p:nvSpPr>
          <p:cNvPr id="88068" name="Slide Number Placeholder 3">
            <a:extLst>
              <a:ext uri="{FF2B5EF4-FFF2-40B4-BE49-F238E27FC236}">
                <a16:creationId xmlns:a16="http://schemas.microsoft.com/office/drawing/2014/main" id="{04F1249D-2B93-462E-B1EE-1AEA0410BC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9C64563-8BEA-4F55-BC38-A634A4FE142A}" type="slidenum">
              <a:rPr lang="en-US" altLang="en-US"/>
              <a:pPr/>
              <a:t>34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CD30780B-1D07-41EE-AB1F-84EF23A9BA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0ACD5ABB-48FC-4045-94E4-4B89DDC1C2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technique uses a zoomed view of the CFD convergence region.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Alter the color scale by reducing the overall scale (30-45cm/s) or shifting the baseline downwards which increases the hemisphere radius. The aliasing velocity at the bottom of the color scale is noted in cm/s (should be smaller of 2 velocities).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Take a measurement (in cm) of the hemisphere radius (r) from the aliased region to the valve orifice.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Calculate flow through the MV from the formula. Measure the peak MV velocity (Vmax) by CW Doppler.</a:t>
            </a:r>
          </a:p>
          <a:p>
            <a:pPr>
              <a:spcBef>
                <a:spcPct val="0"/>
              </a:spcBef>
            </a:pPr>
            <a:endParaRPr lang="en-US" altLang="en-US" dirty="0"/>
          </a:p>
        </p:txBody>
      </p:sp>
      <p:sp>
        <p:nvSpPr>
          <p:cNvPr id="89092" name="Slide Number Placeholder 3">
            <a:extLst>
              <a:ext uri="{FF2B5EF4-FFF2-40B4-BE49-F238E27FC236}">
                <a16:creationId xmlns:a16="http://schemas.microsoft.com/office/drawing/2014/main" id="{70CC10A4-7E1C-4370-94DB-DE8D53C76F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BE9B877-61CD-4062-A367-807C9FE784AF}" type="slidenum">
              <a:rPr lang="en-US" altLang="en-US"/>
              <a:pPr/>
              <a:t>35</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0434FDC-A04A-4203-B6B3-5701535CD3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78940E58-F71C-4560-8858-9A851F1EF3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Measure the correction angle (</a:t>
            </a:r>
            <a:r>
              <a:rPr lang="en-CA" sz="1200" kern="1200" dirty="0">
                <a:solidFill>
                  <a:schemeClr val="tx1"/>
                </a:solidFill>
                <a:effectLst/>
                <a:latin typeface="+mn-lt"/>
                <a:ea typeface="+mn-ea"/>
                <a:cs typeface="+mn-cs"/>
                <a:sym typeface="Symbol" panose="05050102010706020507" pitchFamily="18" charset="2"/>
              </a:rPr>
              <a:t></a:t>
            </a:r>
            <a:r>
              <a:rPr lang="en-CA" sz="1200" kern="1200" dirty="0">
                <a:solidFill>
                  <a:schemeClr val="tx1"/>
                </a:solidFill>
                <a:effectLst/>
                <a:latin typeface="+mn-lt"/>
                <a:ea typeface="+mn-ea"/>
                <a:cs typeface="+mn-cs"/>
              </a:rPr>
              <a:t>) if the hemisphere is &lt; 180°.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Calculate flow through the MV from the formula.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Measure the peak MV inflow velocity (Vmax) by CW Doppler.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the angle correction is 100° (or 100/180)</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Given the following: PISA r 1.0cm,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38.5cm/s, angle 100, MV VTI 155cm/s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MVA calculates to be 0.95cm</a:t>
            </a:r>
            <a:r>
              <a:rPr lang="en-US" sz="1200" kern="1200" baseline="30000" dirty="0">
                <a:solidFill>
                  <a:schemeClr val="tx1"/>
                </a:solidFill>
                <a:effectLst/>
                <a:latin typeface="+mn-lt"/>
                <a:ea typeface="+mn-ea"/>
                <a:cs typeface="+mn-cs"/>
              </a:rPr>
              <a:t>2</a:t>
            </a:r>
            <a:endParaRPr lang="en-CA" sz="1200" kern="1200" dirty="0">
              <a:solidFill>
                <a:schemeClr val="tx1"/>
              </a:solidFill>
              <a:effectLst/>
              <a:latin typeface="+mn-lt"/>
              <a:ea typeface="+mn-ea"/>
              <a:cs typeface="+mn-cs"/>
            </a:endParaRPr>
          </a:p>
          <a:p>
            <a:pPr marL="171450" indent="-171450">
              <a:spcBef>
                <a:spcPct val="0"/>
              </a:spcBef>
              <a:buFont typeface="Arial" panose="020B0604020202020204" pitchFamily="34" charset="0"/>
              <a:buChar char="•"/>
            </a:pPr>
            <a:endParaRPr lang="en-US" altLang="en-US" dirty="0"/>
          </a:p>
        </p:txBody>
      </p:sp>
      <p:sp>
        <p:nvSpPr>
          <p:cNvPr id="90116" name="Slide Number Placeholder 3">
            <a:extLst>
              <a:ext uri="{FF2B5EF4-FFF2-40B4-BE49-F238E27FC236}">
                <a16:creationId xmlns:a16="http://schemas.microsoft.com/office/drawing/2014/main" id="{BD3D8242-60FF-40F7-9212-31ADD72743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29BC153-17DE-46DC-94DC-4E4B41B71764}" type="slidenum">
              <a:rPr lang="en-US" altLang="en-US"/>
              <a:pPr/>
              <a:t>36</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5F0A485C-ACC3-4DF6-B4F7-A7726BCE77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3D925A58-4546-4C73-B591-FAB1F551AC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MV interventions include percutaneous balloon mitral valvuloplasty (BMV) and surgical repair or replacement.</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BMV is non-surgical option in symptomatic patients with MS. A balloon inflated across the MV fractures the commissures improving leaflet mobility and MVA. Studies show good short and long-term results with minimal complications.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Indications are as listed from the 2014 AHA guidelines.</a:t>
            </a:r>
          </a:p>
          <a:p>
            <a:pPr>
              <a:spcBef>
                <a:spcPct val="0"/>
              </a:spcBef>
            </a:pPr>
            <a:endParaRPr lang="en-CA" altLang="en-US" dirty="0"/>
          </a:p>
        </p:txBody>
      </p:sp>
      <p:sp>
        <p:nvSpPr>
          <p:cNvPr id="91140" name="Slide Number Placeholder 3">
            <a:extLst>
              <a:ext uri="{FF2B5EF4-FFF2-40B4-BE49-F238E27FC236}">
                <a16:creationId xmlns:a16="http://schemas.microsoft.com/office/drawing/2014/main" id="{A6D950C1-CA99-4E36-AB17-BB2BF7E3B2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B208A37-E596-4A00-8A0F-2C31D93BB96B}" type="slidenum">
              <a:rPr lang="en-US" altLang="en-US"/>
              <a:pPr/>
              <a:t>37</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D464347A-9520-4B81-9545-FFC165C7CA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679D5F1-BA0E-48C6-BA27-8AAD48353A63}"/>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Based on an echocardiographic assessment of leaflet mobility, thickening, calcification and subvalvular thickening ranked on a scale of 1-4.</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Initially used for grading of outcome after balloon valvuloplasty</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Low score ≤ 8, good outcome</a:t>
            </a:r>
            <a:endParaRPr lang="en-CA" sz="1200" kern="1200" dirty="0">
              <a:solidFill>
                <a:schemeClr val="tx1"/>
              </a:solidFill>
              <a:effectLst/>
              <a:latin typeface="+mn-lt"/>
              <a:ea typeface="+mn-ea"/>
              <a:cs typeface="+mn-cs"/>
            </a:endParaRPr>
          </a:p>
          <a:p>
            <a:pPr fontAlgn="auto">
              <a:spcBef>
                <a:spcPts val="0"/>
              </a:spcBef>
              <a:spcAft>
                <a:spcPts val="0"/>
              </a:spcAft>
              <a:defRPr/>
            </a:pPr>
            <a:endParaRPr lang="en-US" dirty="0"/>
          </a:p>
        </p:txBody>
      </p:sp>
      <p:sp>
        <p:nvSpPr>
          <p:cNvPr id="92164" name="Slide Number Placeholder 3">
            <a:extLst>
              <a:ext uri="{FF2B5EF4-FFF2-40B4-BE49-F238E27FC236}">
                <a16:creationId xmlns:a16="http://schemas.microsoft.com/office/drawing/2014/main" id="{29F72EEA-A6AA-4A03-AD50-49C0D0DFA8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8D6EE96-88EB-4387-873D-5D4B4C5348C0}" type="slidenum">
              <a:rPr lang="en-US" altLang="en-US"/>
              <a:pPr/>
              <a:t>38</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68DCB164-F6BA-47C1-A26B-8017F2553C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36943E1E-3BDB-4F1C-A556-D0763C564C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1" kern="1200" dirty="0">
                <a:solidFill>
                  <a:schemeClr val="tx1"/>
                </a:solidFill>
                <a:effectLst/>
                <a:latin typeface="+mn-lt"/>
                <a:ea typeface="+mn-ea"/>
                <a:cs typeface="+mn-cs"/>
              </a:rPr>
              <a:t>Cormier Score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Divides the patients into 3 groups based on leaflet mobility and calcification as well as the subvalvular apparatus</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Group 3 morphology is unfavourable for BMV</a:t>
            </a:r>
            <a:endParaRPr lang="en-US" altLang="en-US" dirty="0"/>
          </a:p>
        </p:txBody>
      </p:sp>
      <p:sp>
        <p:nvSpPr>
          <p:cNvPr id="93188" name="Slide Number Placeholder 3">
            <a:extLst>
              <a:ext uri="{FF2B5EF4-FFF2-40B4-BE49-F238E27FC236}">
                <a16:creationId xmlns:a16="http://schemas.microsoft.com/office/drawing/2014/main" id="{9DB725D5-D81A-455F-96B4-671ECE1DA5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49787A2-2E0A-4FBA-964D-1FB163F81500}" type="slidenum">
              <a:rPr lang="en-US" altLang="en-US"/>
              <a:pPr/>
              <a:t>39</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6732D04A-2BA2-4774-A0F3-92883DC834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6674C5EC-A5C5-4E6F-A19A-0467F9856E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1" kern="1200" dirty="0">
                <a:solidFill>
                  <a:schemeClr val="tx1"/>
                </a:solidFill>
                <a:effectLst/>
                <a:latin typeface="+mn-lt"/>
                <a:ea typeface="+mn-ea"/>
                <a:cs typeface="+mn-cs"/>
              </a:rPr>
              <a:t>3D TTE Score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Selective to optimize outcome of BMV</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Scoring of both MV leaflets and </a:t>
            </a:r>
            <a:r>
              <a:rPr lang="en-CA" sz="1200" kern="1200" dirty="0" err="1">
                <a:solidFill>
                  <a:schemeClr val="tx1"/>
                </a:solidFill>
                <a:effectLst/>
                <a:latin typeface="+mn-lt"/>
                <a:ea typeface="+mn-ea"/>
                <a:cs typeface="+mn-cs"/>
              </a:rPr>
              <a:t>subvavlular</a:t>
            </a:r>
            <a:r>
              <a:rPr lang="en-CA" sz="1200" kern="1200" dirty="0">
                <a:solidFill>
                  <a:schemeClr val="tx1"/>
                </a:solidFill>
                <a:effectLst/>
                <a:latin typeface="+mn-lt"/>
                <a:ea typeface="+mn-ea"/>
                <a:cs typeface="+mn-cs"/>
              </a:rPr>
              <a:t> apparatus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Each leaflet was divided into 3 segments which were individually scored for thickness, mobility and calcification.</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subvalvular apparatus was scored at 3 levels; proximal, mid and distal</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Total score out of 31, with mild &lt; 8, moderate 8-13, severe ≥ 14</a:t>
            </a:r>
            <a:endParaRPr lang="en-US" altLang="en-US" dirty="0"/>
          </a:p>
        </p:txBody>
      </p:sp>
      <p:sp>
        <p:nvSpPr>
          <p:cNvPr id="94212" name="Slide Number Placeholder 3">
            <a:extLst>
              <a:ext uri="{FF2B5EF4-FFF2-40B4-BE49-F238E27FC236}">
                <a16:creationId xmlns:a16="http://schemas.microsoft.com/office/drawing/2014/main" id="{0DE1F1DD-BB44-4ABE-A211-DA88BABACE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3AEAAEB-12B8-4B65-AB8E-BDBD8C8BC89C}" type="slidenum">
              <a:rPr lang="en-US" altLang="en-US"/>
              <a:pPr/>
              <a:t>40</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B2472D52-69F1-4707-92A1-E69FE4A513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0218D1A-0875-4BD0-9527-444553EE6B50}"/>
              </a:ext>
            </a:extLst>
          </p:cNvPr>
          <p:cNvSpPr>
            <a:spLocks noGrp="1"/>
          </p:cNvSpPr>
          <p:nvPr>
            <p:ph type="body" idx="1"/>
          </p:nvPr>
        </p:nvSpPr>
        <p:spPr/>
        <p:txBody>
          <a:bodyPr>
            <a:normAutofit lnSpcReduction="10000"/>
          </a:bodyPr>
          <a:lstStyle/>
          <a:p>
            <a:pPr marL="228600" indent="-228600" fontAlgn="auto">
              <a:lnSpc>
                <a:spcPct val="120000"/>
              </a:lnSpc>
              <a:spcBef>
                <a:spcPts val="0"/>
              </a:spcBef>
              <a:spcAft>
                <a:spcPts val="0"/>
              </a:spcAft>
              <a:buFont typeface="+mj-lt"/>
              <a:buAutoNum type="arabicPeriod"/>
              <a:defRPr/>
            </a:pPr>
            <a:r>
              <a:rPr lang="en-CA" sz="1200" dirty="0"/>
              <a:t>Cherry AD, Maxwell CD, </a:t>
            </a:r>
            <a:r>
              <a:rPr lang="en-CA" sz="1200" dirty="0" err="1"/>
              <a:t>Nicoara</a:t>
            </a:r>
            <a:r>
              <a:rPr lang="en-CA" sz="1200" dirty="0"/>
              <a:t> A. Intraoperative Evaluation of Mitral Stenosis by Transesophageal Echocardiography. </a:t>
            </a:r>
            <a:r>
              <a:rPr lang="en-CA" sz="1200" dirty="0" err="1"/>
              <a:t>Anesth</a:t>
            </a:r>
            <a:r>
              <a:rPr lang="en-CA" sz="1200" dirty="0"/>
              <a:t> </a:t>
            </a:r>
            <a:r>
              <a:rPr lang="en-CA" sz="1200" dirty="0" err="1"/>
              <a:t>Analg</a:t>
            </a:r>
            <a:r>
              <a:rPr lang="en-CA" sz="1200" dirty="0"/>
              <a:t> 2016;123:14-20.</a:t>
            </a:r>
          </a:p>
          <a:p>
            <a:pPr marL="228600" indent="-228600" fontAlgn="auto">
              <a:lnSpc>
                <a:spcPct val="120000"/>
              </a:lnSpc>
              <a:spcBef>
                <a:spcPts val="0"/>
              </a:spcBef>
              <a:spcAft>
                <a:spcPts val="0"/>
              </a:spcAft>
              <a:buFont typeface="+mj-lt"/>
              <a:buAutoNum type="arabicPeriod"/>
              <a:defRPr/>
            </a:pPr>
            <a:r>
              <a:rPr lang="en-CA" sz="1200" dirty="0"/>
              <a:t>Baumgartner H, et al. Echocardiographic assessment of valve stenosis: EAE/ASE recommendations for clinical practice. J Am </a:t>
            </a:r>
            <a:r>
              <a:rPr lang="en-CA" sz="1200" dirty="0" err="1"/>
              <a:t>Soc</a:t>
            </a:r>
            <a:r>
              <a:rPr lang="en-CA" sz="1200" dirty="0"/>
              <a:t> </a:t>
            </a:r>
            <a:r>
              <a:rPr lang="en-CA" sz="1200" dirty="0" err="1"/>
              <a:t>Echocardiogr</a:t>
            </a:r>
            <a:r>
              <a:rPr lang="en-CA" sz="1200" dirty="0"/>
              <a:t> 2009;22:1-23.</a:t>
            </a:r>
          </a:p>
          <a:p>
            <a:pPr marL="228600" indent="-228600" fontAlgn="auto">
              <a:lnSpc>
                <a:spcPct val="120000"/>
              </a:lnSpc>
              <a:spcBef>
                <a:spcPts val="0"/>
              </a:spcBef>
              <a:spcAft>
                <a:spcPts val="0"/>
              </a:spcAft>
              <a:buFont typeface="+mj-lt"/>
              <a:buAutoNum type="arabicPeriod"/>
              <a:defRPr/>
            </a:pPr>
            <a:r>
              <a:rPr lang="en-CA" sz="1200" dirty="0"/>
              <a:t>Wunderlich NC, </a:t>
            </a:r>
            <a:r>
              <a:rPr lang="en-CA" sz="1200" dirty="0" err="1"/>
              <a:t>Beigel</a:t>
            </a:r>
            <a:r>
              <a:rPr lang="en-CA" sz="1200" dirty="0"/>
              <a:t> R, Siegel RJ. Management of Mitral Stenosis Using 2D and 3D Echo-Doppler Imaging. JACC: Cardiovasc Imaging 2013;6:1191-1205.</a:t>
            </a:r>
          </a:p>
          <a:p>
            <a:pPr marL="228600" indent="-228600" fontAlgn="auto">
              <a:lnSpc>
                <a:spcPct val="120000"/>
              </a:lnSpc>
              <a:spcBef>
                <a:spcPts val="0"/>
              </a:spcBef>
              <a:spcAft>
                <a:spcPts val="0"/>
              </a:spcAft>
              <a:buFont typeface="+mj-lt"/>
              <a:buAutoNum type="arabicPeriod"/>
              <a:defRPr/>
            </a:pPr>
            <a:r>
              <a:rPr lang="en-CA" sz="1200" dirty="0" err="1"/>
              <a:t>Alaa</a:t>
            </a:r>
            <a:r>
              <a:rPr lang="en-CA" sz="1200" dirty="0"/>
              <a:t> </a:t>
            </a:r>
            <a:r>
              <a:rPr lang="en-CA" sz="1200" dirty="0" err="1"/>
              <a:t>Mabrouk</a:t>
            </a:r>
            <a:r>
              <a:rPr lang="en-CA" sz="1200" dirty="0"/>
              <a:t> SO, Tanaka H, et al. Comparison of mitral valve area by pressure half-time and proximal </a:t>
            </a:r>
            <a:r>
              <a:rPr lang="en-CA" sz="1200" dirty="0" err="1"/>
              <a:t>isovelocity</a:t>
            </a:r>
            <a:r>
              <a:rPr lang="en-CA" sz="1200" dirty="0"/>
              <a:t> surface area method in patients with mitral stenosis: effect of net atrioventricular compliance. </a:t>
            </a:r>
            <a:r>
              <a:rPr lang="en-CA" sz="1200" dirty="0" err="1"/>
              <a:t>Eur</a:t>
            </a:r>
            <a:r>
              <a:rPr lang="en-CA" sz="1200" dirty="0"/>
              <a:t> J </a:t>
            </a:r>
            <a:r>
              <a:rPr lang="en-CA" sz="1200" dirty="0" err="1"/>
              <a:t>Echocardiogr</a:t>
            </a:r>
            <a:r>
              <a:rPr lang="en-CA" sz="1200" dirty="0"/>
              <a:t> 2011;12:283–290.</a:t>
            </a:r>
          </a:p>
          <a:p>
            <a:pPr marL="228600" indent="-228600" fontAlgn="auto">
              <a:lnSpc>
                <a:spcPct val="120000"/>
              </a:lnSpc>
              <a:spcBef>
                <a:spcPts val="0"/>
              </a:spcBef>
              <a:spcAft>
                <a:spcPts val="0"/>
              </a:spcAft>
              <a:buFont typeface="+mj-lt"/>
              <a:buAutoNum type="arabicPeriod"/>
              <a:defRPr/>
            </a:pPr>
            <a:r>
              <a:rPr lang="en-SG" altLang="en-US" sz="1200" dirty="0"/>
              <a:t>Wilkins, GT, et al. Percutaneous balloon dilatation of the mitral valve: an analysis of echocardiographic variables related to outcome and the mechanism of dilatation. </a:t>
            </a:r>
            <a:r>
              <a:rPr lang="en-SG" altLang="en-US" sz="1200" i="1" dirty="0"/>
              <a:t>Br Heart J, 1988 60</a:t>
            </a:r>
            <a:r>
              <a:rPr lang="en-SG" altLang="en-US" sz="1200" dirty="0"/>
              <a:t>(4), 299-308.</a:t>
            </a:r>
          </a:p>
          <a:p>
            <a:pPr marL="228600" indent="-228600" fontAlgn="auto">
              <a:lnSpc>
                <a:spcPct val="120000"/>
              </a:lnSpc>
              <a:spcBef>
                <a:spcPts val="0"/>
              </a:spcBef>
              <a:spcAft>
                <a:spcPts val="0"/>
              </a:spcAft>
              <a:buFont typeface="+mj-lt"/>
              <a:buAutoNum type="arabicPeriod"/>
              <a:defRPr/>
            </a:pPr>
            <a:r>
              <a:rPr lang="en-US" sz="1200" dirty="0" err="1"/>
              <a:t>Iung</a:t>
            </a:r>
            <a:r>
              <a:rPr lang="en-US" sz="1200" dirty="0"/>
              <a:t>, B, Cormier, B, et al. (1996). Immediate results of percutaneous mitral commissurotomy. A predictive model on a series of 1514 patients. </a:t>
            </a:r>
            <a:r>
              <a:rPr lang="en-US" sz="1200" i="1" dirty="0"/>
              <a:t>Circulation 1996, 94</a:t>
            </a:r>
            <a:r>
              <a:rPr lang="en-US" sz="1200" dirty="0"/>
              <a:t>(9), 2124-2130. </a:t>
            </a:r>
            <a:endParaRPr lang="en-SG" altLang="en-US" sz="1200" dirty="0"/>
          </a:p>
          <a:p>
            <a:pPr marL="228600" indent="-228600" fontAlgn="auto">
              <a:lnSpc>
                <a:spcPct val="120000"/>
              </a:lnSpc>
              <a:spcBef>
                <a:spcPts val="0"/>
              </a:spcBef>
              <a:spcAft>
                <a:spcPts val="0"/>
              </a:spcAft>
              <a:buFont typeface="+mj-lt"/>
              <a:buAutoNum type="arabicPeriod"/>
              <a:defRPr/>
            </a:pPr>
            <a:r>
              <a:rPr lang="en-US" altLang="en-US" sz="1200" dirty="0"/>
              <a:t>Soliman O I, et al. New Scores for the Assessment of Mitral Stenosis Using Real-Time Three-Dimensional Echocardiography. </a:t>
            </a:r>
            <a:r>
              <a:rPr lang="en-SG" altLang="en-US" sz="1200" i="1" dirty="0" err="1"/>
              <a:t>Curr</a:t>
            </a:r>
            <a:r>
              <a:rPr lang="en-SG" altLang="en-US" sz="1200" i="1" dirty="0"/>
              <a:t> Cardiovasc Imaging Rep 2011, 4</a:t>
            </a:r>
            <a:r>
              <a:rPr lang="en-SG" altLang="en-US" sz="1200" dirty="0"/>
              <a:t>(5), 370-377.</a:t>
            </a:r>
            <a:endParaRPr lang="en-CA" sz="1200" dirty="0"/>
          </a:p>
          <a:p>
            <a:pPr fontAlgn="auto">
              <a:spcBef>
                <a:spcPts val="0"/>
              </a:spcBef>
              <a:spcAft>
                <a:spcPts val="0"/>
              </a:spcAft>
              <a:defRPr/>
            </a:pPr>
            <a:endParaRPr lang="en-CA" dirty="0"/>
          </a:p>
        </p:txBody>
      </p:sp>
      <p:sp>
        <p:nvSpPr>
          <p:cNvPr id="95236" name="Slide Number Placeholder 3">
            <a:extLst>
              <a:ext uri="{FF2B5EF4-FFF2-40B4-BE49-F238E27FC236}">
                <a16:creationId xmlns:a16="http://schemas.microsoft.com/office/drawing/2014/main" id="{E1343FA4-A1CF-422E-812C-2E3140915B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158AEED-A9B0-41E7-8653-5416714066D9}" type="slidenum">
              <a:rPr lang="en-US" altLang="en-US"/>
              <a:pPr/>
              <a:t>41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4357512-BB40-42B5-9E36-A2D53C943D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595F91E3-DA50-4844-BD11-92F50018A6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 typeface="Arial" panose="020B0604020202020204" pitchFamily="34" charset="0"/>
              <a:buNone/>
            </a:pPr>
            <a:r>
              <a:rPr lang="en-CA" altLang="en-US" b="1" dirty="0"/>
              <a:t>Rheumatic</a:t>
            </a:r>
            <a:r>
              <a:rPr lang="en-CA" altLang="en-US" dirty="0"/>
              <a:t> </a:t>
            </a:r>
          </a:p>
          <a:p>
            <a:pPr marL="171450" indent="-171450">
              <a:spcBef>
                <a:spcPct val="0"/>
              </a:spcBef>
              <a:buFont typeface="Arial" panose="020B0604020202020204" pitchFamily="34" charset="0"/>
              <a:buChar char="•"/>
            </a:pPr>
            <a:r>
              <a:rPr lang="en-CA" altLang="en-US" dirty="0"/>
              <a:t>The leaflets become fibrotic and appear thickened.</a:t>
            </a:r>
          </a:p>
          <a:p>
            <a:pPr marL="171450" indent="-171450">
              <a:spcBef>
                <a:spcPct val="0"/>
              </a:spcBef>
              <a:buFont typeface="Arial" panose="020B0604020202020204" pitchFamily="34" charset="0"/>
              <a:buChar char="•"/>
            </a:pPr>
            <a:r>
              <a:rPr lang="en-CA" sz="1200" kern="1200" dirty="0">
                <a:solidFill>
                  <a:schemeClr val="tx1"/>
                </a:solidFill>
                <a:effectLst/>
                <a:latin typeface="+mn-lt"/>
                <a:ea typeface="+mn-ea"/>
                <a:cs typeface="+mn-cs"/>
              </a:rPr>
              <a:t>Commissural fusion is a key distinguishing feature between rheumatic and degenerative MS. It also identifies severe MS as complete fusion of both commissures indicates more advanced disease. </a:t>
            </a:r>
          </a:p>
          <a:p>
            <a:pPr marL="171450" indent="-171450">
              <a:spcBef>
                <a:spcPct val="0"/>
              </a:spcBef>
              <a:buFont typeface="Arial" panose="020B0604020202020204" pitchFamily="34" charset="0"/>
              <a:buChar char="•"/>
            </a:pPr>
            <a:r>
              <a:rPr lang="en-CA" sz="1200" kern="1200" dirty="0">
                <a:solidFill>
                  <a:schemeClr val="tx1"/>
                </a:solidFill>
                <a:effectLst/>
                <a:latin typeface="+mn-lt"/>
                <a:ea typeface="+mn-ea"/>
                <a:cs typeface="+mn-cs"/>
              </a:rPr>
              <a:t>Chordal shortening further impairs leaflet tip mobility creating a funnel shaped valve with a buttonhole ("fish mouth") opening. </a:t>
            </a:r>
          </a:p>
          <a:p>
            <a:pPr>
              <a:spcBef>
                <a:spcPct val="0"/>
              </a:spcBef>
            </a:pPr>
            <a:endParaRPr lang="en-CA" altLang="en-US" dirty="0"/>
          </a:p>
        </p:txBody>
      </p:sp>
      <p:sp>
        <p:nvSpPr>
          <p:cNvPr id="61444" name="Slide Number Placeholder 3">
            <a:extLst>
              <a:ext uri="{FF2B5EF4-FFF2-40B4-BE49-F238E27FC236}">
                <a16:creationId xmlns:a16="http://schemas.microsoft.com/office/drawing/2014/main" id="{EA5B164B-A533-4019-92CB-B67D3EF5E2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7652EEA-D969-4ED3-B6C8-3FC327CA11CB}" type="slidenum">
              <a:rPr lang="en-US" altLang="en-US"/>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284F0F3F-ED30-4CD4-9CDD-7BC1C106C2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D844348E-55E9-4FD7-A87F-83E980395C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Correct answer B</a:t>
            </a:r>
          </a:p>
        </p:txBody>
      </p:sp>
      <p:sp>
        <p:nvSpPr>
          <p:cNvPr id="96260" name="Slide Number Placeholder 3">
            <a:extLst>
              <a:ext uri="{FF2B5EF4-FFF2-40B4-BE49-F238E27FC236}">
                <a16:creationId xmlns:a16="http://schemas.microsoft.com/office/drawing/2014/main" id="{97E349AC-0A20-46A9-ABDC-BDDE4605C6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1555AE3-E739-4C47-93B1-570F3C8BB8BD}" type="slidenum">
              <a:rPr lang="en-US" altLang="en-US"/>
              <a:pPr/>
              <a:t>42</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0C995BB-3016-4979-8060-C87FFD1DD4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0DA7D96A-0FCB-4104-A3DB-FC65F1CF2F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Correct answer B</a:t>
            </a:r>
          </a:p>
          <a:p>
            <a:pPr>
              <a:spcBef>
                <a:spcPct val="0"/>
              </a:spcBef>
            </a:pPr>
            <a:r>
              <a:rPr lang="en-US" altLang="en-US"/>
              <a:t>220/239 = 0.92</a:t>
            </a:r>
          </a:p>
        </p:txBody>
      </p:sp>
      <p:sp>
        <p:nvSpPr>
          <p:cNvPr id="97284" name="Slide Number Placeholder 3">
            <a:extLst>
              <a:ext uri="{FF2B5EF4-FFF2-40B4-BE49-F238E27FC236}">
                <a16:creationId xmlns:a16="http://schemas.microsoft.com/office/drawing/2014/main" id="{40857B90-C20A-4352-81B9-215B93CDBA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80356A5-06DA-43F5-8207-65EF1D979F4E}" type="slidenum">
              <a:rPr lang="en-US" altLang="en-US"/>
              <a:pPr/>
              <a:t>43</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DB202D26-E5CF-4800-A16A-CF7DD06A0C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6746CE87-4125-4298-B197-6954583771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a:t>Correct answer E</a:t>
            </a:r>
          </a:p>
        </p:txBody>
      </p:sp>
      <p:sp>
        <p:nvSpPr>
          <p:cNvPr id="98308" name="Slide Number Placeholder 3">
            <a:extLst>
              <a:ext uri="{FF2B5EF4-FFF2-40B4-BE49-F238E27FC236}">
                <a16:creationId xmlns:a16="http://schemas.microsoft.com/office/drawing/2014/main" id="{7B95EBEF-3FAC-4AF6-B242-5DAF91875D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08147A8-EC63-44E4-98A6-7BD5A786D7C9}" type="slidenum">
              <a:rPr lang="en-US" altLang="en-US"/>
              <a:pPr/>
              <a:t>44</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5B42FE86-91CB-4EE7-A32E-E6F22768B4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91F26D7B-1CA2-4F80-BED1-EAD2969CF3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en-US"/>
          </a:p>
        </p:txBody>
      </p:sp>
      <p:sp>
        <p:nvSpPr>
          <p:cNvPr id="99332" name="Slide Number Placeholder 3">
            <a:extLst>
              <a:ext uri="{FF2B5EF4-FFF2-40B4-BE49-F238E27FC236}">
                <a16:creationId xmlns:a16="http://schemas.microsoft.com/office/drawing/2014/main" id="{D66DB1E7-5B15-4A37-8850-3B853B3B8E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48349F4-5567-49E3-9902-0C36F6F40421}" type="slidenum">
              <a:rPr lang="en-US" altLang="en-US"/>
              <a:pPr/>
              <a:t>45</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9E5D7B1B-87F6-42A7-8B51-971FD06155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81CC1918-6672-4DC9-B4D9-ADD8939C7D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en-US"/>
          </a:p>
        </p:txBody>
      </p:sp>
      <p:sp>
        <p:nvSpPr>
          <p:cNvPr id="100356" name="Slide Number Placeholder 3">
            <a:extLst>
              <a:ext uri="{FF2B5EF4-FFF2-40B4-BE49-F238E27FC236}">
                <a16:creationId xmlns:a16="http://schemas.microsoft.com/office/drawing/2014/main" id="{7D01F044-9D07-4421-99D5-AD865ED5D1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5B0E0A5-6579-44D8-B1B6-2E9AF895DBA6}" type="slidenum">
              <a:rPr lang="en-US" altLang="en-US"/>
              <a:pPr/>
              <a:t>46</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4658EAB8-91E4-4C6A-B14E-0B42D015F3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DA380700-DE90-49BF-9904-4389A941F4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dirty="0"/>
              <a:t>Correct answer 1.0</a:t>
            </a:r>
          </a:p>
        </p:txBody>
      </p:sp>
      <p:sp>
        <p:nvSpPr>
          <p:cNvPr id="101380" name="Slide Number Placeholder 3">
            <a:extLst>
              <a:ext uri="{FF2B5EF4-FFF2-40B4-BE49-F238E27FC236}">
                <a16:creationId xmlns:a16="http://schemas.microsoft.com/office/drawing/2014/main" id="{1B58BF5A-CA94-49EC-809C-EFDB17C1F3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3046E06-0FE2-4DF4-B340-A189A59B18E8}" type="slidenum">
              <a:rPr lang="en-US" altLang="en-US"/>
              <a:pPr/>
              <a:t>47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DFE51893-6088-4380-BB16-7BB351DE91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19F4B788-ACC1-4FA6-9886-A05BB979AE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 typeface="Arial" panose="020B0604020202020204" pitchFamily="34" charset="0"/>
              <a:buNone/>
            </a:pPr>
            <a:r>
              <a:rPr lang="en-CA" altLang="en-US" b="1" dirty="0"/>
              <a:t>Calcific</a:t>
            </a:r>
            <a:endParaRPr lang="en-CA" altLang="en-US" dirty="0"/>
          </a:p>
          <a:p>
            <a:pPr marL="171450" indent="-171450">
              <a:spcBef>
                <a:spcPct val="0"/>
              </a:spcBef>
              <a:buFont typeface="Arial" panose="020B0604020202020204" pitchFamily="34" charset="0"/>
              <a:buChar char="•"/>
            </a:pPr>
            <a:r>
              <a:rPr lang="en-CA" altLang="en-US" dirty="0"/>
              <a:t>Mitral annular calcification (MAC) less often causes MS, in the elderly. </a:t>
            </a:r>
          </a:p>
          <a:p>
            <a:pPr marL="171450" indent="-171450">
              <a:spcBef>
                <a:spcPct val="0"/>
              </a:spcBef>
              <a:buFont typeface="Arial" panose="020B0604020202020204" pitchFamily="34" charset="0"/>
              <a:buChar char="•"/>
            </a:pPr>
            <a:r>
              <a:rPr lang="en-CA" sz="1200" kern="1200" dirty="0">
                <a:solidFill>
                  <a:schemeClr val="tx1"/>
                </a:solidFill>
                <a:effectLst/>
                <a:latin typeface="+mn-lt"/>
                <a:ea typeface="+mn-ea"/>
                <a:cs typeface="+mn-cs"/>
              </a:rPr>
              <a:t>Calcification of the valve annulus, particularly involves the posterior mitral valve leaflet, and may extend onto the leaflets restricting leaflet opening. </a:t>
            </a:r>
          </a:p>
          <a:p>
            <a:pPr marL="171450" indent="-171450">
              <a:spcBef>
                <a:spcPct val="0"/>
              </a:spcBef>
              <a:buFont typeface="Arial" panose="020B0604020202020204" pitchFamily="34" charset="0"/>
              <a:buChar char="•"/>
            </a:pPr>
            <a:r>
              <a:rPr lang="en-CA" sz="1200" kern="1200" dirty="0">
                <a:solidFill>
                  <a:schemeClr val="tx1"/>
                </a:solidFill>
                <a:effectLst/>
                <a:latin typeface="+mn-lt"/>
                <a:ea typeface="+mn-ea"/>
                <a:cs typeface="+mn-cs"/>
              </a:rPr>
              <a:t>There is a lack of commissural fusion. </a:t>
            </a:r>
          </a:p>
          <a:p>
            <a:pPr marL="171450" indent="-171450">
              <a:spcBef>
                <a:spcPct val="0"/>
              </a:spcBef>
              <a:buFont typeface="Arial" panose="020B0604020202020204" pitchFamily="34" charset="0"/>
              <a:buChar char="•"/>
            </a:pPr>
            <a:r>
              <a:rPr lang="en-CA" sz="1200" kern="1200" dirty="0">
                <a:solidFill>
                  <a:schemeClr val="tx1"/>
                </a:solidFill>
                <a:effectLst/>
                <a:latin typeface="+mn-lt"/>
                <a:ea typeface="+mn-ea"/>
                <a:cs typeface="+mn-cs"/>
              </a:rPr>
              <a:t>This pattern of leaflet thickening and restricted motion is opposite to that observed in rheumatic MS.</a:t>
            </a:r>
          </a:p>
          <a:p>
            <a:pPr marL="171450" indent="-171450">
              <a:spcBef>
                <a:spcPct val="0"/>
              </a:spcBef>
              <a:buFont typeface="Arial" panose="020B0604020202020204" pitchFamily="34" charset="0"/>
              <a:buChar char="•"/>
            </a:pPr>
            <a:r>
              <a:rPr lang="en-CA" sz="1200" kern="1200" dirty="0">
                <a:solidFill>
                  <a:schemeClr val="tx1"/>
                </a:solidFill>
                <a:effectLst/>
                <a:latin typeface="+mn-lt"/>
                <a:ea typeface="+mn-ea"/>
                <a:cs typeface="+mn-cs"/>
              </a:rPr>
              <a:t>In calcific aortic stenosis the fibrous membrane between the AV and MV may become calcified restricting the motion of both valves.</a:t>
            </a:r>
          </a:p>
          <a:p>
            <a:pPr>
              <a:spcBef>
                <a:spcPct val="0"/>
              </a:spcBef>
            </a:pPr>
            <a:endParaRPr lang="en-CA" altLang="en-US" dirty="0"/>
          </a:p>
        </p:txBody>
      </p:sp>
      <p:sp>
        <p:nvSpPr>
          <p:cNvPr id="62468" name="Slide Number Placeholder 3">
            <a:extLst>
              <a:ext uri="{FF2B5EF4-FFF2-40B4-BE49-F238E27FC236}">
                <a16:creationId xmlns:a16="http://schemas.microsoft.com/office/drawing/2014/main" id="{5994D5EF-457F-4A95-95F9-33CBA521C6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CDA4CF1-93C3-420D-B2C0-E6D598447B65}" type="slidenum">
              <a:rPr lang="en-US" altLang="en-US"/>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3CFF027-D4FA-4ADD-A9EE-5F3108751D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DF5FAA81-D6D9-449E-B323-CF88246230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b="1" dirty="0"/>
              <a:t>Physiology</a:t>
            </a:r>
            <a:endParaRPr lang="en-CA" altLang="en-US" dirty="0"/>
          </a:p>
          <a:p>
            <a:pPr marL="171450" indent="-171450">
              <a:spcBef>
                <a:spcPct val="0"/>
              </a:spcBef>
              <a:buFont typeface="Arial" panose="020B0604020202020204" pitchFamily="34" charset="0"/>
              <a:buChar char="•"/>
            </a:pPr>
            <a:r>
              <a:rPr lang="en-CA" altLang="en-US" dirty="0"/>
              <a:t>As diastole begins, the LV relaxes; LV pressure rapidly decreases below LAP opening the MV. The pressure in both chambers quickly equilibrates with a normal MV since the LV readily accommodates the blood volume.</a:t>
            </a:r>
          </a:p>
          <a:p>
            <a:pPr marL="171450" indent="-171450">
              <a:spcBef>
                <a:spcPct val="0"/>
              </a:spcBef>
              <a:buFont typeface="Arial" panose="020B0604020202020204" pitchFamily="34" charset="0"/>
              <a:buChar char="•"/>
            </a:pPr>
            <a:r>
              <a:rPr lang="en-CA" altLang="en-US" dirty="0"/>
              <a:t>In MS, LAP remains elevated despite the open MV, as the narrowed valve orifice restricts blood flow.</a:t>
            </a:r>
          </a:p>
          <a:p>
            <a:pPr>
              <a:spcBef>
                <a:spcPct val="0"/>
              </a:spcBef>
            </a:pPr>
            <a:endParaRPr lang="en-US" altLang="en-US" dirty="0"/>
          </a:p>
        </p:txBody>
      </p:sp>
      <p:sp>
        <p:nvSpPr>
          <p:cNvPr id="63492" name="Slide Number Placeholder 3">
            <a:extLst>
              <a:ext uri="{FF2B5EF4-FFF2-40B4-BE49-F238E27FC236}">
                <a16:creationId xmlns:a16="http://schemas.microsoft.com/office/drawing/2014/main" id="{23B336A7-3D71-4E40-9049-0157D516A8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1BA663E-7828-4104-AFEF-3FBA07461ADE}" type="slidenum">
              <a:rPr lang="en-US"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BFB0CD1C-A538-435A-8709-218A5DD0F0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477D0A4-582D-4C35-8581-78D173ED8A4E}"/>
              </a:ext>
            </a:extLst>
          </p:cNvPr>
          <p:cNvSpPr>
            <a:spLocks noGrp="1"/>
          </p:cNvSpPr>
          <p:nvPr>
            <p:ph type="body" idx="1"/>
          </p:nvPr>
        </p:nvSpPr>
        <p:spPr/>
        <p:txBody>
          <a:bodyPr>
            <a:normAutofit/>
          </a:bodyPr>
          <a:lstStyle/>
          <a:p>
            <a:pPr marL="171450" indent="-171450" fontAlgn="auto">
              <a:spcBef>
                <a:spcPts val="0"/>
              </a:spcBef>
              <a:spcAft>
                <a:spcPts val="0"/>
              </a:spcAft>
              <a:buFont typeface="Arial" panose="020B0604020202020204" pitchFamily="34" charset="0"/>
              <a:buChar char="•"/>
              <a:defRPr/>
            </a:pPr>
            <a:r>
              <a:rPr lang="en-CA" dirty="0"/>
              <a:t>Rheumatic disease produces thick leaflets (&gt; 3mm). The thickening begins at the leaflet tips and extends down the body towards the commissures. Leaflets may be calcified.</a:t>
            </a:r>
          </a:p>
          <a:p>
            <a:pPr marL="171450" indent="-171450" fontAlgn="auto">
              <a:spcBef>
                <a:spcPts val="0"/>
              </a:spcBef>
              <a:spcAft>
                <a:spcPts val="0"/>
              </a:spcAft>
              <a:buFont typeface="Arial" panose="020B0604020202020204" pitchFamily="34" charset="0"/>
              <a:buChar char="•"/>
              <a:defRPr/>
            </a:pPr>
            <a:r>
              <a:rPr lang="en-CA" dirty="0"/>
              <a:t>Leaflet motion is tethered at the leaflet tips leaving the more mobile body to bow into the LV during diastole creating </a:t>
            </a:r>
            <a:r>
              <a:rPr lang="en-US" dirty="0"/>
              <a:t>a characteristic doming appearance or</a:t>
            </a:r>
            <a:r>
              <a:rPr lang="en-CA" b="1" dirty="0"/>
              <a:t> "hockey stick" </a:t>
            </a:r>
            <a:r>
              <a:rPr lang="en-CA" dirty="0"/>
              <a:t>deformity seen in all the ME views. </a:t>
            </a:r>
            <a:endParaRPr lang="en-US" dirty="0"/>
          </a:p>
          <a:p>
            <a:pPr marL="171450" indent="-171450" fontAlgn="auto">
              <a:spcBef>
                <a:spcPts val="0"/>
              </a:spcBef>
              <a:spcAft>
                <a:spcPts val="0"/>
              </a:spcAft>
              <a:buFont typeface="Arial" panose="020B0604020202020204" pitchFamily="34" charset="0"/>
              <a:buChar char="•"/>
              <a:defRPr/>
            </a:pPr>
            <a:r>
              <a:rPr lang="en-CA" dirty="0"/>
              <a:t>Commissures become fused.</a:t>
            </a:r>
          </a:p>
          <a:p>
            <a:pPr fontAlgn="auto">
              <a:spcBef>
                <a:spcPts val="0"/>
              </a:spcBef>
              <a:spcAft>
                <a:spcPts val="0"/>
              </a:spcAft>
              <a:defRPr/>
            </a:pPr>
            <a:endParaRPr lang="en-CA" dirty="0"/>
          </a:p>
        </p:txBody>
      </p:sp>
      <p:sp>
        <p:nvSpPr>
          <p:cNvPr id="64516" name="Slide Number Placeholder 3">
            <a:extLst>
              <a:ext uri="{FF2B5EF4-FFF2-40B4-BE49-F238E27FC236}">
                <a16:creationId xmlns:a16="http://schemas.microsoft.com/office/drawing/2014/main" id="{06405E49-E240-4539-9509-05A6C22453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DC013B5-377D-43DE-A6D9-A662586FAEAD}" type="slidenum">
              <a:rPr lang="en-US" altLang="en-US"/>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1003FE71-0AB1-4290-B8C0-5E17741193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38C9877-D17F-4BCA-BD2B-FC956B2B89EE}"/>
              </a:ext>
            </a:extLst>
          </p:cNvPr>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CA" sz="1200" kern="1200" dirty="0">
                <a:solidFill>
                  <a:schemeClr val="tx1"/>
                </a:solidFill>
                <a:effectLst/>
                <a:latin typeface="+mn-lt"/>
                <a:ea typeface="+mn-ea"/>
                <a:cs typeface="+mn-cs"/>
              </a:rPr>
              <a:t>The subvalvular apparatus involves chordal thickening and fusion which shortens the chordae further restricting MV opening. This is best seen in the TG 2C view</a:t>
            </a:r>
            <a:endParaRPr lang="en-US" dirty="0"/>
          </a:p>
          <a:p>
            <a:pPr fontAlgn="auto">
              <a:spcBef>
                <a:spcPts val="0"/>
              </a:spcBef>
              <a:spcAft>
                <a:spcPts val="0"/>
              </a:spcAft>
              <a:defRPr/>
            </a:pPr>
            <a:endParaRPr lang="en-CA" dirty="0"/>
          </a:p>
        </p:txBody>
      </p:sp>
      <p:sp>
        <p:nvSpPr>
          <p:cNvPr id="65540" name="Slide Number Placeholder 3">
            <a:extLst>
              <a:ext uri="{FF2B5EF4-FFF2-40B4-BE49-F238E27FC236}">
                <a16:creationId xmlns:a16="http://schemas.microsoft.com/office/drawing/2014/main" id="{98C3D6BE-B5D7-4348-B32E-5ABDEAF3A1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BDFA38D-8A84-4679-89E9-3176C8949AE2}" type="slidenum">
              <a:rPr lang="en-US" altLang="en-US"/>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13B3EB3-8CCB-4794-87BF-9D95B8F6F0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9467615-25FC-4186-BC1A-9B0208717026}"/>
              </a:ext>
            </a:extLst>
          </p:cNvPr>
          <p:cNvSpPr>
            <a:spLocks noGrp="1"/>
          </p:cNvSpPr>
          <p:nvPr>
            <p:ph type="body" idx="1"/>
          </p:nvPr>
        </p:nvSpPr>
        <p:spPr/>
        <p:txBody>
          <a:bodyPr>
            <a:normAutofit/>
          </a:bodyPr>
          <a:lstStyle/>
          <a:p>
            <a:pPr marL="171450" indent="-171450" fontAlgn="auto">
              <a:spcBef>
                <a:spcPts val="0"/>
              </a:spcBef>
              <a:spcAft>
                <a:spcPts val="0"/>
              </a:spcAft>
              <a:buFont typeface="Arial" panose="020B0604020202020204" pitchFamily="34" charset="0"/>
              <a:buChar char="•"/>
              <a:defRPr/>
            </a:pPr>
            <a:r>
              <a:rPr lang="en-US" dirty="0"/>
              <a:t>Leaflets are fused at the medial and lateral commissures.</a:t>
            </a:r>
          </a:p>
          <a:p>
            <a:pPr marL="171450" indent="-171450" fontAlgn="auto">
              <a:spcBef>
                <a:spcPts val="0"/>
              </a:spcBef>
              <a:spcAft>
                <a:spcPts val="0"/>
              </a:spcAft>
              <a:buFont typeface="Arial" panose="020B0604020202020204" pitchFamily="34" charset="0"/>
              <a:buChar char="•"/>
              <a:defRPr/>
            </a:pPr>
            <a:r>
              <a:rPr lang="en-US" dirty="0"/>
              <a:t>This is best seen using 3D echocardiography from the LA or LV side</a:t>
            </a:r>
          </a:p>
          <a:p>
            <a:pPr fontAlgn="auto">
              <a:spcBef>
                <a:spcPts val="0"/>
              </a:spcBef>
              <a:spcAft>
                <a:spcPts val="0"/>
              </a:spcAft>
              <a:defRPr/>
            </a:pPr>
            <a:endParaRPr lang="en-CA" dirty="0"/>
          </a:p>
        </p:txBody>
      </p:sp>
      <p:sp>
        <p:nvSpPr>
          <p:cNvPr id="66564" name="Slide Number Placeholder 3">
            <a:extLst>
              <a:ext uri="{FF2B5EF4-FFF2-40B4-BE49-F238E27FC236}">
                <a16:creationId xmlns:a16="http://schemas.microsoft.com/office/drawing/2014/main" id="{0FBD8347-5F38-43AB-90AD-0267DA60DB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98FCC4A-67F3-4606-8112-18AD31250A2F}" type="slidenum">
              <a:rPr lang="en-US" altLang="en-US"/>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annette\Desktop\15TEEfellows\PIE-bann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21363"/>
            <a:ext cx="91440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143000"/>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28987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3393959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C:\Users\annette\Pictures\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1463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annette\Desktop\TEE_Standard_Views_Ic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437990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C:\Users\annette\Pictures\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1463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annette\Desktop\TEE_Standard_Views_Ic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97167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22386709-18CD-4138-B3FA-9EBCA048DCA6}" type="datetimeFigureOut">
              <a:rPr lang="en-US" smtClean="0"/>
              <a:pPr>
                <a:defRPr/>
              </a:pPr>
              <a:t>2/10/2019</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C4ED890-577E-4024-9483-B3CA3E2B26E3}" type="slidenum">
              <a:rPr lang="en-US" altLang="en-US" smtClean="0"/>
              <a:pPr/>
              <a:t>‹#›</a:t>
            </a:fld>
            <a:endParaRPr lang="en-US" altLang="en-US"/>
          </a:p>
        </p:txBody>
      </p:sp>
    </p:spTree>
    <p:extLst>
      <p:ext uri="{BB962C8B-B14F-4D97-AF65-F5344CB8AC3E}">
        <p14:creationId xmlns:p14="http://schemas.microsoft.com/office/powerpoint/2010/main" val="4175332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C:\Users\annette\Pictures\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1463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annette\Desktop\TEE_Standard_Views_Ic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914400"/>
          </a:xfrm>
        </p:spPr>
        <p:txBody>
          <a:bodyPr/>
          <a:lstStyle>
            <a:lvl1pPr>
              <a:defRPr>
                <a:solidFill>
                  <a:srgbClr val="FFFF00"/>
                </a:solidFill>
              </a:defRPr>
            </a:lvl1pPr>
          </a:lstStyle>
          <a:p>
            <a:r>
              <a:rPr lang="en-US"/>
              <a:t>Click to edit Master title style</a:t>
            </a:r>
            <a:endParaRPr lang="en-CA" dirty="0"/>
          </a:p>
        </p:txBody>
      </p:sp>
      <p:sp>
        <p:nvSpPr>
          <p:cNvPr id="3" name="Content Placeholder 2"/>
          <p:cNvSpPr>
            <a:spLocks noGrp="1"/>
          </p:cNvSpPr>
          <p:nvPr>
            <p:ph idx="1"/>
          </p:nvPr>
        </p:nvSpPr>
        <p:spPr>
          <a:xfrm>
            <a:off x="457200" y="914400"/>
            <a:ext cx="8229600" cy="5211763"/>
          </a:xfrm>
        </p:spPr>
        <p:txBody>
          <a:bodyPr/>
          <a:lstStyle>
            <a:lvl1pPr>
              <a:buClr>
                <a:srgbClr val="FFFF00"/>
              </a:buClr>
              <a:defRPr/>
            </a:lvl1pPr>
            <a:lvl2pPr>
              <a:buClr>
                <a:srgbClr val="FFFF00"/>
              </a:buClr>
              <a:defRPr/>
            </a:lvl2pPr>
            <a:lvl3pPr>
              <a:buClr>
                <a:srgbClr val="FFFF00"/>
              </a:buClr>
              <a:defRPr/>
            </a:lvl3pPr>
            <a:lvl4pPr>
              <a:buClr>
                <a:srgbClr val="FFFF00"/>
              </a:buClr>
              <a:defRPr/>
            </a:lvl4pPr>
            <a:lvl5pPr>
              <a:buClr>
                <a:srgbClr val="FFFF00"/>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668393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C:\Users\annette\Pictures\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1463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annette\Desktop\TEE_Standard_Views_Ic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57803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C:\Users\annette\Pictures\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1463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annette\Desktop\TEE_Standard_Views_Ic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914400"/>
          </a:xfrm>
        </p:spPr>
        <p:txBody>
          <a:bodyPr/>
          <a:lstStyle>
            <a:lvl1pPr>
              <a:defRPr>
                <a:solidFill>
                  <a:srgbClr val="FFFF00"/>
                </a:solidFill>
              </a:defRPr>
            </a:lvl1pPr>
          </a:lstStyle>
          <a:p>
            <a:r>
              <a:rPr lang="en-US"/>
              <a:t>Click to edit Master title style</a:t>
            </a:r>
            <a:endParaRPr lang="en-CA" dirty="0"/>
          </a:p>
        </p:txBody>
      </p:sp>
      <p:sp>
        <p:nvSpPr>
          <p:cNvPr id="3" name="Content Placeholder 2"/>
          <p:cNvSpPr>
            <a:spLocks noGrp="1"/>
          </p:cNvSpPr>
          <p:nvPr>
            <p:ph sz="half" idx="1"/>
          </p:nvPr>
        </p:nvSpPr>
        <p:spPr>
          <a:xfrm>
            <a:off x="457200" y="914400"/>
            <a:ext cx="4038600" cy="5211763"/>
          </a:xfrm>
        </p:spPr>
        <p:txBody>
          <a:bodyPr/>
          <a:lstStyle>
            <a:lvl1pPr>
              <a:buClr>
                <a:srgbClr val="FFFF00"/>
              </a:buClr>
              <a:defRPr sz="2800"/>
            </a:lvl1pPr>
            <a:lvl2pPr>
              <a:buClr>
                <a:srgbClr val="FFFF00"/>
              </a:buClr>
              <a:defRPr sz="2400"/>
            </a:lvl2pPr>
            <a:lvl3pPr>
              <a:buClr>
                <a:srgbClr val="FFFF00"/>
              </a:buClr>
              <a:defRPr sz="2000"/>
            </a:lvl3pPr>
            <a:lvl4pPr>
              <a:buClr>
                <a:srgbClr val="FFFF00"/>
              </a:buClr>
              <a:defRPr sz="1800"/>
            </a:lvl4pPr>
            <a:lvl5pPr>
              <a:buClr>
                <a:srgbClr val="FFFF00"/>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4648200" y="914400"/>
            <a:ext cx="4038600" cy="5211763"/>
          </a:xfrm>
        </p:spPr>
        <p:txBody>
          <a:bodyPr/>
          <a:lstStyle>
            <a:lvl1pPr>
              <a:buClr>
                <a:srgbClr val="FFFF00"/>
              </a:buClr>
              <a:defRPr sz="2800"/>
            </a:lvl1pPr>
            <a:lvl2pPr>
              <a:buClr>
                <a:srgbClr val="FFFF00"/>
              </a:buClr>
              <a:defRPr sz="2400"/>
            </a:lvl2pPr>
            <a:lvl3pPr>
              <a:buClr>
                <a:srgbClr val="FFFF00"/>
              </a:buClr>
              <a:defRPr sz="2000"/>
            </a:lvl3pPr>
            <a:lvl4pPr>
              <a:buClr>
                <a:srgbClr val="FFFF00"/>
              </a:buClr>
              <a:defRPr sz="1800"/>
            </a:lvl4pPr>
            <a:lvl5pPr>
              <a:buClr>
                <a:srgbClr val="FFFF00"/>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771932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C:\Users\annette\Pictures\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1463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annette\Desktop\TEE_Standard_Views_Ic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5917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C:\Users\annette\Pictures\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1463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annette\Desktop\TEE_Standard_Views_Ic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143000"/>
          </a:xfrm>
        </p:spPr>
        <p:txBody>
          <a:bodyPr/>
          <a:lstStyle/>
          <a:p>
            <a:r>
              <a:rPr lang="en-US"/>
              <a:t>Click to edit Master title style</a:t>
            </a:r>
            <a:endParaRPr lang="en-CA"/>
          </a:p>
        </p:txBody>
      </p:sp>
    </p:spTree>
    <p:extLst>
      <p:ext uri="{BB962C8B-B14F-4D97-AF65-F5344CB8AC3E}">
        <p14:creationId xmlns:p14="http://schemas.microsoft.com/office/powerpoint/2010/main" val="2416285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C:\Users\annette\Pictures\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1463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C:\Users\annette\Desktop\TEE_Standard_Views_Ic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000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C:\Users\annette\Pictures\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1463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annette\Desktop\TEE_Standard_Views_Ic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925806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C:\Users\annette\Pictures\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1463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annette\Desktop\TEE_Standard_Views_Ic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9733137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22386709-18CD-4138-B3FA-9EBCA048DCA6}" type="datetimeFigureOut">
              <a:rPr lang="en-US" smtClean="0"/>
              <a:pPr>
                <a:defRPr/>
              </a:pPr>
              <a:t>2/10/2019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latin typeface="Arial" charset="0"/>
              </a:defRPr>
            </a:lvl1pPr>
          </a:lstStyle>
          <a:p>
            <a:fld id="{CC4ED890-577E-4024-9483-B3CA3E2B26E3}" type="slidenum">
              <a:rPr lang="en-US" altLang="en-US" smtClean="0"/>
              <a:pPr/>
              <a:t>‹#›</a:t>
            </a:fld>
            <a:endParaRPr lang="en-US" altLang="en-US"/>
          </a:p>
        </p:txBody>
      </p:sp>
      <p:pic>
        <p:nvPicPr>
          <p:cNvPr id="1031" name="Picture 2" descr="C:\Users\annette\Pictures\PI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132513"/>
            <a:ext cx="1463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3" descr="C:\Users\annette\Desktop\TEE_Standard_Views_IconS.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820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871082"/>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6.mp4"/><Relationship Id="rId7" Type="http://schemas.openxmlformats.org/officeDocument/2006/relationships/image" Target="../media/image1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video" Target="../media/media6.mp4"/></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9.mp4"/><Relationship Id="rId7"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video" Target="../media/media10.mp4"/><Relationship Id="rId5" Type="http://schemas.microsoft.com/office/2007/relationships/media" Target="../media/media10.mp4"/><Relationship Id="rId10" Type="http://schemas.openxmlformats.org/officeDocument/2006/relationships/image" Target="../media/image20.png"/><Relationship Id="rId4" Type="http://schemas.openxmlformats.org/officeDocument/2006/relationships/video" Target="../media/media9.mp4"/><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5.mp4"/><Relationship Id="rId7"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video" Target="../media/media16.mp4"/><Relationship Id="rId5" Type="http://schemas.microsoft.com/office/2007/relationships/media" Target="../media/media16.mp4"/><Relationship Id="rId10" Type="http://schemas.openxmlformats.org/officeDocument/2006/relationships/image" Target="../media/image27.png"/><Relationship Id="rId4" Type="http://schemas.openxmlformats.org/officeDocument/2006/relationships/video" Target="../media/media15.mp4"/><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a:extLst>
              <a:ext uri="{FF2B5EF4-FFF2-40B4-BE49-F238E27FC236}">
                <a16:creationId xmlns:a16="http://schemas.microsoft.com/office/drawing/2014/main" id="{77809115-7271-4137-B18C-1B5680306FDA}"/>
              </a:ext>
            </a:extLst>
          </p:cNvPr>
          <p:cNvSpPr>
            <a:spLocks noGrp="1"/>
          </p:cNvSpPr>
          <p:nvPr>
            <p:ph type="ctrTitle"/>
          </p:nvPr>
        </p:nvSpPr>
        <p:spPr/>
        <p:txBody>
          <a:bodyPr/>
          <a:lstStyle/>
          <a:p>
            <a:r>
              <a:rPr lang="en-CA" altLang="en-US" dirty="0">
                <a:solidFill>
                  <a:srgbClr val="FFFF00"/>
                </a:solidFill>
              </a:rPr>
              <a:t>Mitral Stenosis</a:t>
            </a:r>
          </a:p>
        </p:txBody>
      </p:sp>
      <p:sp>
        <p:nvSpPr>
          <p:cNvPr id="6" name="Subtitle 5">
            <a:extLst>
              <a:ext uri="{FF2B5EF4-FFF2-40B4-BE49-F238E27FC236}">
                <a16:creationId xmlns:a16="http://schemas.microsoft.com/office/drawing/2014/main" id="{2B41A928-3A15-4444-AF96-718D6F3B16E5}"/>
              </a:ext>
            </a:extLst>
          </p:cNvPr>
          <p:cNvSpPr>
            <a:spLocks noGrp="1"/>
          </p:cNvSpPr>
          <p:nvPr>
            <p:ph type="subTitle" idx="1"/>
          </p:nvPr>
        </p:nvSpPr>
        <p:spPr/>
        <p:txBody>
          <a:bodyPr rtlCol="0">
            <a:normAutofit/>
          </a:bodyPr>
          <a:lstStyle/>
          <a:p>
            <a:pPr fontAlgn="auto">
              <a:spcAft>
                <a:spcPts val="0"/>
              </a:spcAft>
              <a:defRPr/>
            </a:pPr>
            <a:r>
              <a:rPr lang="en-CA" dirty="0"/>
              <a:t>Dr Annette Vegas FRCPC, FASE</a:t>
            </a:r>
          </a:p>
          <a:p>
            <a:pPr fontAlgn="auto">
              <a:spcAft>
                <a:spcPts val="0"/>
              </a:spcAft>
              <a:defRPr/>
            </a:pPr>
            <a:r>
              <a:rPr lang="en-CA" dirty="0"/>
              <a:t>Professor Anesthesiology</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a:extLst>
              <a:ext uri="{FF2B5EF4-FFF2-40B4-BE49-F238E27FC236}">
                <a16:creationId xmlns:a16="http://schemas.microsoft.com/office/drawing/2014/main" id="{08CD30FE-2D79-49CE-BFB4-C561BCB47A28}"/>
              </a:ext>
            </a:extLst>
          </p:cNvPr>
          <p:cNvSpPr>
            <a:spLocks noGrp="1"/>
          </p:cNvSpPr>
          <p:nvPr>
            <p:ph type="title"/>
          </p:nvPr>
        </p:nvSpPr>
        <p:spPr/>
        <p:txBody>
          <a:bodyPr/>
          <a:lstStyle/>
          <a:p>
            <a:r>
              <a:rPr lang="en-CA" altLang="en-US"/>
              <a:t>Calcific MV 2D TEE</a:t>
            </a:r>
          </a:p>
        </p:txBody>
      </p:sp>
      <p:sp>
        <p:nvSpPr>
          <p:cNvPr id="22531" name="Content Placeholder 5">
            <a:extLst>
              <a:ext uri="{FF2B5EF4-FFF2-40B4-BE49-F238E27FC236}">
                <a16:creationId xmlns:a16="http://schemas.microsoft.com/office/drawing/2014/main" id="{73911C6D-E90F-43AA-B0D6-620FC210B171}"/>
              </a:ext>
            </a:extLst>
          </p:cNvPr>
          <p:cNvSpPr>
            <a:spLocks noGrp="1"/>
          </p:cNvSpPr>
          <p:nvPr>
            <p:ph idx="1"/>
          </p:nvPr>
        </p:nvSpPr>
        <p:spPr>
          <a:xfrm>
            <a:off x="2667000" y="4410600"/>
            <a:ext cx="4419600" cy="1981200"/>
          </a:xfrm>
        </p:spPr>
        <p:txBody>
          <a:bodyPr/>
          <a:lstStyle/>
          <a:p>
            <a:pPr>
              <a:spcBef>
                <a:spcPct val="0"/>
              </a:spcBef>
            </a:pPr>
            <a:r>
              <a:rPr lang="en-CA" altLang="en-US" dirty="0"/>
              <a:t>Restricted motion</a:t>
            </a:r>
          </a:p>
          <a:p>
            <a:pPr lvl="1">
              <a:spcBef>
                <a:spcPct val="0"/>
              </a:spcBef>
            </a:pPr>
            <a:r>
              <a:rPr lang="en-CA" altLang="en-US" dirty="0"/>
              <a:t>At base</a:t>
            </a:r>
          </a:p>
          <a:p>
            <a:pPr lvl="1">
              <a:spcBef>
                <a:spcPct val="0"/>
              </a:spcBef>
            </a:pPr>
            <a:r>
              <a:rPr lang="en-CA" altLang="en-US" dirty="0"/>
              <a:t>No diastolic doming</a:t>
            </a:r>
          </a:p>
          <a:p>
            <a:pPr>
              <a:spcBef>
                <a:spcPct val="0"/>
              </a:spcBef>
            </a:pPr>
            <a:r>
              <a:rPr lang="en-CA" altLang="en-US" dirty="0"/>
              <a:t>No Commissural fusion</a:t>
            </a:r>
          </a:p>
          <a:p>
            <a:pPr>
              <a:spcBef>
                <a:spcPct val="0"/>
              </a:spcBef>
            </a:pPr>
            <a:endParaRPr lang="en-CA" altLang="en-US" dirty="0"/>
          </a:p>
        </p:txBody>
      </p:sp>
      <p:pic>
        <p:nvPicPr>
          <p:cNvPr id="6" name="cal1non123">
            <a:hlinkClick r:id="" action="ppaction://media"/>
            <a:extLst>
              <a:ext uri="{FF2B5EF4-FFF2-40B4-BE49-F238E27FC236}">
                <a16:creationId xmlns:a16="http://schemas.microsoft.com/office/drawing/2014/main" id="{B894868C-081C-409C-AFDE-6472B222BF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1786" t="10000" r="14880"/>
          <a:stretch>
            <a:fillRect/>
          </a:stretch>
        </p:blipFill>
        <p:spPr>
          <a:xfrm>
            <a:off x="4113721" y="838200"/>
            <a:ext cx="4954079" cy="3420000"/>
          </a:xfrm>
          <a:prstGeom prst="rect">
            <a:avLst/>
          </a:prstGeom>
        </p:spPr>
      </p:pic>
      <p:pic>
        <p:nvPicPr>
          <p:cNvPr id="4" name="cal1non0">
            <a:hlinkClick r:id="" action="ppaction://media"/>
            <a:extLst>
              <a:ext uri="{FF2B5EF4-FFF2-40B4-BE49-F238E27FC236}">
                <a16:creationId xmlns:a16="http://schemas.microsoft.com/office/drawing/2014/main" id="{83CF1E7E-5EA2-4694-A0AA-A12B7561B78C}"/>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2500" t="5936" r="14166" b="2381"/>
          <a:stretch>
            <a:fillRect/>
          </a:stretch>
        </p:blipFill>
        <p:spPr>
          <a:xfrm>
            <a:off x="0" y="838200"/>
            <a:ext cx="4619994" cy="324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 fill="hold"/>
                                        <p:tgtEl>
                                          <p:spTgt spid="4"/>
                                        </p:tgtEl>
                                      </p:cBhvr>
                                    </p:cmd>
                                  </p:childTnLst>
                                </p:cTn>
                              </p:par>
                            </p:childTnLst>
                          </p:cTn>
                        </p:par>
                        <p:par>
                          <p:cTn id="7" fill="hold">
                            <p:stCondLst>
                              <p:cond delay="3333"/>
                            </p:stCondLst>
                            <p:childTnLst>
                              <p:par>
                                <p:cTn id="8" presetID="1" presetClass="mediacall" presetSubtype="0" fill="hold" nodeType="afterEffect">
                                  <p:stCondLst>
                                    <p:cond delay="0"/>
                                  </p:stCondLst>
                                  <p:childTnLst>
                                    <p:cmd type="call" cmd="playFrom(0.0)">
                                      <p:cBhvr>
                                        <p:cTn id="9" dur="3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a:extLst>
              <a:ext uri="{FF2B5EF4-FFF2-40B4-BE49-F238E27FC236}">
                <a16:creationId xmlns:a16="http://schemas.microsoft.com/office/drawing/2014/main" id="{E2E51C12-54C7-4FDD-A97C-D0CBEDDFCEC9}"/>
              </a:ext>
            </a:extLst>
          </p:cNvPr>
          <p:cNvSpPr>
            <a:spLocks noGrp="1"/>
          </p:cNvSpPr>
          <p:nvPr>
            <p:ph type="title"/>
          </p:nvPr>
        </p:nvSpPr>
        <p:spPr/>
        <p:txBody>
          <a:bodyPr/>
          <a:lstStyle/>
          <a:p>
            <a:r>
              <a:rPr lang="en-CA" altLang="en-US"/>
              <a:t>Calcific MV 3D TEE</a:t>
            </a:r>
          </a:p>
        </p:txBody>
      </p:sp>
      <p:pic>
        <p:nvPicPr>
          <p:cNvPr id="3" name="cal23D">
            <a:hlinkClick r:id="" action="ppaction://media"/>
            <a:extLst>
              <a:ext uri="{FF2B5EF4-FFF2-40B4-BE49-F238E27FC236}">
                <a16:creationId xmlns:a16="http://schemas.microsoft.com/office/drawing/2014/main" id="{85310BCE-F603-4597-8D1C-E7CBD961D8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DC167-7D0B-48DB-93F7-43E3EB84BFA5}"/>
              </a:ext>
            </a:extLst>
          </p:cNvPr>
          <p:cNvSpPr>
            <a:spLocks noGrp="1"/>
          </p:cNvSpPr>
          <p:nvPr>
            <p:ph type="title"/>
          </p:nvPr>
        </p:nvSpPr>
        <p:spPr/>
        <p:txBody>
          <a:bodyPr/>
          <a:lstStyle/>
          <a:p>
            <a:r>
              <a:rPr lang="en-CA" dirty="0"/>
              <a:t>Calcified Rheumatic </a:t>
            </a:r>
          </a:p>
        </p:txBody>
      </p:sp>
      <p:pic>
        <p:nvPicPr>
          <p:cNvPr id="4" name="Image-19">
            <a:hlinkClick r:id="" action="ppaction://media"/>
            <a:extLst>
              <a:ext uri="{FF2B5EF4-FFF2-40B4-BE49-F238E27FC236}">
                <a16:creationId xmlns:a16="http://schemas.microsoft.com/office/drawing/2014/main" id="{09A80956-21E7-4F8C-9F83-A8D6B30004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4508863" y="942559"/>
            <a:ext cx="4572000" cy="3429267"/>
          </a:xfrm>
        </p:spPr>
      </p:pic>
      <p:pic>
        <p:nvPicPr>
          <p:cNvPr id="5" name="Image-21">
            <a:hlinkClick r:id="" action="ppaction://media"/>
            <a:extLst>
              <a:ext uri="{FF2B5EF4-FFF2-40B4-BE49-F238E27FC236}">
                <a16:creationId xmlns:a16="http://schemas.microsoft.com/office/drawing/2014/main" id="{BAE6A520-F022-47AA-BFEF-0453E662B27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0" y="934395"/>
            <a:ext cx="4480560" cy="3360420"/>
          </a:xfrm>
          <a:prstGeom prst="rect">
            <a:avLst/>
          </a:prstGeom>
        </p:spPr>
      </p:pic>
      <p:pic>
        <p:nvPicPr>
          <p:cNvPr id="6" name="Image-22">
            <a:hlinkClick r:id="" action="ppaction://media"/>
            <a:extLst>
              <a:ext uri="{FF2B5EF4-FFF2-40B4-BE49-F238E27FC236}">
                <a16:creationId xmlns:a16="http://schemas.microsoft.com/office/drawing/2014/main" id="{DEEB022F-73F3-4A5D-BF04-C59E83D49E3C}"/>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2895600" y="3840480"/>
            <a:ext cx="4023360" cy="3017520"/>
          </a:xfrm>
          <a:prstGeom prst="rect">
            <a:avLst/>
          </a:prstGeom>
        </p:spPr>
      </p:pic>
    </p:spTree>
    <p:extLst>
      <p:ext uri="{BB962C8B-B14F-4D97-AF65-F5344CB8AC3E}">
        <p14:creationId xmlns:p14="http://schemas.microsoft.com/office/powerpoint/2010/main" val="975272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90" fill="hold"/>
                                        <p:tgtEl>
                                          <p:spTgt spid="6"/>
                                        </p:tgtEl>
                                      </p:cBhvr>
                                    </p:cmd>
                                  </p:childTnLst>
                                </p:cTn>
                              </p:par>
                            </p:childTnLst>
                          </p:cTn>
                        </p:par>
                        <p:par>
                          <p:cTn id="11" fill="hold">
                            <p:stCondLst>
                              <p:cond delay="2090"/>
                            </p:stCondLst>
                            <p:childTnLst>
                              <p:par>
                                <p:cTn id="12" presetID="1" presetClass="mediacall" presetSubtype="0" fill="hold" nodeType="afterEffect">
                                  <p:stCondLst>
                                    <p:cond delay="0"/>
                                  </p:stCondLst>
                                  <p:childTnLst>
                                    <p:cmd type="call" cmd="playFrom(0.0)">
                                      <p:cBhvr>
                                        <p:cTn id="13" dur="20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repeatCount="indefinite" fill="hold" display="0">
                  <p:stCondLst>
                    <p:cond delay="indefinite"/>
                  </p:stCondLst>
                </p:cTn>
                <p:tgtEl>
                  <p:spTgt spid="6"/>
                </p:tgtEl>
              </p:cMediaNode>
            </p:video>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repeatCount="indefinite" fill="hold" display="0">
                  <p:stCondLst>
                    <p:cond delay="indefinite"/>
                  </p:st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5">
            <a:extLst>
              <a:ext uri="{FF2B5EF4-FFF2-40B4-BE49-F238E27FC236}">
                <a16:creationId xmlns:a16="http://schemas.microsoft.com/office/drawing/2014/main" id="{70F5D474-88CC-4808-810C-2CB3F1F1B629}"/>
              </a:ext>
            </a:extLst>
          </p:cNvPr>
          <p:cNvSpPr>
            <a:spLocks noGrp="1"/>
          </p:cNvSpPr>
          <p:nvPr>
            <p:ph type="title"/>
          </p:nvPr>
        </p:nvSpPr>
        <p:spPr/>
        <p:txBody>
          <a:bodyPr/>
          <a:lstStyle/>
          <a:p>
            <a:r>
              <a:rPr lang="en-CA" altLang="en-US"/>
              <a:t>MS Secondary Changes</a:t>
            </a:r>
          </a:p>
        </p:txBody>
      </p:sp>
      <p:sp>
        <p:nvSpPr>
          <p:cNvPr id="24579" name="Content Placeholder 6">
            <a:extLst>
              <a:ext uri="{FF2B5EF4-FFF2-40B4-BE49-F238E27FC236}">
                <a16:creationId xmlns:a16="http://schemas.microsoft.com/office/drawing/2014/main" id="{DC8EC3D8-14FF-41C3-8E8F-38916A80B92F}"/>
              </a:ext>
            </a:extLst>
          </p:cNvPr>
          <p:cNvSpPr>
            <a:spLocks noGrp="1"/>
          </p:cNvSpPr>
          <p:nvPr>
            <p:ph idx="1"/>
          </p:nvPr>
        </p:nvSpPr>
        <p:spPr/>
        <p:txBody>
          <a:bodyPr/>
          <a:lstStyle/>
          <a:p>
            <a:r>
              <a:rPr lang="en-CA" altLang="en-US" dirty="0"/>
              <a:t>Left Atrium</a:t>
            </a:r>
          </a:p>
          <a:p>
            <a:pPr lvl="1"/>
            <a:r>
              <a:rPr lang="en-CA" altLang="en-US" dirty="0"/>
              <a:t>Enlarged</a:t>
            </a:r>
          </a:p>
          <a:p>
            <a:pPr lvl="1"/>
            <a:r>
              <a:rPr lang="en-CA" altLang="en-US" dirty="0"/>
              <a:t>Spontaneous echo contrast (SEC)</a:t>
            </a:r>
          </a:p>
          <a:p>
            <a:pPr lvl="1"/>
            <a:r>
              <a:rPr lang="en-CA" altLang="en-US" dirty="0"/>
              <a:t>Thrombus</a:t>
            </a:r>
          </a:p>
          <a:p>
            <a:r>
              <a:rPr lang="en-CA" altLang="en-US" dirty="0"/>
              <a:t>MV (MR)</a:t>
            </a:r>
          </a:p>
          <a:p>
            <a:r>
              <a:rPr lang="en-CA" altLang="en-US" dirty="0"/>
              <a:t>Pulmonary hypertension</a:t>
            </a:r>
          </a:p>
          <a:p>
            <a:pPr lvl="1"/>
            <a:r>
              <a:rPr lang="en-CA" altLang="en-US" dirty="0"/>
              <a:t>RV dilatation</a:t>
            </a:r>
          </a:p>
          <a:p>
            <a:pPr lvl="1"/>
            <a:r>
              <a:rPr lang="en-CA" altLang="en-US" dirty="0"/>
              <a:t>RVSP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moke">
            <a:hlinkClick r:id="" action="ppaction://media"/>
            <a:extLst>
              <a:ext uri="{FF2B5EF4-FFF2-40B4-BE49-F238E27FC236}">
                <a16:creationId xmlns:a16="http://schemas.microsoft.com/office/drawing/2014/main" id="{DE82AA64-40A1-43B0-969A-E17194F598B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066800"/>
            <a:ext cx="8229600" cy="4629150"/>
          </a:xfrm>
        </p:spPr>
      </p:pic>
      <p:sp>
        <p:nvSpPr>
          <p:cNvPr id="25602" name="Title 1">
            <a:extLst>
              <a:ext uri="{FF2B5EF4-FFF2-40B4-BE49-F238E27FC236}">
                <a16:creationId xmlns:a16="http://schemas.microsoft.com/office/drawing/2014/main" id="{BD2A96DC-DEDC-40EA-9719-E14D82F397C2}"/>
              </a:ext>
            </a:extLst>
          </p:cNvPr>
          <p:cNvSpPr>
            <a:spLocks noGrp="1"/>
          </p:cNvSpPr>
          <p:nvPr>
            <p:ph type="title"/>
          </p:nvPr>
        </p:nvSpPr>
        <p:spPr/>
        <p:txBody>
          <a:bodyPr/>
          <a:lstStyle/>
          <a:p>
            <a:r>
              <a:rPr lang="en-CA" altLang="en-US"/>
              <a:t>Secondary Changes LA</a:t>
            </a:r>
          </a:p>
        </p:txBody>
      </p:sp>
      <p:sp>
        <p:nvSpPr>
          <p:cNvPr id="5" name="TextBox 4">
            <a:extLst>
              <a:ext uri="{FF2B5EF4-FFF2-40B4-BE49-F238E27FC236}">
                <a16:creationId xmlns:a16="http://schemas.microsoft.com/office/drawing/2014/main" id="{928891B2-95E4-451C-83F0-2B4D0FEA1EA9}"/>
              </a:ext>
            </a:extLst>
          </p:cNvPr>
          <p:cNvSpPr txBox="1"/>
          <p:nvPr/>
        </p:nvSpPr>
        <p:spPr>
          <a:xfrm>
            <a:off x="3929602" y="2250958"/>
            <a:ext cx="561372" cy="461665"/>
          </a:xfrm>
          <a:prstGeom prst="rect">
            <a:avLst/>
          </a:prstGeom>
          <a:noFill/>
        </p:spPr>
        <p:txBody>
          <a:bodyPr wrap="none" rtlCol="0">
            <a:spAutoFit/>
          </a:bodyPr>
          <a:lstStyle/>
          <a:p>
            <a:r>
              <a:rPr lang="en-CA" sz="2400" dirty="0"/>
              <a:t>LA</a:t>
            </a:r>
          </a:p>
        </p:txBody>
      </p:sp>
      <p:sp>
        <p:nvSpPr>
          <p:cNvPr id="6" name="TextBox 5">
            <a:extLst>
              <a:ext uri="{FF2B5EF4-FFF2-40B4-BE49-F238E27FC236}">
                <a16:creationId xmlns:a16="http://schemas.microsoft.com/office/drawing/2014/main" id="{B70E7E13-4AA1-4677-80EA-3DF9C12493EC}"/>
              </a:ext>
            </a:extLst>
          </p:cNvPr>
          <p:cNvSpPr txBox="1"/>
          <p:nvPr/>
        </p:nvSpPr>
        <p:spPr>
          <a:xfrm>
            <a:off x="3732467" y="4495800"/>
            <a:ext cx="538545" cy="461665"/>
          </a:xfrm>
          <a:prstGeom prst="rect">
            <a:avLst/>
          </a:prstGeom>
          <a:noFill/>
        </p:spPr>
        <p:txBody>
          <a:bodyPr wrap="none" rtlCol="0">
            <a:spAutoFit/>
          </a:bodyPr>
          <a:lstStyle/>
          <a:p>
            <a:r>
              <a:rPr lang="en-CA" sz="2400" dirty="0"/>
              <a:t>LV</a:t>
            </a:r>
          </a:p>
        </p:txBody>
      </p:sp>
      <p:sp>
        <p:nvSpPr>
          <p:cNvPr id="7" name="TextBox 6">
            <a:extLst>
              <a:ext uri="{FF2B5EF4-FFF2-40B4-BE49-F238E27FC236}">
                <a16:creationId xmlns:a16="http://schemas.microsoft.com/office/drawing/2014/main" id="{5093789F-EC58-444C-8ACB-FA463141481F}"/>
              </a:ext>
            </a:extLst>
          </p:cNvPr>
          <p:cNvSpPr txBox="1"/>
          <p:nvPr/>
        </p:nvSpPr>
        <p:spPr>
          <a:xfrm>
            <a:off x="3419393" y="3142546"/>
            <a:ext cx="817853" cy="461665"/>
          </a:xfrm>
          <a:prstGeom prst="rect">
            <a:avLst/>
          </a:prstGeom>
          <a:solidFill>
            <a:schemeClr val="bg1">
              <a:alpha val="46000"/>
            </a:schemeClr>
          </a:solidFill>
        </p:spPr>
        <p:txBody>
          <a:bodyPr wrap="none" rtlCol="0">
            <a:spAutoFit/>
          </a:bodyPr>
          <a:lstStyle/>
          <a:p>
            <a:r>
              <a:rPr lang="en-CA" sz="2400" dirty="0"/>
              <a:t>SEC</a:t>
            </a:r>
          </a:p>
        </p:txBody>
      </p:sp>
      <p:cxnSp>
        <p:nvCxnSpPr>
          <p:cNvPr id="11" name="Straight Arrow Connector 10">
            <a:extLst>
              <a:ext uri="{FF2B5EF4-FFF2-40B4-BE49-F238E27FC236}">
                <a16:creationId xmlns:a16="http://schemas.microsoft.com/office/drawing/2014/main" id="{7F006E59-0839-45DE-9AEC-EA3DF3A10398}"/>
              </a:ext>
            </a:extLst>
          </p:cNvPr>
          <p:cNvCxnSpPr>
            <a:cxnSpLocks/>
          </p:cNvCxnSpPr>
          <p:nvPr/>
        </p:nvCxnSpPr>
        <p:spPr>
          <a:xfrm flipH="1">
            <a:off x="5715000" y="3329699"/>
            <a:ext cx="685800" cy="5923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E78226E-DC33-4ECF-BA30-075220C25B2F}"/>
              </a:ext>
            </a:extLst>
          </p:cNvPr>
          <p:cNvCxnSpPr>
            <a:cxnSpLocks/>
          </p:cNvCxnSpPr>
          <p:nvPr/>
        </p:nvCxnSpPr>
        <p:spPr>
          <a:xfrm flipH="1">
            <a:off x="4572000" y="1676400"/>
            <a:ext cx="10696" cy="2133600"/>
          </a:xfrm>
          <a:prstGeom prst="straightConnector1">
            <a:avLst/>
          </a:prstGeom>
          <a:ln w="3810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5DA1678-190E-4D49-ADFD-2ED802D01535}"/>
              </a:ext>
            </a:extLst>
          </p:cNvPr>
          <p:cNvSpPr txBox="1"/>
          <p:nvPr/>
        </p:nvSpPr>
        <p:spPr>
          <a:xfrm>
            <a:off x="6141028" y="2868034"/>
            <a:ext cx="1571264" cy="461665"/>
          </a:xfrm>
          <a:prstGeom prst="rect">
            <a:avLst/>
          </a:prstGeom>
          <a:noFill/>
        </p:spPr>
        <p:txBody>
          <a:bodyPr wrap="none" rtlCol="0">
            <a:spAutoFit/>
          </a:bodyPr>
          <a:lstStyle/>
          <a:p>
            <a:r>
              <a:rPr lang="en-CA" sz="2400" dirty="0"/>
              <a:t>Thrombus</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043AE7C7-5D12-47CC-8576-2AB392696DE6}"/>
              </a:ext>
            </a:extLst>
          </p:cNvPr>
          <p:cNvSpPr>
            <a:spLocks noGrp="1"/>
          </p:cNvSpPr>
          <p:nvPr>
            <p:ph type="title"/>
          </p:nvPr>
        </p:nvSpPr>
        <p:spPr/>
        <p:txBody>
          <a:bodyPr/>
          <a:lstStyle/>
          <a:p>
            <a:r>
              <a:rPr lang="en-CA" altLang="en-US"/>
              <a:t>Secondary Changes MR</a:t>
            </a:r>
          </a:p>
        </p:txBody>
      </p:sp>
      <p:pic>
        <p:nvPicPr>
          <p:cNvPr id="8" name="msmrsev0col">
            <a:hlinkClick r:id="" action="ppaction://media"/>
            <a:extLst>
              <a:ext uri="{FF2B5EF4-FFF2-40B4-BE49-F238E27FC236}">
                <a16:creationId xmlns:a16="http://schemas.microsoft.com/office/drawing/2014/main" id="{E1ADF33D-7C47-4D29-884A-AEA2058676E7}"/>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9444" t="15123" r="18518" b="9156"/>
          <a:stretch>
            <a:fillRect/>
          </a:stretch>
        </p:blipFill>
        <p:spPr>
          <a:xfrm>
            <a:off x="1242389" y="914400"/>
            <a:ext cx="6659222" cy="4572000"/>
          </a:xfr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FC37D705-BD32-44FC-9275-6F5DDCD461CA}"/>
              </a:ext>
            </a:extLst>
          </p:cNvPr>
          <p:cNvSpPr>
            <a:spLocks noGrp="1"/>
          </p:cNvSpPr>
          <p:nvPr>
            <p:ph type="title"/>
          </p:nvPr>
        </p:nvSpPr>
        <p:spPr/>
        <p:txBody>
          <a:bodyPr/>
          <a:lstStyle/>
          <a:p>
            <a:r>
              <a:rPr lang="en-CA" altLang="en-US"/>
              <a:t>Secondary Changes PAP</a:t>
            </a:r>
          </a:p>
        </p:txBody>
      </p:sp>
      <p:sp>
        <p:nvSpPr>
          <p:cNvPr id="7" name="Content Placeholder 5">
            <a:extLst>
              <a:ext uri="{FF2B5EF4-FFF2-40B4-BE49-F238E27FC236}">
                <a16:creationId xmlns:a16="http://schemas.microsoft.com/office/drawing/2014/main" id="{08AADFBD-3B9B-44D2-B8F6-A594BF32F30D}"/>
              </a:ext>
            </a:extLst>
          </p:cNvPr>
          <p:cNvSpPr txBox="1">
            <a:spLocks/>
          </p:cNvSpPr>
          <p:nvPr/>
        </p:nvSpPr>
        <p:spPr bwMode="auto">
          <a:xfrm>
            <a:off x="862632" y="4034644"/>
            <a:ext cx="4419600" cy="209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00"/>
              </a:buClr>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FF00"/>
              </a:buClr>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pPr>
            <a:r>
              <a:rPr lang="en-CA" altLang="en-US" dirty="0"/>
              <a:t>IAS shift to R</a:t>
            </a:r>
          </a:p>
          <a:p>
            <a:pPr>
              <a:spcBef>
                <a:spcPct val="0"/>
              </a:spcBef>
            </a:pPr>
            <a:r>
              <a:rPr lang="en-CA" altLang="en-US" dirty="0"/>
              <a:t>RV dilatation</a:t>
            </a:r>
          </a:p>
          <a:p>
            <a:pPr>
              <a:spcBef>
                <a:spcPct val="0"/>
              </a:spcBef>
            </a:pPr>
            <a:r>
              <a:rPr lang="en-CA" altLang="en-US" dirty="0"/>
              <a:t>TR</a:t>
            </a:r>
          </a:p>
          <a:p>
            <a:pPr lvl="1">
              <a:spcBef>
                <a:spcPct val="0"/>
              </a:spcBef>
            </a:pPr>
            <a:r>
              <a:rPr lang="en-CA" altLang="en-US" dirty="0"/>
              <a:t>Estimate RVSP</a:t>
            </a:r>
          </a:p>
          <a:p>
            <a:pPr>
              <a:spcBef>
                <a:spcPct val="0"/>
              </a:spcBef>
            </a:pPr>
            <a:endParaRPr lang="en-CA" altLang="en-US" dirty="0"/>
          </a:p>
        </p:txBody>
      </p:sp>
      <p:grpSp>
        <p:nvGrpSpPr>
          <p:cNvPr id="14" name="Group 13">
            <a:extLst>
              <a:ext uri="{FF2B5EF4-FFF2-40B4-BE49-F238E27FC236}">
                <a16:creationId xmlns:a16="http://schemas.microsoft.com/office/drawing/2014/main" id="{58F6A648-A9FA-414D-87E0-ABE2244CDDB3}"/>
              </a:ext>
            </a:extLst>
          </p:cNvPr>
          <p:cNvGrpSpPr/>
          <p:nvPr/>
        </p:nvGrpSpPr>
        <p:grpSpPr>
          <a:xfrm>
            <a:off x="5371079" y="1127126"/>
            <a:ext cx="3696722" cy="2524125"/>
            <a:chOff x="5371079" y="1127126"/>
            <a:chExt cx="3696722" cy="2524125"/>
          </a:xfrm>
        </p:grpSpPr>
        <p:pic>
          <p:nvPicPr>
            <p:cNvPr id="27652" name="Picture 3">
              <a:extLst>
                <a:ext uri="{FF2B5EF4-FFF2-40B4-BE49-F238E27FC236}">
                  <a16:creationId xmlns:a16="http://schemas.microsoft.com/office/drawing/2014/main" id="{9D51F6AB-A11A-4203-BDCA-BC8C7E612F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913" t="15625" r="20040" b="11458"/>
            <a:stretch/>
          </p:blipFill>
          <p:spPr bwMode="auto">
            <a:xfrm>
              <a:off x="5371079" y="1127126"/>
              <a:ext cx="3696722"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0961F52-9DCC-41D0-BDF3-914B98539662}"/>
                </a:ext>
              </a:extLst>
            </p:cNvPr>
            <p:cNvSpPr txBox="1"/>
            <p:nvPr/>
          </p:nvSpPr>
          <p:spPr>
            <a:xfrm>
              <a:off x="6670403" y="2044998"/>
              <a:ext cx="679994" cy="461665"/>
            </a:xfrm>
            <a:prstGeom prst="rect">
              <a:avLst/>
            </a:prstGeom>
            <a:noFill/>
          </p:spPr>
          <p:txBody>
            <a:bodyPr wrap="none" rtlCol="0">
              <a:spAutoFit/>
            </a:bodyPr>
            <a:lstStyle/>
            <a:p>
              <a:r>
                <a:rPr lang="en-CA" sz="2400" dirty="0"/>
                <a:t>TR </a:t>
              </a:r>
            </a:p>
          </p:txBody>
        </p:sp>
        <p:sp>
          <p:nvSpPr>
            <p:cNvPr id="9" name="TextBox 8">
              <a:extLst>
                <a:ext uri="{FF2B5EF4-FFF2-40B4-BE49-F238E27FC236}">
                  <a16:creationId xmlns:a16="http://schemas.microsoft.com/office/drawing/2014/main" id="{897C51C1-56F5-4A2C-8D67-E534F6BB9813}"/>
                </a:ext>
              </a:extLst>
            </p:cNvPr>
            <p:cNvSpPr txBox="1"/>
            <p:nvPr/>
          </p:nvSpPr>
          <p:spPr>
            <a:xfrm>
              <a:off x="7391400" y="1524000"/>
              <a:ext cx="1439881" cy="830997"/>
            </a:xfrm>
            <a:prstGeom prst="rect">
              <a:avLst/>
            </a:prstGeom>
            <a:noFill/>
          </p:spPr>
          <p:txBody>
            <a:bodyPr wrap="none" rtlCol="0">
              <a:spAutoFit/>
            </a:bodyPr>
            <a:lstStyle/>
            <a:p>
              <a:r>
                <a:rPr lang="en-CA" sz="2400" dirty="0">
                  <a:solidFill>
                    <a:srgbClr val="FF0000"/>
                  </a:solidFill>
                </a:rPr>
                <a:t>PG 60</a:t>
              </a:r>
            </a:p>
            <a:p>
              <a:r>
                <a:rPr lang="en-CA" sz="2400" dirty="0">
                  <a:solidFill>
                    <a:srgbClr val="FF0000"/>
                  </a:solidFill>
                </a:rPr>
                <a:t>RVSP 70</a:t>
              </a:r>
            </a:p>
          </p:txBody>
        </p:sp>
      </p:grpSp>
      <p:sp>
        <p:nvSpPr>
          <p:cNvPr id="11" name="Content Placeholder 5">
            <a:extLst>
              <a:ext uri="{FF2B5EF4-FFF2-40B4-BE49-F238E27FC236}">
                <a16:creationId xmlns:a16="http://schemas.microsoft.com/office/drawing/2014/main" id="{F1FE64AD-3742-460A-9E31-DF996156D7E6}"/>
              </a:ext>
            </a:extLst>
          </p:cNvPr>
          <p:cNvSpPr txBox="1">
            <a:spLocks/>
          </p:cNvSpPr>
          <p:nvPr/>
        </p:nvSpPr>
        <p:spPr bwMode="auto">
          <a:xfrm>
            <a:off x="4736350" y="4448579"/>
            <a:ext cx="3985647" cy="11783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00"/>
              </a:buClr>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FF00"/>
              </a:buClr>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r>
              <a:rPr lang="en-CA" altLang="en-US" sz="2400" b="1" dirty="0">
                <a:solidFill>
                  <a:srgbClr val="FFFF00"/>
                </a:solidFill>
              </a:rPr>
              <a:t>↑ PAP</a:t>
            </a:r>
          </a:p>
          <a:p>
            <a:pPr>
              <a:spcBef>
                <a:spcPct val="0"/>
              </a:spcBef>
            </a:pPr>
            <a:r>
              <a:rPr lang="en-CA" altLang="en-US" sz="2400" dirty="0"/>
              <a:t>Not measure of MS severity</a:t>
            </a:r>
          </a:p>
          <a:p>
            <a:pPr>
              <a:spcBef>
                <a:spcPct val="0"/>
              </a:spcBef>
            </a:pPr>
            <a:r>
              <a:rPr lang="en-CA" altLang="en-US" sz="2400" dirty="0"/>
              <a:t>Does reduce survival</a:t>
            </a:r>
          </a:p>
          <a:p>
            <a:pPr>
              <a:spcBef>
                <a:spcPct val="0"/>
              </a:spcBef>
            </a:pPr>
            <a:endParaRPr lang="en-CA" altLang="en-US" sz="2400" dirty="0"/>
          </a:p>
        </p:txBody>
      </p:sp>
      <p:pic>
        <p:nvPicPr>
          <p:cNvPr id="12" name="TR39">
            <a:hlinkClick r:id="" action="ppaction://media"/>
            <a:extLst>
              <a:ext uri="{FF2B5EF4-FFF2-40B4-BE49-F238E27FC236}">
                <a16:creationId xmlns:a16="http://schemas.microsoft.com/office/drawing/2014/main" id="{857E1FD7-0321-4819-B2DA-224C0F954AA2}"/>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6"/>
          <a:srcRect l="12037" t="11084" r="11111"/>
          <a:stretch>
            <a:fillRect/>
          </a:stretch>
        </p:blipFill>
        <p:spPr>
          <a:xfrm>
            <a:off x="288355" y="1035756"/>
            <a:ext cx="4608000" cy="2998888"/>
          </a:xfr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6"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12"/>
                </p:tgtEl>
              </p:cMediaNode>
            </p:vide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9900D-9E92-473B-9284-7DCA28F4DDB0}"/>
              </a:ext>
            </a:extLst>
          </p:cNvPr>
          <p:cNvSpPr>
            <a:spLocks noGrp="1"/>
          </p:cNvSpPr>
          <p:nvPr>
            <p:ph type="title"/>
          </p:nvPr>
        </p:nvSpPr>
        <p:spPr/>
        <p:txBody>
          <a:bodyPr/>
          <a:lstStyle/>
          <a:p>
            <a:r>
              <a:rPr lang="en-CA" dirty="0"/>
              <a:t>Secondary Changes</a:t>
            </a:r>
          </a:p>
        </p:txBody>
      </p:sp>
      <p:pic>
        <p:nvPicPr>
          <p:cNvPr id="4" name="Image-2">
            <a:hlinkClick r:id="" action="ppaction://media"/>
            <a:extLst>
              <a:ext uri="{FF2B5EF4-FFF2-40B4-BE49-F238E27FC236}">
                <a16:creationId xmlns:a16="http://schemas.microsoft.com/office/drawing/2014/main" id="{E44FC416-AABC-4FDB-985E-105791CE4B2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228600" y="914405"/>
            <a:ext cx="4206240" cy="3154927"/>
          </a:xfrm>
        </p:spPr>
      </p:pic>
      <p:pic>
        <p:nvPicPr>
          <p:cNvPr id="5" name="Image-3">
            <a:hlinkClick r:id="" action="ppaction://media"/>
            <a:extLst>
              <a:ext uri="{FF2B5EF4-FFF2-40B4-BE49-F238E27FC236}">
                <a16:creationId xmlns:a16="http://schemas.microsoft.com/office/drawing/2014/main" id="{BA5307AE-257E-46C2-825B-0853ED9A927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907280" y="929640"/>
            <a:ext cx="4206240" cy="3154680"/>
          </a:xfrm>
          <a:prstGeom prst="rect">
            <a:avLst/>
          </a:prstGeom>
        </p:spPr>
      </p:pic>
      <p:pic>
        <p:nvPicPr>
          <p:cNvPr id="6" name="Image-9">
            <a:hlinkClick r:id="" action="ppaction://media"/>
            <a:extLst>
              <a:ext uri="{FF2B5EF4-FFF2-40B4-BE49-F238E27FC236}">
                <a16:creationId xmlns:a16="http://schemas.microsoft.com/office/drawing/2014/main" id="{1469ABCB-9704-4705-BF30-3B7CD792B324}"/>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2560320" y="3812177"/>
            <a:ext cx="4023360" cy="3017520"/>
          </a:xfrm>
          <a:prstGeom prst="rect">
            <a:avLst/>
          </a:prstGeom>
        </p:spPr>
      </p:pic>
      <p:pic>
        <p:nvPicPr>
          <p:cNvPr id="7" name="Image-2">
            <a:hlinkClick r:id="" action="ppaction://media"/>
            <a:extLst>
              <a:ext uri="{FF2B5EF4-FFF2-40B4-BE49-F238E27FC236}">
                <a16:creationId xmlns:a16="http://schemas.microsoft.com/office/drawing/2014/main" id="{E954BD59-9C69-4666-809E-DAF5633A73E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5724" t="7246" r="27174" b="29956"/>
          <a:stretch>
            <a:fillRect/>
          </a:stretch>
        </p:blipFill>
        <p:spPr bwMode="auto">
          <a:xfrm>
            <a:off x="731520" y="97536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831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1894"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1" presetClass="mediacall" presetSubtype="0" fill="hold" nodeType="withEffect">
                                  <p:stCondLst>
                                    <p:cond delay="0"/>
                                  </p:stCondLst>
                                  <p:childTnLst>
                                    <p:cmd type="call" cmd="playFrom(0.0)">
                                      <p:cBhvr>
                                        <p:cTn id="21" dur="2888" fill="hold"/>
                                        <p:tgtEl>
                                          <p:spTgt spid="5"/>
                                        </p:tgtEl>
                                      </p:cBhvr>
                                    </p:cmd>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par>
                                <p:cTn id="27" presetID="1" presetClass="mediacall" presetSubtype="0" fill="hold" nodeType="withEffect">
                                  <p:stCondLst>
                                    <p:cond delay="0"/>
                                  </p:stCondLst>
                                  <p:childTnLst>
                                    <p:cmd type="call" cmd="playFrom(0.0)">
                                      <p:cBhvr>
                                        <p:cTn id="28" dur="15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5"/>
                </p:tgtEl>
              </p:cMediaNode>
            </p:video>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
                                        </p:tgtEl>
                                      </p:cBhvr>
                                    </p:cmd>
                                  </p:childTnLst>
                                </p:cTn>
                              </p:par>
                            </p:childTnLst>
                          </p:cTn>
                        </p:par>
                      </p:childTnLst>
                    </p:cTn>
                  </p:par>
                </p:childTnLst>
              </p:cTn>
              <p:nextCondLst>
                <p:cond evt="onClick" delay="0">
                  <p:tgtEl>
                    <p:spTgt spid="5"/>
                  </p:tgtEl>
                </p:cond>
              </p:nextCondLst>
            </p:seq>
            <p:video>
              <p:cMediaNode vol="80000">
                <p:cTn id="35" repeatCount="indefinite" fill="hold" display="0">
                  <p:stCondLst>
                    <p:cond delay="indefinite"/>
                  </p:stCondLst>
                </p:cTn>
                <p:tgtEl>
                  <p:spTgt spid="6"/>
                </p:tgtEl>
              </p:cMediaNode>
            </p:video>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6"/>
                                        </p:tgtEl>
                                      </p:cBhvr>
                                    </p:cmd>
                                  </p:childTnLst>
                                </p:cTn>
                              </p:par>
                            </p:childTnLst>
                          </p:cTn>
                        </p:par>
                      </p:childTnLst>
                    </p:cTn>
                  </p:par>
                </p:childTnLst>
              </p:cTn>
              <p:nextCondLst>
                <p:cond evt="onClick" delay="0">
                  <p:tgtEl>
                    <p:spTgt spid="6"/>
                  </p:tgtEl>
                </p:cond>
              </p:nextCondLst>
            </p:seq>
            <p:video>
              <p:cMediaNode vol="80000">
                <p:cTn id="41" repeatCount="indefinite" fill="hold" display="0">
                  <p:stCondLst>
                    <p:cond delay="indefinite"/>
                  </p:stCondLst>
                </p:cTn>
                <p:tgtEl>
                  <p:spTgt spid="4"/>
                </p:tgtEl>
              </p:cMediaNode>
            </p:video>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4"/>
                                        </p:tgtEl>
                                      </p:cBhvr>
                                    </p:cmd>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7"/>
                                        </p:tgtEl>
                                      </p:cBhvr>
                                    </p:cmd>
                                  </p:childTnLst>
                                </p:cTn>
                              </p:par>
                            </p:childTnLst>
                          </p:cTn>
                        </p:par>
                      </p:childTnLst>
                    </p:cTn>
                  </p:par>
                </p:childTnLst>
              </p:cTn>
              <p:nextCondLst>
                <p:cond evt="onClick" delay="0">
                  <p:tgtEl>
                    <p:spTgt spid="7"/>
                  </p:tgtEl>
                </p:cond>
              </p:nextCondLst>
            </p:seq>
            <p:video>
              <p:cMediaNode vol="80000">
                <p:cTn id="52" repeatCount="indefinite"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B77374DD-ED5B-4C5F-BD3B-42D91AFD14AE}"/>
              </a:ext>
            </a:extLst>
          </p:cNvPr>
          <p:cNvSpPr>
            <a:spLocks noGrp="1"/>
          </p:cNvSpPr>
          <p:nvPr>
            <p:ph type="title"/>
          </p:nvPr>
        </p:nvSpPr>
        <p:spPr/>
        <p:txBody>
          <a:bodyPr/>
          <a:lstStyle/>
          <a:p>
            <a:r>
              <a:rPr lang="en-US" altLang="en-US"/>
              <a:t>MS Assessment</a:t>
            </a:r>
          </a:p>
        </p:txBody>
      </p:sp>
      <p:sp>
        <p:nvSpPr>
          <p:cNvPr id="3" name="Content Placeholder 2">
            <a:extLst>
              <a:ext uri="{FF2B5EF4-FFF2-40B4-BE49-F238E27FC236}">
                <a16:creationId xmlns:a16="http://schemas.microsoft.com/office/drawing/2014/main" id="{4992281C-D632-4966-80D0-F25E3E47735C}"/>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4206707C-937C-4A5D-8054-2E089CEBEA51}"/>
              </a:ext>
            </a:extLst>
          </p:cNvPr>
          <p:cNvPicPr>
            <a:picLocks noChangeAspect="1"/>
          </p:cNvPicPr>
          <p:nvPr/>
        </p:nvPicPr>
        <p:blipFill rotWithShape="1">
          <a:blip r:embed="rId3"/>
          <a:srcRect l="11667" t="21852" r="31667" b="11481"/>
          <a:stretch/>
        </p:blipFill>
        <p:spPr>
          <a:xfrm>
            <a:off x="1143000" y="1108281"/>
            <a:ext cx="7289600" cy="482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BA0DE59-4726-4006-83BE-589F5C3585E7}"/>
              </a:ext>
            </a:extLst>
          </p:cNvPr>
          <p:cNvSpPr>
            <a:spLocks noGrp="1"/>
          </p:cNvSpPr>
          <p:nvPr>
            <p:ph type="title"/>
          </p:nvPr>
        </p:nvSpPr>
        <p:spPr/>
        <p:txBody>
          <a:bodyPr/>
          <a:lstStyle/>
          <a:p>
            <a:r>
              <a:rPr lang="en-US" altLang="en-US"/>
              <a:t>Severity MS</a:t>
            </a:r>
          </a:p>
        </p:txBody>
      </p:sp>
      <p:graphicFrame>
        <p:nvGraphicFramePr>
          <p:cNvPr id="4" name="Content Placeholder 3">
            <a:extLst>
              <a:ext uri="{FF2B5EF4-FFF2-40B4-BE49-F238E27FC236}">
                <a16:creationId xmlns:a16="http://schemas.microsoft.com/office/drawing/2014/main" id="{AD9A6576-5715-4B1E-96E0-C8D7B553DA52}"/>
              </a:ext>
            </a:extLst>
          </p:cNvPr>
          <p:cNvGraphicFramePr>
            <a:graphicFrameLocks/>
          </p:cNvGraphicFramePr>
          <p:nvPr>
            <p:extLst>
              <p:ext uri="{D42A27DB-BD31-4B8C-83A1-F6EECF244321}">
                <p14:modId xmlns:p14="http://schemas.microsoft.com/office/powerpoint/2010/main" val="2885564556"/>
              </p:ext>
            </p:extLst>
          </p:nvPr>
        </p:nvGraphicFramePr>
        <p:xfrm>
          <a:off x="766810" y="1396206"/>
          <a:ext cx="7610380" cy="3017660"/>
        </p:xfrm>
        <a:graphic>
          <a:graphicData uri="http://schemas.openxmlformats.org/drawingml/2006/table">
            <a:tbl>
              <a:tblPr firstRow="1" bandRow="1">
                <a:tableStyleId>{5C22544A-7EE6-4342-B048-85BDC9FD1C3A}</a:tableStyleId>
              </a:tblPr>
              <a:tblGrid>
                <a:gridCol w="3023461">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617524">
                  <a:extLst>
                    <a:ext uri="{9D8B030D-6E8A-4147-A177-3AD203B41FA5}">
                      <a16:colId xmlns:a16="http://schemas.microsoft.com/office/drawing/2014/main" val="20002"/>
                    </a:ext>
                  </a:extLst>
                </a:gridCol>
                <a:gridCol w="1902595">
                  <a:extLst>
                    <a:ext uri="{9D8B030D-6E8A-4147-A177-3AD203B41FA5}">
                      <a16:colId xmlns:a16="http://schemas.microsoft.com/office/drawing/2014/main" val="20003"/>
                    </a:ext>
                  </a:extLst>
                </a:gridCol>
              </a:tblGrid>
              <a:tr h="370951">
                <a:tc>
                  <a:txBody>
                    <a:bodyPr/>
                    <a:lstStyle/>
                    <a:p>
                      <a:pPr algn="ctr"/>
                      <a:endParaRPr lang="en-US" sz="2400" dirty="0"/>
                    </a:p>
                  </a:txBody>
                  <a:tcPr marT="45734" marB="45734"/>
                </a:tc>
                <a:tc>
                  <a:txBody>
                    <a:bodyPr/>
                    <a:lstStyle/>
                    <a:p>
                      <a:pPr algn="ctr"/>
                      <a:r>
                        <a:rPr lang="en-US" sz="2400" dirty="0"/>
                        <a:t>Mild</a:t>
                      </a:r>
                    </a:p>
                  </a:txBody>
                  <a:tcPr marT="45734" marB="45734"/>
                </a:tc>
                <a:tc>
                  <a:txBody>
                    <a:bodyPr/>
                    <a:lstStyle/>
                    <a:p>
                      <a:pPr algn="ctr"/>
                      <a:r>
                        <a:rPr lang="en-US" sz="2400" dirty="0"/>
                        <a:t>Moderate</a:t>
                      </a:r>
                    </a:p>
                  </a:txBody>
                  <a:tcPr marT="45734" marB="45734"/>
                </a:tc>
                <a:tc>
                  <a:txBody>
                    <a:bodyPr/>
                    <a:lstStyle/>
                    <a:p>
                      <a:pPr algn="ctr"/>
                      <a:r>
                        <a:rPr lang="en-US" sz="2400" dirty="0"/>
                        <a:t>Severe</a:t>
                      </a:r>
                    </a:p>
                  </a:txBody>
                  <a:tcPr marT="45734" marB="45734"/>
                </a:tc>
                <a:extLst>
                  <a:ext uri="{0D108BD9-81ED-4DB2-BD59-A6C34878D82A}">
                    <a16:rowId xmlns:a16="http://schemas.microsoft.com/office/drawing/2014/main" val="10000"/>
                  </a:ext>
                </a:extLst>
              </a:tr>
              <a:tr h="370951">
                <a:tc>
                  <a:txBody>
                    <a:bodyPr/>
                    <a:lstStyle/>
                    <a:p>
                      <a:pPr algn="l"/>
                      <a:r>
                        <a:rPr lang="en-US" sz="2400" dirty="0"/>
                        <a:t>MVA* (cm</a:t>
                      </a:r>
                      <a:r>
                        <a:rPr lang="en-US" sz="2400" baseline="30000" dirty="0"/>
                        <a:t>2</a:t>
                      </a:r>
                      <a:r>
                        <a:rPr lang="en-US" sz="2400" dirty="0"/>
                        <a:t>)</a:t>
                      </a:r>
                    </a:p>
                  </a:txBody>
                  <a:tcPr marT="45734" marB="45734"/>
                </a:tc>
                <a:tc>
                  <a:txBody>
                    <a:bodyPr/>
                    <a:lstStyle/>
                    <a:p>
                      <a:pPr algn="ctr"/>
                      <a:r>
                        <a:rPr lang="en-US" sz="2400" dirty="0"/>
                        <a:t>&gt;</a:t>
                      </a:r>
                      <a:r>
                        <a:rPr lang="en-US" sz="2400" baseline="0" dirty="0"/>
                        <a:t> 1.5</a:t>
                      </a:r>
                      <a:endParaRPr lang="en-US" sz="2400" dirty="0"/>
                    </a:p>
                  </a:txBody>
                  <a:tcPr marT="45734" marB="45734"/>
                </a:tc>
                <a:tc>
                  <a:txBody>
                    <a:bodyPr/>
                    <a:lstStyle/>
                    <a:p>
                      <a:pPr algn="ctr"/>
                      <a:r>
                        <a:rPr lang="en-US" sz="2400" dirty="0"/>
                        <a:t>1 – 1.5</a:t>
                      </a:r>
                    </a:p>
                  </a:txBody>
                  <a:tcPr marT="45734" marB="45734"/>
                </a:tc>
                <a:tc>
                  <a:txBody>
                    <a:bodyPr/>
                    <a:lstStyle/>
                    <a:p>
                      <a:pPr algn="ctr"/>
                      <a:r>
                        <a:rPr lang="en-US" sz="2400" dirty="0"/>
                        <a:t>&lt; 1</a:t>
                      </a:r>
                    </a:p>
                  </a:txBody>
                  <a:tcPr marT="45734" marB="45734"/>
                </a:tc>
                <a:extLst>
                  <a:ext uri="{0D108BD9-81ED-4DB2-BD59-A6C34878D82A}">
                    <a16:rowId xmlns:a16="http://schemas.microsoft.com/office/drawing/2014/main" val="10001"/>
                  </a:ext>
                </a:extLst>
              </a:tr>
              <a:tr h="432538">
                <a:tc>
                  <a:txBody>
                    <a:bodyPr/>
                    <a:lstStyle/>
                    <a:p>
                      <a:pPr algn="l"/>
                      <a:r>
                        <a:rPr lang="en-US" sz="2400" dirty="0"/>
                        <a:t>Mean PG** (mmHg)</a:t>
                      </a:r>
                    </a:p>
                  </a:txBody>
                  <a:tcPr marT="45734" marB="45734"/>
                </a:tc>
                <a:tc>
                  <a:txBody>
                    <a:bodyPr/>
                    <a:lstStyle/>
                    <a:p>
                      <a:pPr algn="ctr"/>
                      <a:r>
                        <a:rPr lang="en-US" sz="2400" dirty="0"/>
                        <a:t>&lt; 5</a:t>
                      </a:r>
                    </a:p>
                  </a:txBody>
                  <a:tcPr marT="45734" marB="45734"/>
                </a:tc>
                <a:tc>
                  <a:txBody>
                    <a:bodyPr/>
                    <a:lstStyle/>
                    <a:p>
                      <a:pPr algn="ctr"/>
                      <a:r>
                        <a:rPr lang="en-US" sz="2400" dirty="0"/>
                        <a:t>5 - 10</a:t>
                      </a:r>
                    </a:p>
                  </a:txBody>
                  <a:tcPr marT="45734" marB="45734"/>
                </a:tc>
                <a:tc>
                  <a:txBody>
                    <a:bodyPr/>
                    <a:lstStyle/>
                    <a:p>
                      <a:pPr algn="ctr"/>
                      <a:r>
                        <a:rPr lang="en-US" sz="2400" dirty="0"/>
                        <a:t>&gt; 10</a:t>
                      </a:r>
                    </a:p>
                  </a:txBody>
                  <a:tcPr marT="45734" marB="45734"/>
                </a:tc>
                <a:extLst>
                  <a:ext uri="{0D108BD9-81ED-4DB2-BD59-A6C34878D82A}">
                    <a16:rowId xmlns:a16="http://schemas.microsoft.com/office/drawing/2014/main" val="10002"/>
                  </a:ext>
                </a:extLst>
              </a:tr>
              <a:tr h="370951">
                <a:tc>
                  <a:txBody>
                    <a:bodyPr/>
                    <a:lstStyle/>
                    <a:p>
                      <a:pPr algn="l"/>
                      <a:r>
                        <a:rPr lang="en-US" sz="2400" dirty="0"/>
                        <a:t>PAP** (mmHg)</a:t>
                      </a:r>
                    </a:p>
                  </a:txBody>
                  <a:tcPr marT="45734" marB="45734"/>
                </a:tc>
                <a:tc>
                  <a:txBody>
                    <a:bodyPr/>
                    <a:lstStyle/>
                    <a:p>
                      <a:pPr algn="ctr"/>
                      <a:r>
                        <a:rPr lang="en-US" sz="2400" dirty="0"/>
                        <a:t>&lt;</a:t>
                      </a:r>
                      <a:r>
                        <a:rPr lang="en-US" sz="2400" baseline="0" dirty="0"/>
                        <a:t> 30</a:t>
                      </a:r>
                      <a:endParaRPr lang="en-US" sz="2400" dirty="0"/>
                    </a:p>
                  </a:txBody>
                  <a:tcPr marT="45734" marB="45734"/>
                </a:tc>
                <a:tc>
                  <a:txBody>
                    <a:bodyPr/>
                    <a:lstStyle/>
                    <a:p>
                      <a:pPr algn="ctr"/>
                      <a:r>
                        <a:rPr lang="en-US" sz="2400" dirty="0"/>
                        <a:t>30 - 50</a:t>
                      </a:r>
                    </a:p>
                  </a:txBody>
                  <a:tcPr marT="45734" marB="45734"/>
                </a:tc>
                <a:tc>
                  <a:txBody>
                    <a:bodyPr/>
                    <a:lstStyle/>
                    <a:p>
                      <a:pPr algn="ctr"/>
                      <a:r>
                        <a:rPr lang="en-US" sz="2400" dirty="0"/>
                        <a:t>&gt;</a:t>
                      </a:r>
                      <a:r>
                        <a:rPr lang="en-US" sz="2400" baseline="0" dirty="0"/>
                        <a:t> 50</a:t>
                      </a:r>
                      <a:endParaRPr lang="en-US" sz="2400" dirty="0"/>
                    </a:p>
                  </a:txBody>
                  <a:tcPr marT="45734" marB="45734"/>
                </a:tc>
                <a:extLst>
                  <a:ext uri="{0D108BD9-81ED-4DB2-BD59-A6C34878D82A}">
                    <a16:rowId xmlns:a16="http://schemas.microsoft.com/office/drawing/2014/main" val="10003"/>
                  </a:ext>
                </a:extLst>
              </a:tr>
              <a:tr h="370951">
                <a:tc gridSpan="4">
                  <a:txBody>
                    <a:bodyPr/>
                    <a:lstStyle/>
                    <a:p>
                      <a:pPr marL="342900" indent="-342900" algn="l">
                        <a:buFont typeface="Arial" panose="020B0604020202020204" pitchFamily="34" charset="0"/>
                        <a:buChar char="•"/>
                      </a:pPr>
                      <a:r>
                        <a:rPr lang="en-US" sz="2400" dirty="0">
                          <a:solidFill>
                            <a:schemeClr val="tx1"/>
                          </a:solidFill>
                        </a:rPr>
                        <a:t>*specific, **supportive</a:t>
                      </a:r>
                    </a:p>
                    <a:p>
                      <a:pPr marL="342900" indent="-342900" algn="l">
                        <a:buFont typeface="Arial" panose="020B0604020202020204" pitchFamily="34" charset="0"/>
                        <a:buChar char="•"/>
                      </a:pPr>
                      <a:r>
                        <a:rPr lang="en-US" sz="2400" dirty="0">
                          <a:solidFill>
                            <a:schemeClr val="tx1"/>
                          </a:solidFill>
                        </a:rPr>
                        <a:t>Only f HR 60-80 NSR</a:t>
                      </a:r>
                    </a:p>
                    <a:p>
                      <a:pPr marL="342900" indent="-342900" algn="l">
                        <a:buFont typeface="Arial" panose="020B0604020202020204" pitchFamily="34" charset="0"/>
                        <a:buChar char="•"/>
                      </a:pPr>
                      <a:r>
                        <a:rPr lang="en-US" sz="2400" dirty="0">
                          <a:solidFill>
                            <a:schemeClr val="tx1"/>
                          </a:solidFill>
                        </a:rPr>
                        <a:t>No single value defines severity</a:t>
                      </a:r>
                    </a:p>
                  </a:txBody>
                  <a:tcPr marT="45734" marB="45734">
                    <a:noFill/>
                  </a:tcPr>
                </a:tc>
                <a:tc hMerge="1">
                  <a:txBody>
                    <a:bodyPr/>
                    <a:lstStyle/>
                    <a:p>
                      <a:pPr algn="ctr"/>
                      <a:endParaRPr lang="en-US" sz="2400" dirty="0"/>
                    </a:p>
                  </a:txBody>
                  <a:tcPr marT="45734" marB="45734"/>
                </a:tc>
                <a:tc hMerge="1">
                  <a:txBody>
                    <a:bodyPr/>
                    <a:lstStyle/>
                    <a:p>
                      <a:pPr algn="ctr"/>
                      <a:endParaRPr lang="en-US" sz="2400" dirty="0"/>
                    </a:p>
                  </a:txBody>
                  <a:tcPr marT="45734" marB="45734"/>
                </a:tc>
                <a:tc hMerge="1">
                  <a:txBody>
                    <a:bodyPr/>
                    <a:lstStyle/>
                    <a:p>
                      <a:pPr algn="ctr"/>
                      <a:endParaRPr lang="en-US" sz="2400" dirty="0"/>
                    </a:p>
                  </a:txBody>
                  <a:tcPr marT="45734" marB="45734"/>
                </a:tc>
                <a:extLst>
                  <a:ext uri="{0D108BD9-81ED-4DB2-BD59-A6C34878D82A}">
                    <a16:rowId xmlns:a16="http://schemas.microsoft.com/office/drawing/2014/main" val="435538675"/>
                  </a:ext>
                </a:extLst>
              </a:tr>
            </a:tbl>
          </a:graphicData>
        </a:graphic>
      </p:graphicFrame>
      <p:sp>
        <p:nvSpPr>
          <p:cNvPr id="7" name="TextBox 6">
            <a:extLst>
              <a:ext uri="{FF2B5EF4-FFF2-40B4-BE49-F238E27FC236}">
                <a16:creationId xmlns:a16="http://schemas.microsoft.com/office/drawing/2014/main" id="{68F273F3-591D-460B-89F2-1302E0E3559D}"/>
              </a:ext>
            </a:extLst>
          </p:cNvPr>
          <p:cNvSpPr txBox="1"/>
          <p:nvPr/>
        </p:nvSpPr>
        <p:spPr>
          <a:xfrm>
            <a:off x="1828800" y="6238637"/>
            <a:ext cx="6263318" cy="369332"/>
          </a:xfrm>
          <a:prstGeom prst="rect">
            <a:avLst/>
          </a:prstGeom>
          <a:noFill/>
        </p:spPr>
        <p:txBody>
          <a:bodyPr wrap="none" rtlCol="0">
            <a:spAutoFit/>
          </a:bodyPr>
          <a:lstStyle/>
          <a:p>
            <a:r>
              <a:rPr lang="en-CA" dirty="0"/>
              <a:t>Baumgartner H, et al. J Am Soc </a:t>
            </a:r>
            <a:r>
              <a:rPr lang="en-CA" dirty="0" err="1"/>
              <a:t>Echocardiogr</a:t>
            </a:r>
            <a:r>
              <a:rPr lang="en-CA" dirty="0"/>
              <a:t> 2009;22:1-23</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5">
            <a:extLst>
              <a:ext uri="{FF2B5EF4-FFF2-40B4-BE49-F238E27FC236}">
                <a16:creationId xmlns:a16="http://schemas.microsoft.com/office/drawing/2014/main" id="{6DA53578-7614-48E5-BBDE-CC5A0AC746A3}"/>
              </a:ext>
            </a:extLst>
          </p:cNvPr>
          <p:cNvSpPr>
            <a:spLocks noGrp="1"/>
          </p:cNvSpPr>
          <p:nvPr>
            <p:ph type="title"/>
          </p:nvPr>
        </p:nvSpPr>
        <p:spPr/>
        <p:txBody>
          <a:bodyPr/>
          <a:lstStyle/>
          <a:p>
            <a:r>
              <a:rPr lang="en-CA" altLang="en-US"/>
              <a:t>Outline</a:t>
            </a:r>
          </a:p>
        </p:txBody>
      </p:sp>
      <p:sp>
        <p:nvSpPr>
          <p:cNvPr id="14338" name="Content Placeholder 4">
            <a:extLst>
              <a:ext uri="{FF2B5EF4-FFF2-40B4-BE49-F238E27FC236}">
                <a16:creationId xmlns:a16="http://schemas.microsoft.com/office/drawing/2014/main" id="{771F12AC-9F61-4275-B1F0-BCEC3D11A353}"/>
              </a:ext>
            </a:extLst>
          </p:cNvPr>
          <p:cNvSpPr>
            <a:spLocks noGrp="1"/>
          </p:cNvSpPr>
          <p:nvPr>
            <p:ph idx="1"/>
          </p:nvPr>
        </p:nvSpPr>
        <p:spPr/>
        <p:txBody>
          <a:bodyPr/>
          <a:lstStyle/>
          <a:p>
            <a:r>
              <a:rPr lang="en-CA" altLang="en-US" dirty="0"/>
              <a:t>Etiology</a:t>
            </a:r>
          </a:p>
          <a:p>
            <a:r>
              <a:rPr lang="en-CA" altLang="en-US" dirty="0"/>
              <a:t>Physiology</a:t>
            </a:r>
          </a:p>
          <a:p>
            <a:r>
              <a:rPr lang="en-CA" altLang="en-US" dirty="0"/>
              <a:t>Echocardiography</a:t>
            </a:r>
          </a:p>
          <a:p>
            <a:pPr lvl="1"/>
            <a:r>
              <a:rPr lang="en-CA" altLang="en-US" dirty="0"/>
              <a:t>Valve </a:t>
            </a:r>
          </a:p>
          <a:p>
            <a:pPr lvl="1"/>
            <a:r>
              <a:rPr lang="en-CA" altLang="en-US" dirty="0"/>
              <a:t>Secondary  </a:t>
            </a:r>
          </a:p>
          <a:p>
            <a:r>
              <a:rPr lang="en-CA" altLang="en-US" dirty="0"/>
              <a:t>Assessment </a:t>
            </a:r>
          </a:p>
        </p:txBody>
      </p:sp>
      <p:sp>
        <p:nvSpPr>
          <p:cNvPr id="2" name="TextBox 1">
            <a:extLst>
              <a:ext uri="{FF2B5EF4-FFF2-40B4-BE49-F238E27FC236}">
                <a16:creationId xmlns:a16="http://schemas.microsoft.com/office/drawing/2014/main" id="{498F606A-D2B0-4F5C-99C0-686B720B00EB}"/>
              </a:ext>
            </a:extLst>
          </p:cNvPr>
          <p:cNvSpPr txBox="1"/>
          <p:nvPr/>
        </p:nvSpPr>
        <p:spPr>
          <a:xfrm>
            <a:off x="256299" y="5574268"/>
            <a:ext cx="8631402" cy="369332"/>
          </a:xfrm>
          <a:prstGeom prst="rect">
            <a:avLst/>
          </a:prstGeom>
          <a:noFill/>
        </p:spPr>
        <p:txBody>
          <a:bodyPr wrap="none" rtlCol="0">
            <a:spAutoFit/>
          </a:bodyPr>
          <a:lstStyle/>
          <a:p>
            <a:r>
              <a:rPr lang="en-CA" dirty="0"/>
              <a:t>http://pie.med.utoronto.ca/TEE/TEE_content/TEE_assessment_cardiacValves.html</a:t>
            </a:r>
          </a:p>
        </p:txBody>
      </p:sp>
      <p:pic>
        <p:nvPicPr>
          <p:cNvPr id="3" name="Picture 2">
            <a:extLst>
              <a:ext uri="{FF2B5EF4-FFF2-40B4-BE49-F238E27FC236}">
                <a16:creationId xmlns:a16="http://schemas.microsoft.com/office/drawing/2014/main" id="{B8AA8A10-0337-4734-B3A9-262218C10B8B}"/>
              </a:ext>
            </a:extLst>
          </p:cNvPr>
          <p:cNvPicPr>
            <a:picLocks noChangeAspect="1"/>
          </p:cNvPicPr>
          <p:nvPr/>
        </p:nvPicPr>
        <p:blipFill rotWithShape="1">
          <a:blip r:embed="rId3"/>
          <a:srcRect l="10834" t="23333" r="31667" b="11841"/>
          <a:stretch/>
        </p:blipFill>
        <p:spPr>
          <a:xfrm>
            <a:off x="3810000" y="995324"/>
            <a:ext cx="5257800" cy="33343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B9BAA54E-DC87-40BB-BCB0-6BFB48722B66}"/>
              </a:ext>
            </a:extLst>
          </p:cNvPr>
          <p:cNvSpPr>
            <a:spLocks noGrp="1"/>
          </p:cNvSpPr>
          <p:nvPr>
            <p:ph type="title"/>
          </p:nvPr>
        </p:nvSpPr>
        <p:spPr/>
        <p:txBody>
          <a:bodyPr/>
          <a:lstStyle/>
          <a:p>
            <a:r>
              <a:rPr lang="en-US" altLang="en-US"/>
              <a:t>MS Color Doppler</a:t>
            </a:r>
          </a:p>
        </p:txBody>
      </p:sp>
      <p:sp>
        <p:nvSpPr>
          <p:cNvPr id="30723" name="Content Placeholder 4">
            <a:extLst>
              <a:ext uri="{FF2B5EF4-FFF2-40B4-BE49-F238E27FC236}">
                <a16:creationId xmlns:a16="http://schemas.microsoft.com/office/drawing/2014/main" id="{BB3F441F-A5DF-4E68-9DFF-E17C1352C06A}"/>
              </a:ext>
            </a:extLst>
          </p:cNvPr>
          <p:cNvSpPr>
            <a:spLocks noGrp="1"/>
          </p:cNvSpPr>
          <p:nvPr>
            <p:ph idx="1"/>
          </p:nvPr>
        </p:nvSpPr>
        <p:spPr>
          <a:xfrm>
            <a:off x="2743200" y="5105400"/>
            <a:ext cx="4191000" cy="1295400"/>
          </a:xfrm>
        </p:spPr>
        <p:txBody>
          <a:bodyPr/>
          <a:lstStyle/>
          <a:p>
            <a:pPr>
              <a:spcBef>
                <a:spcPct val="0"/>
              </a:spcBef>
            </a:pPr>
            <a:r>
              <a:rPr lang="en-CA" altLang="en-US" sz="2400" dirty="0"/>
              <a:t>Diastolic flow</a:t>
            </a:r>
          </a:p>
          <a:p>
            <a:pPr>
              <a:spcBef>
                <a:spcPct val="0"/>
              </a:spcBef>
            </a:pPr>
            <a:r>
              <a:rPr lang="en-CA" altLang="en-US" sz="2400" dirty="0"/>
              <a:t>Turbulent antegrade</a:t>
            </a:r>
          </a:p>
          <a:p>
            <a:pPr lvl="1">
              <a:spcBef>
                <a:spcPct val="0"/>
              </a:spcBef>
            </a:pPr>
            <a:r>
              <a:rPr lang="en-CA" altLang="en-US" sz="2000" dirty="0"/>
              <a:t>Nyquist 50-60cm/s</a:t>
            </a:r>
          </a:p>
          <a:p>
            <a:pPr>
              <a:spcBef>
                <a:spcPct val="0"/>
              </a:spcBef>
            </a:pPr>
            <a:r>
              <a:rPr lang="en-CA" altLang="en-US" sz="2400" dirty="0"/>
              <a:t>Flow acceleration in LA</a:t>
            </a:r>
          </a:p>
        </p:txBody>
      </p:sp>
      <p:pic>
        <p:nvPicPr>
          <p:cNvPr id="3" name="cal1col0">
            <a:hlinkClick r:id="" action="ppaction://media"/>
            <a:extLst>
              <a:ext uri="{FF2B5EF4-FFF2-40B4-BE49-F238E27FC236}">
                <a16:creationId xmlns:a16="http://schemas.microsoft.com/office/drawing/2014/main" id="{A4E5826A-43A5-4D7B-B9F5-D91026A0F5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8000" y="873420"/>
            <a:ext cx="7488000" cy="421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a:extLst>
              <a:ext uri="{FF2B5EF4-FFF2-40B4-BE49-F238E27FC236}">
                <a16:creationId xmlns:a16="http://schemas.microsoft.com/office/drawing/2014/main" id="{9AA9439F-26D1-4FB9-90CF-E93B37DF8BAD}"/>
              </a:ext>
            </a:extLst>
          </p:cNvPr>
          <p:cNvSpPr>
            <a:spLocks noGrp="1"/>
          </p:cNvSpPr>
          <p:nvPr>
            <p:ph type="title"/>
          </p:nvPr>
        </p:nvSpPr>
        <p:spPr/>
        <p:txBody>
          <a:bodyPr/>
          <a:lstStyle/>
          <a:p>
            <a:r>
              <a:rPr lang="en-CA" altLang="en-US"/>
              <a:t>MS Spectral Doppler</a:t>
            </a:r>
          </a:p>
        </p:txBody>
      </p:sp>
      <p:sp>
        <p:nvSpPr>
          <p:cNvPr id="7" name="Content Placeholder 6">
            <a:extLst>
              <a:ext uri="{FF2B5EF4-FFF2-40B4-BE49-F238E27FC236}">
                <a16:creationId xmlns:a16="http://schemas.microsoft.com/office/drawing/2014/main" id="{75174B04-27CE-4609-8B96-CD82463EDEA1}"/>
              </a:ext>
            </a:extLst>
          </p:cNvPr>
          <p:cNvSpPr>
            <a:spLocks noGrp="1"/>
          </p:cNvSpPr>
          <p:nvPr>
            <p:ph idx="1"/>
          </p:nvPr>
        </p:nvSpPr>
        <p:spPr>
          <a:xfrm>
            <a:off x="314325" y="4518818"/>
            <a:ext cx="3962400" cy="1477963"/>
          </a:xfrm>
        </p:spPr>
        <p:txBody>
          <a:bodyPr rtlCol="0">
            <a:normAutofit/>
          </a:bodyPr>
          <a:lstStyle/>
          <a:p>
            <a:pPr marL="0" indent="0" fontAlgn="auto">
              <a:spcAft>
                <a:spcPts val="0"/>
              </a:spcAft>
              <a:buNone/>
              <a:defRPr/>
            </a:pPr>
            <a:r>
              <a:rPr lang="en-CA" sz="2400" dirty="0"/>
              <a:t>PG between LA → LV determines rate of pressure equalization in diastole </a:t>
            </a:r>
          </a:p>
        </p:txBody>
      </p:sp>
      <p:pic>
        <p:nvPicPr>
          <p:cNvPr id="31748" name="Picture 3">
            <a:extLst>
              <a:ext uri="{FF2B5EF4-FFF2-40B4-BE49-F238E27FC236}">
                <a16:creationId xmlns:a16="http://schemas.microsoft.com/office/drawing/2014/main" id="{BA114761-F83D-4ACF-8337-F58179A81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600200"/>
            <a:ext cx="35909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a:extLst>
              <a:ext uri="{FF2B5EF4-FFF2-40B4-BE49-F238E27FC236}">
                <a16:creationId xmlns:a16="http://schemas.microsoft.com/office/drawing/2014/main" id="{36EA21B4-604A-4AC8-94D4-E71195E42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219200"/>
            <a:ext cx="199072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6">
            <a:extLst>
              <a:ext uri="{FF2B5EF4-FFF2-40B4-BE49-F238E27FC236}">
                <a16:creationId xmlns:a16="http://schemas.microsoft.com/office/drawing/2014/main" id="{929F31DA-DF97-4B02-BC38-D5C67BDF54DA}"/>
              </a:ext>
            </a:extLst>
          </p:cNvPr>
          <p:cNvSpPr txBox="1">
            <a:spLocks/>
          </p:cNvSpPr>
          <p:nvPr/>
        </p:nvSpPr>
        <p:spPr>
          <a:xfrm>
            <a:off x="5638800" y="1371600"/>
            <a:ext cx="3505200" cy="1477963"/>
          </a:xfrm>
          <a:prstGeom prst="rect">
            <a:avLst/>
          </a:prstGeom>
        </p:spPr>
        <p:txBody>
          <a:bodyPr>
            <a:normAutofit/>
          </a:bodyPr>
          <a:lstStyle/>
          <a:p>
            <a:pPr fontAlgn="auto">
              <a:spcBef>
                <a:spcPts val="0"/>
              </a:spcBef>
              <a:spcAft>
                <a:spcPts val="0"/>
              </a:spcAft>
              <a:defRPr/>
            </a:pPr>
            <a:r>
              <a:rPr lang="en-CA" sz="2400" dirty="0">
                <a:latin typeface="+mn-lt"/>
                <a:cs typeface="+mn-cs"/>
              </a:rPr>
              <a:t>Echocardiography does not measure pressure but does measure velocity</a:t>
            </a:r>
          </a:p>
        </p:txBody>
      </p:sp>
      <p:sp>
        <p:nvSpPr>
          <p:cNvPr id="9" name="Content Placeholder 6">
            <a:extLst>
              <a:ext uri="{FF2B5EF4-FFF2-40B4-BE49-F238E27FC236}">
                <a16:creationId xmlns:a16="http://schemas.microsoft.com/office/drawing/2014/main" id="{E470F755-F86E-4679-90EC-57D6B87A76BA}"/>
              </a:ext>
            </a:extLst>
          </p:cNvPr>
          <p:cNvSpPr txBox="1">
            <a:spLocks/>
          </p:cNvSpPr>
          <p:nvPr/>
        </p:nvSpPr>
        <p:spPr>
          <a:xfrm>
            <a:off x="5638800" y="3581400"/>
            <a:ext cx="3505200" cy="1477963"/>
          </a:xfrm>
          <a:prstGeom prst="rect">
            <a:avLst/>
          </a:prstGeom>
        </p:spPr>
        <p:txBody>
          <a:bodyPr>
            <a:normAutofit fontScale="85000" lnSpcReduction="10000"/>
          </a:bodyPr>
          <a:lstStyle/>
          <a:p>
            <a:pPr fontAlgn="auto">
              <a:spcBef>
                <a:spcPct val="20000"/>
              </a:spcBef>
              <a:spcAft>
                <a:spcPts val="0"/>
              </a:spcAft>
              <a:defRPr/>
            </a:pPr>
            <a:r>
              <a:rPr lang="en-CA" sz="2800" dirty="0">
                <a:latin typeface="+mn-lt"/>
                <a:cs typeface="+mn-cs"/>
              </a:rPr>
              <a:t>MV inflow velocity is directly related to the PG by the Bernoulli equation, record with CWD</a:t>
            </a:r>
          </a:p>
        </p:txBody>
      </p:sp>
      <p:pic>
        <p:nvPicPr>
          <p:cNvPr id="31752" name="Picture 5">
            <a:extLst>
              <a:ext uri="{FF2B5EF4-FFF2-40B4-BE49-F238E27FC236}">
                <a16:creationId xmlns:a16="http://schemas.microsoft.com/office/drawing/2014/main" id="{4920ABEE-0E07-4993-8D9C-961618070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797345"/>
            <a:ext cx="2286000" cy="63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xEl>
                                              <p:pRg st="0" end="0"/>
                                            </p:txEl>
                                          </p:spTgt>
                                        </p:tgtEl>
                                      </p:cBhvr>
                                    </p:animEffect>
                                    <p:set>
                                      <p:cBhvr>
                                        <p:cTn id="7" dur="1" fill="hold">
                                          <p:stCondLst>
                                            <p:cond delay="499"/>
                                          </p:stCondLst>
                                        </p:cTn>
                                        <p:tgtEl>
                                          <p:spTgt spid="7">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1748"/>
                                        </p:tgtEl>
                                      </p:cBhvr>
                                    </p:animEffect>
                                    <p:set>
                                      <p:cBhvr>
                                        <p:cTn id="10" dur="1" fill="hold">
                                          <p:stCondLst>
                                            <p:cond delay="499"/>
                                          </p:stCondLst>
                                        </p:cTn>
                                        <p:tgtEl>
                                          <p:spTgt spid="3174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17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a:extLst>
              <a:ext uri="{FF2B5EF4-FFF2-40B4-BE49-F238E27FC236}">
                <a16:creationId xmlns:a16="http://schemas.microsoft.com/office/drawing/2014/main" id="{9AA9439F-26D1-4FB9-90CF-E93B37DF8BAD}"/>
              </a:ext>
            </a:extLst>
          </p:cNvPr>
          <p:cNvSpPr>
            <a:spLocks noGrp="1"/>
          </p:cNvSpPr>
          <p:nvPr>
            <p:ph type="title"/>
          </p:nvPr>
        </p:nvSpPr>
        <p:spPr/>
        <p:txBody>
          <a:bodyPr/>
          <a:lstStyle/>
          <a:p>
            <a:r>
              <a:rPr lang="en-CA" altLang="en-US"/>
              <a:t>MS Spectral Doppler</a:t>
            </a:r>
          </a:p>
        </p:txBody>
      </p:sp>
      <p:sp>
        <p:nvSpPr>
          <p:cNvPr id="7" name="Content Placeholder 6">
            <a:extLst>
              <a:ext uri="{FF2B5EF4-FFF2-40B4-BE49-F238E27FC236}">
                <a16:creationId xmlns:a16="http://schemas.microsoft.com/office/drawing/2014/main" id="{75174B04-27CE-4609-8B96-CD82463EDEA1}"/>
              </a:ext>
            </a:extLst>
          </p:cNvPr>
          <p:cNvSpPr>
            <a:spLocks noGrp="1"/>
          </p:cNvSpPr>
          <p:nvPr>
            <p:ph sz="half" idx="1"/>
          </p:nvPr>
        </p:nvSpPr>
        <p:spPr>
          <a:xfrm>
            <a:off x="446314" y="1371600"/>
            <a:ext cx="4038600" cy="2590800"/>
          </a:xfrm>
        </p:spPr>
        <p:txBody>
          <a:bodyPr rtlCol="0">
            <a:normAutofit/>
          </a:bodyPr>
          <a:lstStyle/>
          <a:p>
            <a:pPr>
              <a:spcBef>
                <a:spcPct val="0"/>
              </a:spcBef>
            </a:pPr>
            <a:r>
              <a:rPr lang="en-CA" altLang="en-US" dirty="0"/>
              <a:t>High E wave velocity</a:t>
            </a:r>
          </a:p>
          <a:p>
            <a:pPr>
              <a:spcBef>
                <a:spcPct val="0"/>
              </a:spcBef>
            </a:pPr>
            <a:r>
              <a:rPr lang="en-CA" altLang="en-US" dirty="0"/>
              <a:t>Flattened E wave slope</a:t>
            </a:r>
          </a:p>
          <a:p>
            <a:pPr>
              <a:spcBef>
                <a:spcPct val="0"/>
              </a:spcBef>
            </a:pPr>
            <a:r>
              <a:rPr lang="en-CA" altLang="en-US" dirty="0"/>
              <a:t>Fusion E and A wave</a:t>
            </a:r>
          </a:p>
          <a:p>
            <a:pPr>
              <a:spcBef>
                <a:spcPct val="0"/>
              </a:spcBef>
            </a:pPr>
            <a:r>
              <a:rPr lang="en-CA" altLang="en-US" dirty="0"/>
              <a:t>PG: mean, peak</a:t>
            </a:r>
          </a:p>
          <a:p>
            <a:pPr hangingPunct="0">
              <a:spcBef>
                <a:spcPct val="0"/>
              </a:spcBef>
            </a:pPr>
            <a:r>
              <a:rPr lang="en-CA" altLang="en-US" dirty="0"/>
              <a:t>MVA: PHT, DT</a:t>
            </a:r>
          </a:p>
          <a:p>
            <a:pPr marL="0" indent="0" fontAlgn="auto">
              <a:spcAft>
                <a:spcPts val="0"/>
              </a:spcAft>
              <a:buNone/>
              <a:defRPr/>
            </a:pPr>
            <a:endParaRPr lang="en-CA" dirty="0"/>
          </a:p>
        </p:txBody>
      </p:sp>
      <p:sp>
        <p:nvSpPr>
          <p:cNvPr id="2" name="Content Placeholder 1">
            <a:extLst>
              <a:ext uri="{FF2B5EF4-FFF2-40B4-BE49-F238E27FC236}">
                <a16:creationId xmlns:a16="http://schemas.microsoft.com/office/drawing/2014/main" id="{86D70C00-AF14-4CAC-AE95-341E07B40668}"/>
              </a:ext>
            </a:extLst>
          </p:cNvPr>
          <p:cNvSpPr>
            <a:spLocks noGrp="1"/>
          </p:cNvSpPr>
          <p:nvPr>
            <p:ph sz="half" idx="2"/>
          </p:nvPr>
        </p:nvSpPr>
        <p:spPr>
          <a:xfrm>
            <a:off x="2552700" y="4474029"/>
            <a:ext cx="4038600" cy="1767682"/>
          </a:xfrm>
          <a:noFill/>
        </p:spPr>
        <p:txBody>
          <a:bodyPr/>
          <a:lstStyle/>
          <a:p>
            <a:pPr marL="0" indent="0">
              <a:spcBef>
                <a:spcPts val="0"/>
              </a:spcBef>
              <a:buNone/>
            </a:pPr>
            <a:r>
              <a:rPr lang="en-CA" dirty="0">
                <a:solidFill>
                  <a:srgbClr val="FFFF00"/>
                </a:solidFill>
              </a:rPr>
              <a:t>MR</a:t>
            </a:r>
          </a:p>
          <a:p>
            <a:pPr>
              <a:spcBef>
                <a:spcPts val="0"/>
              </a:spcBef>
            </a:pPr>
            <a:r>
              <a:rPr lang="en-CA" dirty="0"/>
              <a:t>Higher E velocity</a:t>
            </a:r>
          </a:p>
          <a:p>
            <a:pPr>
              <a:spcBef>
                <a:spcPts val="0"/>
              </a:spcBef>
            </a:pPr>
            <a:r>
              <a:rPr lang="en-CA" dirty="0"/>
              <a:t>Peak PG &gt; 20mmHg</a:t>
            </a:r>
          </a:p>
          <a:p>
            <a:pPr>
              <a:spcBef>
                <a:spcPts val="0"/>
              </a:spcBef>
            </a:pPr>
            <a:r>
              <a:rPr lang="en-CA" dirty="0"/>
              <a:t>Mean PG &lt; 10mmHg</a:t>
            </a:r>
          </a:p>
        </p:txBody>
      </p:sp>
      <p:pic>
        <p:nvPicPr>
          <p:cNvPr id="10" name="Picture 2">
            <a:extLst>
              <a:ext uri="{FF2B5EF4-FFF2-40B4-BE49-F238E27FC236}">
                <a16:creationId xmlns:a16="http://schemas.microsoft.com/office/drawing/2014/main" id="{256D49B1-03B6-4D6A-BADA-EBCD73E19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85" t="25000" r="43777" b="21875"/>
          <a:stretch>
            <a:fillRect/>
          </a:stretch>
        </p:blipFill>
        <p:spPr bwMode="auto">
          <a:xfrm>
            <a:off x="4512839" y="685800"/>
            <a:ext cx="4572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443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dissolv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uiExpan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a:extLst>
              <a:ext uri="{FF2B5EF4-FFF2-40B4-BE49-F238E27FC236}">
                <a16:creationId xmlns:a16="http://schemas.microsoft.com/office/drawing/2014/main" id="{6E00C4B2-1EB5-4151-8B28-2C5CAF1EFFB4}"/>
              </a:ext>
            </a:extLst>
          </p:cNvPr>
          <p:cNvSpPr>
            <a:spLocks noGrp="1"/>
          </p:cNvSpPr>
          <p:nvPr>
            <p:ph type="title"/>
          </p:nvPr>
        </p:nvSpPr>
        <p:spPr/>
        <p:txBody>
          <a:bodyPr/>
          <a:lstStyle/>
          <a:p>
            <a:r>
              <a:rPr lang="en-CA" altLang="en-US" dirty="0"/>
              <a:t>MS Spectral Doppler</a:t>
            </a:r>
          </a:p>
        </p:txBody>
      </p:sp>
      <p:sp>
        <p:nvSpPr>
          <p:cNvPr id="32772" name="TextBox 12">
            <a:extLst>
              <a:ext uri="{FF2B5EF4-FFF2-40B4-BE49-F238E27FC236}">
                <a16:creationId xmlns:a16="http://schemas.microsoft.com/office/drawing/2014/main" id="{70849A48-DBCB-4190-8655-B52BE04547AB}"/>
              </a:ext>
            </a:extLst>
          </p:cNvPr>
          <p:cNvSpPr txBox="1">
            <a:spLocks noChangeArrowheads="1"/>
          </p:cNvSpPr>
          <p:nvPr/>
        </p:nvSpPr>
        <p:spPr bwMode="auto">
          <a:xfrm>
            <a:off x="2133600" y="5329041"/>
            <a:ext cx="49827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CA" altLang="en-US" sz="2400" dirty="0">
                <a:solidFill>
                  <a:srgbClr val="FF0000"/>
                </a:solidFill>
              </a:rPr>
              <a:t>Mild</a:t>
            </a:r>
            <a:r>
              <a:rPr lang="en-CA" altLang="en-US" dirty="0">
                <a:solidFill>
                  <a:srgbClr val="FF0000"/>
                </a:solidFill>
              </a:rPr>
              <a:t>                       </a:t>
            </a:r>
            <a:r>
              <a:rPr lang="en-CA" altLang="en-US" sz="2400" dirty="0">
                <a:solidFill>
                  <a:srgbClr val="FF0000"/>
                </a:solidFill>
              </a:rPr>
              <a:t>Moderate           Severe</a:t>
            </a:r>
          </a:p>
          <a:p>
            <a:r>
              <a:rPr lang="en-CA" altLang="en-US" sz="2400" dirty="0">
                <a:solidFill>
                  <a:srgbClr val="FF0000"/>
                </a:solidFill>
              </a:rPr>
              <a:t>&lt; 5                       5-10             </a:t>
            </a:r>
            <a:r>
              <a:rPr lang="en-CA" altLang="en-US" dirty="0">
                <a:solidFill>
                  <a:srgbClr val="FF0000"/>
                </a:solidFill>
              </a:rPr>
              <a:t>           </a:t>
            </a:r>
            <a:r>
              <a:rPr lang="en-CA" altLang="en-US" sz="2400" dirty="0">
                <a:solidFill>
                  <a:srgbClr val="FF0000"/>
                </a:solidFill>
              </a:rPr>
              <a:t>&gt;10</a:t>
            </a:r>
            <a:endParaRPr lang="en-CA" altLang="en-US" dirty="0">
              <a:solidFill>
                <a:srgbClr val="FF0000"/>
              </a:solidFill>
            </a:endParaRPr>
          </a:p>
        </p:txBody>
      </p:sp>
      <p:pic>
        <p:nvPicPr>
          <p:cNvPr id="4" name="Picture 3">
            <a:extLst>
              <a:ext uri="{FF2B5EF4-FFF2-40B4-BE49-F238E27FC236}">
                <a16:creationId xmlns:a16="http://schemas.microsoft.com/office/drawing/2014/main" id="{1F81923F-90C3-424B-B538-1F304C7C9989}"/>
              </a:ext>
            </a:extLst>
          </p:cNvPr>
          <p:cNvPicPr>
            <a:picLocks noChangeAspect="1"/>
          </p:cNvPicPr>
          <p:nvPr/>
        </p:nvPicPr>
        <p:blipFill>
          <a:blip r:embed="rId3"/>
          <a:stretch>
            <a:fillRect/>
          </a:stretch>
        </p:blipFill>
        <p:spPr>
          <a:xfrm>
            <a:off x="1440000" y="914400"/>
            <a:ext cx="6264000" cy="44146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a:extLst>
              <a:ext uri="{FF2B5EF4-FFF2-40B4-BE49-F238E27FC236}">
                <a16:creationId xmlns:a16="http://schemas.microsoft.com/office/drawing/2014/main" id="{E4736086-3CA1-49D2-8177-ABC50B349BC6}"/>
              </a:ext>
            </a:extLst>
          </p:cNvPr>
          <p:cNvSpPr>
            <a:spLocks noGrp="1"/>
          </p:cNvSpPr>
          <p:nvPr>
            <p:ph type="title"/>
          </p:nvPr>
        </p:nvSpPr>
        <p:spPr/>
        <p:txBody>
          <a:bodyPr/>
          <a:lstStyle/>
          <a:p>
            <a:r>
              <a:rPr lang="en-CA" altLang="en-US"/>
              <a:t>MS PG Limitations</a:t>
            </a:r>
          </a:p>
        </p:txBody>
      </p:sp>
      <p:sp>
        <p:nvSpPr>
          <p:cNvPr id="33796" name="Content Placeholder 5">
            <a:extLst>
              <a:ext uri="{FF2B5EF4-FFF2-40B4-BE49-F238E27FC236}">
                <a16:creationId xmlns:a16="http://schemas.microsoft.com/office/drawing/2014/main" id="{7FE1FDCB-0CEB-41F8-991E-FB617E052CA2}"/>
              </a:ext>
            </a:extLst>
          </p:cNvPr>
          <p:cNvSpPr>
            <a:spLocks noGrp="1"/>
          </p:cNvSpPr>
          <p:nvPr>
            <p:ph sz="half" idx="1"/>
          </p:nvPr>
        </p:nvSpPr>
        <p:spPr>
          <a:xfrm>
            <a:off x="418170" y="914400"/>
            <a:ext cx="3087030" cy="878062"/>
          </a:xfrm>
        </p:spPr>
        <p:txBody>
          <a:bodyPr/>
          <a:lstStyle/>
          <a:p>
            <a:pPr marL="0" indent="0">
              <a:spcBef>
                <a:spcPts val="0"/>
              </a:spcBef>
              <a:buNone/>
            </a:pPr>
            <a:r>
              <a:rPr lang="en-CA" altLang="en-US" dirty="0">
                <a:solidFill>
                  <a:srgbClr val="FFFF00"/>
                </a:solidFill>
                <a:sym typeface="Symbol" panose="05050102010706020507" pitchFamily="18" charset="2"/>
              </a:rPr>
              <a:t>Underestimate MS</a:t>
            </a:r>
          </a:p>
          <a:p>
            <a:pPr marL="0" indent="0">
              <a:spcBef>
                <a:spcPts val="0"/>
              </a:spcBef>
              <a:buNone/>
            </a:pPr>
            <a:r>
              <a:rPr lang="en-CA" altLang="en-US" sz="2400" dirty="0">
                <a:solidFill>
                  <a:srgbClr val="FFFF00"/>
                </a:solidFill>
                <a:sym typeface="Symbol" panose="05050102010706020507" pitchFamily="18" charset="2"/>
              </a:rPr>
              <a:t>(Low PG, Small MVA)</a:t>
            </a:r>
            <a:endParaRPr lang="en-CA" altLang="en-US" dirty="0">
              <a:solidFill>
                <a:srgbClr val="FFFF00"/>
              </a:solidFill>
              <a:sym typeface="Symbol" panose="05050102010706020507" pitchFamily="18" charset="2"/>
            </a:endParaRPr>
          </a:p>
        </p:txBody>
      </p:sp>
      <p:sp>
        <p:nvSpPr>
          <p:cNvPr id="33798" name="Content Placeholder 9">
            <a:extLst>
              <a:ext uri="{FF2B5EF4-FFF2-40B4-BE49-F238E27FC236}">
                <a16:creationId xmlns:a16="http://schemas.microsoft.com/office/drawing/2014/main" id="{9BA0E509-F147-4BBC-9986-70FF0103E568}"/>
              </a:ext>
            </a:extLst>
          </p:cNvPr>
          <p:cNvSpPr>
            <a:spLocks noGrp="1"/>
          </p:cNvSpPr>
          <p:nvPr>
            <p:ph sz="half" idx="2"/>
          </p:nvPr>
        </p:nvSpPr>
        <p:spPr>
          <a:xfrm>
            <a:off x="5780535" y="917713"/>
            <a:ext cx="3018184" cy="1368287"/>
          </a:xfrm>
        </p:spPr>
        <p:txBody>
          <a:bodyPr/>
          <a:lstStyle/>
          <a:p>
            <a:pPr marL="0" indent="0">
              <a:spcBef>
                <a:spcPts val="0"/>
              </a:spcBef>
              <a:buNone/>
            </a:pPr>
            <a:r>
              <a:rPr lang="en-CA" altLang="en-US" dirty="0">
                <a:solidFill>
                  <a:srgbClr val="FFFF00"/>
                </a:solidFill>
                <a:sym typeface="Symbol" panose="05050102010706020507" pitchFamily="18" charset="2"/>
              </a:rPr>
              <a:t>Overestimate MS</a:t>
            </a:r>
          </a:p>
          <a:p>
            <a:pPr marL="0" indent="0">
              <a:spcBef>
                <a:spcPts val="0"/>
              </a:spcBef>
              <a:buNone/>
            </a:pPr>
            <a:r>
              <a:rPr lang="en-CA" altLang="en-US" sz="2400" dirty="0">
                <a:solidFill>
                  <a:srgbClr val="FFFF00"/>
                </a:solidFill>
                <a:sym typeface="Symbol" panose="05050102010706020507" pitchFamily="18" charset="2"/>
              </a:rPr>
              <a:t>(High PG, Large MVA)</a:t>
            </a:r>
            <a:endParaRPr lang="en-CA" altLang="en-US" dirty="0">
              <a:solidFill>
                <a:srgbClr val="FFFF00"/>
              </a:solidFill>
              <a:sym typeface="Symbol" panose="05050102010706020507" pitchFamily="18" charset="2"/>
            </a:endParaRPr>
          </a:p>
        </p:txBody>
      </p:sp>
      <p:pic>
        <p:nvPicPr>
          <p:cNvPr id="33799" name="Picture 4">
            <a:extLst>
              <a:ext uri="{FF2B5EF4-FFF2-40B4-BE49-F238E27FC236}">
                <a16:creationId xmlns:a16="http://schemas.microsoft.com/office/drawing/2014/main" id="{58F21DAC-9B87-4A67-92CA-1A588703DB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866"/>
          <a:stretch/>
        </p:blipFill>
        <p:spPr bwMode="auto">
          <a:xfrm>
            <a:off x="3363466" y="1430347"/>
            <a:ext cx="2541888" cy="405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3D70CF1D-0D31-4636-B1AC-CBAEC7EA79B6}"/>
              </a:ext>
            </a:extLst>
          </p:cNvPr>
          <p:cNvSpPr txBox="1">
            <a:spLocks/>
          </p:cNvSpPr>
          <p:nvPr/>
        </p:nvSpPr>
        <p:spPr bwMode="auto">
          <a:xfrm>
            <a:off x="6461512" y="4277411"/>
            <a:ext cx="1715308" cy="13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Arial"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00"/>
              </a:buClr>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FF00"/>
              </a:buClr>
              <a:buFont typeface="Arial" pitchFamily="34"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FF0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0"/>
              </a:spcBef>
              <a:buNone/>
            </a:pPr>
            <a:r>
              <a:rPr lang="en-CA" altLang="en-US" dirty="0">
                <a:solidFill>
                  <a:srgbClr val="FFFF00"/>
                </a:solidFill>
                <a:sym typeface="Symbol" panose="05050102010706020507" pitchFamily="18" charset="2"/>
              </a:rPr>
              <a:t>↓ LVEDP</a:t>
            </a:r>
          </a:p>
          <a:p>
            <a:pPr>
              <a:spcBef>
                <a:spcPts val="0"/>
              </a:spcBef>
            </a:pPr>
            <a:r>
              <a:rPr lang="en-CA" altLang="en-US" sz="2400" dirty="0">
                <a:sym typeface="Symbol" panose="05050102010706020507" pitchFamily="18" charset="2"/>
              </a:rPr>
              <a:t> CO</a:t>
            </a:r>
          </a:p>
          <a:p>
            <a:pPr>
              <a:spcBef>
                <a:spcPts val="0"/>
              </a:spcBef>
            </a:pPr>
            <a:r>
              <a:rPr lang="en-CA" altLang="en-US" sz="2400" dirty="0">
                <a:sym typeface="Symbol" panose="05050102010706020507" pitchFamily="18" charset="2"/>
              </a:rPr>
              <a:t> HR</a:t>
            </a:r>
          </a:p>
        </p:txBody>
      </p:sp>
      <p:sp>
        <p:nvSpPr>
          <p:cNvPr id="11" name="Content Placeholder 9">
            <a:extLst>
              <a:ext uri="{FF2B5EF4-FFF2-40B4-BE49-F238E27FC236}">
                <a16:creationId xmlns:a16="http://schemas.microsoft.com/office/drawing/2014/main" id="{885FC30B-EEA4-4808-866A-41542BF6E131}"/>
              </a:ext>
            </a:extLst>
          </p:cNvPr>
          <p:cNvSpPr txBox="1">
            <a:spLocks/>
          </p:cNvSpPr>
          <p:nvPr/>
        </p:nvSpPr>
        <p:spPr bwMode="auto">
          <a:xfrm>
            <a:off x="6550758" y="1888516"/>
            <a:ext cx="2299891" cy="13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Arial"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00"/>
              </a:buClr>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FF00"/>
              </a:buClr>
              <a:buFont typeface="Arial" pitchFamily="34"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FF0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0"/>
              </a:spcBef>
              <a:buNone/>
            </a:pPr>
            <a:r>
              <a:rPr lang="en-CA" altLang="en-US" dirty="0">
                <a:solidFill>
                  <a:srgbClr val="FFFF00"/>
                </a:solidFill>
                <a:sym typeface="Symbol" panose="05050102010706020507" pitchFamily="18" charset="2"/>
              </a:rPr>
              <a:t>↑ LAP</a:t>
            </a:r>
          </a:p>
          <a:p>
            <a:pPr>
              <a:spcBef>
                <a:spcPts val="0"/>
              </a:spcBef>
            </a:pPr>
            <a:r>
              <a:rPr lang="en-CA" altLang="en-US" sz="2400" dirty="0">
                <a:sym typeface="Symbol" panose="05050102010706020507" pitchFamily="18" charset="2"/>
              </a:rPr>
              <a:t>MR</a:t>
            </a:r>
          </a:p>
          <a:p>
            <a:pPr>
              <a:spcBef>
                <a:spcPts val="0"/>
              </a:spcBef>
            </a:pPr>
            <a:r>
              <a:rPr lang="en-CA" altLang="en-US" sz="2400" dirty="0">
                <a:sym typeface="Symbol" panose="05050102010706020507" pitchFamily="18" charset="2"/>
              </a:rPr>
              <a:t>Diastolic </a:t>
            </a:r>
            <a:r>
              <a:rPr lang="en-CA" altLang="en-US" sz="2400" dirty="0" err="1">
                <a:sym typeface="Symbol" panose="05050102010706020507" pitchFamily="18" charset="2"/>
              </a:rPr>
              <a:t>dys</a:t>
            </a:r>
            <a:endParaRPr lang="en-CA" altLang="en-US" sz="2400" dirty="0"/>
          </a:p>
        </p:txBody>
      </p:sp>
      <p:cxnSp>
        <p:nvCxnSpPr>
          <p:cNvPr id="14" name="Straight Arrow Connector 13">
            <a:extLst>
              <a:ext uri="{FF2B5EF4-FFF2-40B4-BE49-F238E27FC236}">
                <a16:creationId xmlns:a16="http://schemas.microsoft.com/office/drawing/2014/main" id="{66B60D67-9786-46A4-BCE7-C9ECFB29B028}"/>
              </a:ext>
            </a:extLst>
          </p:cNvPr>
          <p:cNvCxnSpPr>
            <a:cxnSpLocks/>
          </p:cNvCxnSpPr>
          <p:nvPr/>
        </p:nvCxnSpPr>
        <p:spPr>
          <a:xfrm>
            <a:off x="4572000" y="3912602"/>
            <a:ext cx="1789436" cy="512632"/>
          </a:xfrm>
          <a:prstGeom prst="straightConnector1">
            <a:avLst/>
          </a:prstGeom>
          <a:ln w="34925">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363E2D-0645-4F8E-8B14-D78D1A5D7977}"/>
              </a:ext>
            </a:extLst>
          </p:cNvPr>
          <p:cNvCxnSpPr>
            <a:cxnSpLocks/>
          </p:cNvCxnSpPr>
          <p:nvPr/>
        </p:nvCxnSpPr>
        <p:spPr>
          <a:xfrm flipV="1">
            <a:off x="4715700" y="2183438"/>
            <a:ext cx="1835059" cy="953963"/>
          </a:xfrm>
          <a:prstGeom prst="straightConnector1">
            <a:avLst/>
          </a:prstGeom>
          <a:ln w="34925">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3D067B2-7740-403F-9498-DB10EDEAFDEA}"/>
              </a:ext>
            </a:extLst>
          </p:cNvPr>
          <p:cNvGrpSpPr/>
          <p:nvPr/>
        </p:nvGrpSpPr>
        <p:grpSpPr>
          <a:xfrm>
            <a:off x="1072298" y="1928072"/>
            <a:ext cx="3499702" cy="4015528"/>
            <a:chOff x="1072298" y="1928072"/>
            <a:chExt cx="3499702" cy="4015528"/>
          </a:xfrm>
        </p:grpSpPr>
        <p:sp>
          <p:nvSpPr>
            <p:cNvPr id="13" name="Content Placeholder 5">
              <a:extLst>
                <a:ext uri="{FF2B5EF4-FFF2-40B4-BE49-F238E27FC236}">
                  <a16:creationId xmlns:a16="http://schemas.microsoft.com/office/drawing/2014/main" id="{CC577C92-12CD-4C99-BD3C-E3BDF442BC3B}"/>
                </a:ext>
              </a:extLst>
            </p:cNvPr>
            <p:cNvSpPr txBox="1">
              <a:spLocks/>
            </p:cNvSpPr>
            <p:nvPr/>
          </p:nvSpPr>
          <p:spPr bwMode="auto">
            <a:xfrm>
              <a:off x="1072298" y="3912602"/>
              <a:ext cx="2278354" cy="20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Arial"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00"/>
                </a:buClr>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FF00"/>
                </a:buClr>
                <a:buFont typeface="Arial" pitchFamily="34"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FF0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0"/>
                </a:spcBef>
                <a:buNone/>
              </a:pPr>
              <a:r>
                <a:rPr lang="en-CA" altLang="en-US" dirty="0">
                  <a:solidFill>
                    <a:srgbClr val="FFFF00"/>
                  </a:solidFill>
                  <a:sym typeface="Symbol" panose="05050102010706020507" pitchFamily="18" charset="2"/>
                </a:rPr>
                <a:t>↑ LVEDP</a:t>
              </a:r>
            </a:p>
            <a:p>
              <a:pPr>
                <a:spcBef>
                  <a:spcPts val="0"/>
                </a:spcBef>
              </a:pPr>
              <a:r>
                <a:rPr lang="en-CA" altLang="en-US" sz="2400" dirty="0">
                  <a:sym typeface="Symbol" panose="05050102010706020507" pitchFamily="18" charset="2"/>
                </a:rPr>
                <a:t> CO</a:t>
              </a:r>
            </a:p>
            <a:p>
              <a:pPr>
                <a:spcBef>
                  <a:spcPts val="0"/>
                </a:spcBef>
              </a:pPr>
              <a:r>
                <a:rPr lang="en-CA" altLang="en-US" sz="2400" dirty="0">
                  <a:sym typeface="Symbol" panose="05050102010706020507" pitchFamily="18" charset="2"/>
                </a:rPr>
                <a:t>AI</a:t>
              </a:r>
            </a:p>
            <a:p>
              <a:pPr>
                <a:spcBef>
                  <a:spcPts val="0"/>
                </a:spcBef>
              </a:pPr>
              <a:r>
                <a:rPr lang="en-CA" altLang="en-US" sz="2400" dirty="0">
                  <a:sym typeface="Symbol" panose="05050102010706020507" pitchFamily="18" charset="2"/>
                </a:rPr>
                <a:t>LVH: HBP, AS</a:t>
              </a:r>
            </a:p>
            <a:p>
              <a:pPr>
                <a:spcBef>
                  <a:spcPts val="0"/>
                </a:spcBef>
              </a:pPr>
              <a:r>
                <a:rPr lang="en-CA" altLang="en-US" sz="2400" dirty="0">
                  <a:sym typeface="Symbol" panose="05050102010706020507" pitchFamily="18" charset="2"/>
                </a:rPr>
                <a:t>Diastolic </a:t>
              </a:r>
              <a:r>
                <a:rPr lang="en-CA" altLang="en-US" sz="2400" dirty="0" err="1">
                  <a:sym typeface="Symbol" panose="05050102010706020507" pitchFamily="18" charset="2"/>
                </a:rPr>
                <a:t>dys</a:t>
              </a:r>
              <a:endParaRPr lang="en-CA" altLang="en-US" sz="2400" dirty="0"/>
            </a:p>
          </p:txBody>
        </p:sp>
        <p:cxnSp>
          <p:nvCxnSpPr>
            <p:cNvPr id="6" name="Straight Arrow Connector 5">
              <a:extLst>
                <a:ext uri="{FF2B5EF4-FFF2-40B4-BE49-F238E27FC236}">
                  <a16:creationId xmlns:a16="http://schemas.microsoft.com/office/drawing/2014/main" id="{E2DEBC2D-2AA5-48C3-A8A6-B5EB7EE0C7E2}"/>
                </a:ext>
              </a:extLst>
            </p:cNvPr>
            <p:cNvCxnSpPr>
              <a:cxnSpLocks/>
            </p:cNvCxnSpPr>
            <p:nvPr/>
          </p:nvCxnSpPr>
          <p:spPr>
            <a:xfrm flipH="1">
              <a:off x="2597980" y="3613756"/>
              <a:ext cx="1974020" cy="555162"/>
            </a:xfrm>
            <a:prstGeom prst="straightConnector1">
              <a:avLst/>
            </a:prstGeom>
            <a:ln w="34925">
              <a:solidFill>
                <a:srgbClr val="FFC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9">
              <a:extLst>
                <a:ext uri="{FF2B5EF4-FFF2-40B4-BE49-F238E27FC236}">
                  <a16:creationId xmlns:a16="http://schemas.microsoft.com/office/drawing/2014/main" id="{BFA08C9B-8872-40F6-B653-3065D09DBE93}"/>
                </a:ext>
              </a:extLst>
            </p:cNvPr>
            <p:cNvSpPr txBox="1">
              <a:spLocks/>
            </p:cNvSpPr>
            <p:nvPr/>
          </p:nvSpPr>
          <p:spPr bwMode="auto">
            <a:xfrm>
              <a:off x="1203656" y="1928072"/>
              <a:ext cx="1288374" cy="8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Arial"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00"/>
                </a:buClr>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FF00"/>
                </a:buClr>
                <a:buFont typeface="Arial" pitchFamily="34"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FF0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0"/>
                </a:spcBef>
                <a:buNone/>
              </a:pPr>
              <a:r>
                <a:rPr lang="en-CA" altLang="en-US" dirty="0">
                  <a:solidFill>
                    <a:srgbClr val="FFFF00"/>
                  </a:solidFill>
                  <a:sym typeface="Symbol" panose="05050102010706020507" pitchFamily="18" charset="2"/>
                </a:rPr>
                <a:t>↓ LAP</a:t>
              </a:r>
            </a:p>
            <a:p>
              <a:pPr>
                <a:spcBef>
                  <a:spcPts val="0"/>
                </a:spcBef>
              </a:pPr>
              <a:r>
                <a:rPr lang="en-CA" altLang="en-US" sz="2400" dirty="0">
                  <a:sym typeface="Symbol" panose="05050102010706020507" pitchFamily="18" charset="2"/>
                </a:rPr>
                <a:t> HR</a:t>
              </a:r>
            </a:p>
            <a:p>
              <a:pPr>
                <a:spcBef>
                  <a:spcPts val="0"/>
                </a:spcBef>
              </a:pPr>
              <a:r>
                <a:rPr lang="en-CA" altLang="en-US" sz="2400" dirty="0">
                  <a:sym typeface="Symbol" panose="05050102010706020507" pitchFamily="18" charset="2"/>
                </a:rPr>
                <a:t>ASD</a:t>
              </a:r>
              <a:endParaRPr lang="en-CA" altLang="en-US" sz="2400" dirty="0"/>
            </a:p>
          </p:txBody>
        </p:sp>
        <p:cxnSp>
          <p:nvCxnSpPr>
            <p:cNvPr id="29" name="Straight Arrow Connector 28">
              <a:extLst>
                <a:ext uri="{FF2B5EF4-FFF2-40B4-BE49-F238E27FC236}">
                  <a16:creationId xmlns:a16="http://schemas.microsoft.com/office/drawing/2014/main" id="{9CC87682-89CB-42B6-9F76-108ADD40DCC2}"/>
                </a:ext>
              </a:extLst>
            </p:cNvPr>
            <p:cNvCxnSpPr>
              <a:cxnSpLocks/>
            </p:cNvCxnSpPr>
            <p:nvPr/>
          </p:nvCxnSpPr>
          <p:spPr>
            <a:xfrm flipH="1" flipV="1">
              <a:off x="2259404" y="2183438"/>
              <a:ext cx="2312596" cy="1135329"/>
            </a:xfrm>
            <a:prstGeom prst="straightConnector1">
              <a:avLst/>
            </a:prstGeom>
            <a:ln w="34925">
              <a:solidFill>
                <a:srgbClr val="FFC000"/>
              </a:solidFill>
              <a:headEnd type="oval"/>
              <a:tailEnd type="triangle"/>
            </a:ln>
          </p:spPr>
          <p:style>
            <a:lnRef idx="1">
              <a:schemeClr val="accent1"/>
            </a:lnRef>
            <a:fillRef idx="0">
              <a:schemeClr val="accent1"/>
            </a:fillRef>
            <a:effectRef idx="0">
              <a:schemeClr val="accent1"/>
            </a:effectRef>
            <a:fontRef idx="minor">
              <a:schemeClr val="tx1"/>
            </a:fontRef>
          </p:style>
        </p:cxnSp>
      </p:grpSp>
      <p:sp>
        <p:nvSpPr>
          <p:cNvPr id="32" name="Content Placeholder 5">
            <a:extLst>
              <a:ext uri="{FF2B5EF4-FFF2-40B4-BE49-F238E27FC236}">
                <a16:creationId xmlns:a16="http://schemas.microsoft.com/office/drawing/2014/main" id="{768448C1-1EC8-489B-BA40-BB9E20497967}"/>
              </a:ext>
            </a:extLst>
          </p:cNvPr>
          <p:cNvSpPr txBox="1">
            <a:spLocks/>
          </p:cNvSpPr>
          <p:nvPr/>
        </p:nvSpPr>
        <p:spPr bwMode="auto">
          <a:xfrm>
            <a:off x="3982286" y="868798"/>
            <a:ext cx="1365471" cy="866406"/>
          </a:xfrm>
          <a:prstGeom prst="rect">
            <a:avLst/>
          </a:prstGeom>
          <a:solidFill>
            <a:schemeClr val="bg1"/>
          </a:solidFill>
          <a:ln>
            <a:solidFill>
              <a:schemeClr val="tx1"/>
            </a:solidFill>
          </a:ln>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Arial"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00"/>
              </a:buClr>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FF00"/>
              </a:buClr>
              <a:buFont typeface="Arial" pitchFamily="34"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FF0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0"/>
              </a:spcBef>
            </a:pPr>
            <a:r>
              <a:rPr lang="en-CA" altLang="en-US" sz="2400" dirty="0">
                <a:sym typeface="Symbol" panose="05050102010706020507" pitchFamily="18" charset="2"/>
              </a:rPr>
              <a:t>∆ P</a:t>
            </a:r>
          </a:p>
          <a:p>
            <a:pPr>
              <a:spcBef>
                <a:spcPts val="0"/>
              </a:spcBef>
            </a:pPr>
            <a:r>
              <a:rPr lang="en-CA" altLang="en-US" sz="2400" dirty="0">
                <a:sym typeface="Symbol" panose="05050102010706020507" pitchFamily="18" charset="2"/>
              </a:rPr>
              <a:t>Time </a:t>
            </a:r>
          </a:p>
        </p:txBody>
      </p:sp>
    </p:spTree>
    <p:extLst>
      <p:ext uri="{BB962C8B-B14F-4D97-AF65-F5344CB8AC3E}">
        <p14:creationId xmlns:p14="http://schemas.microsoft.com/office/powerpoint/2010/main" val="2285488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379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798">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uiExpand="1" build="p"/>
      <p:bldP spid="12"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a:extLst>
              <a:ext uri="{FF2B5EF4-FFF2-40B4-BE49-F238E27FC236}">
                <a16:creationId xmlns:a16="http://schemas.microsoft.com/office/drawing/2014/main" id="{2CD57E70-1619-4FF5-93FD-F678196CA342}"/>
              </a:ext>
            </a:extLst>
          </p:cNvPr>
          <p:cNvSpPr>
            <a:spLocks noGrp="1"/>
          </p:cNvSpPr>
          <p:nvPr>
            <p:ph type="title"/>
          </p:nvPr>
        </p:nvSpPr>
        <p:spPr/>
        <p:txBody>
          <a:bodyPr/>
          <a:lstStyle/>
          <a:p>
            <a:r>
              <a:rPr lang="en-CA" altLang="en-US"/>
              <a:t>MVA</a:t>
            </a:r>
          </a:p>
        </p:txBody>
      </p:sp>
      <p:graphicFrame>
        <p:nvGraphicFramePr>
          <p:cNvPr id="6" name="Content Placeholder 8">
            <a:extLst>
              <a:ext uri="{FF2B5EF4-FFF2-40B4-BE49-F238E27FC236}">
                <a16:creationId xmlns:a16="http://schemas.microsoft.com/office/drawing/2014/main" id="{6A760F2D-B8E4-493A-AC71-BC7E488A23BE}"/>
              </a:ext>
            </a:extLst>
          </p:cNvPr>
          <p:cNvGraphicFramePr>
            <a:graphicFrameLocks noGrp="1"/>
          </p:cNvGraphicFramePr>
          <p:nvPr>
            <p:ph idx="1"/>
            <p:extLst>
              <p:ext uri="{D42A27DB-BD31-4B8C-83A1-F6EECF244321}">
                <p14:modId xmlns:p14="http://schemas.microsoft.com/office/powerpoint/2010/main" val="3641316314"/>
              </p:ext>
            </p:extLst>
          </p:nvPr>
        </p:nvGraphicFramePr>
        <p:xfrm>
          <a:off x="457200" y="914400"/>
          <a:ext cx="8229600" cy="4694873"/>
        </p:xfrm>
        <a:graphic>
          <a:graphicData uri="http://schemas.openxmlformats.org/drawingml/2006/table">
            <a:tbl>
              <a:tblPr firstRow="1" bandRow="1">
                <a:tableStyleId>{5C22544A-7EE6-4342-B048-85BDC9FD1C3A}</a:tableStyleId>
              </a:tblPr>
              <a:tblGrid>
                <a:gridCol w="3106688">
                  <a:extLst>
                    <a:ext uri="{9D8B030D-6E8A-4147-A177-3AD203B41FA5}">
                      <a16:colId xmlns:a16="http://schemas.microsoft.com/office/drawing/2014/main" val="20000"/>
                    </a:ext>
                  </a:extLst>
                </a:gridCol>
                <a:gridCol w="5122912">
                  <a:extLst>
                    <a:ext uri="{9D8B030D-6E8A-4147-A177-3AD203B41FA5}">
                      <a16:colId xmlns:a16="http://schemas.microsoft.com/office/drawing/2014/main" val="20001"/>
                    </a:ext>
                  </a:extLst>
                </a:gridCol>
              </a:tblGrid>
              <a:tr h="518200">
                <a:tc gridSpan="2">
                  <a:txBody>
                    <a:bodyPr/>
                    <a:lstStyle/>
                    <a:p>
                      <a:pPr algn="ctr"/>
                      <a:r>
                        <a:rPr lang="en-US" sz="2800" dirty="0"/>
                        <a:t>Anatomic</a:t>
                      </a:r>
                    </a:p>
                  </a:txBody>
                  <a:tcPr/>
                </a:tc>
                <a:tc hMerge="1">
                  <a:txBody>
                    <a:bodyPr/>
                    <a:lstStyle/>
                    <a:p>
                      <a:pPr algn="ctr"/>
                      <a:endParaRPr lang="en-US" sz="2800" dirty="0"/>
                    </a:p>
                  </a:txBody>
                  <a:tcPr/>
                </a:tc>
                <a:extLst>
                  <a:ext uri="{0D108BD9-81ED-4DB2-BD59-A6C34878D82A}">
                    <a16:rowId xmlns:a16="http://schemas.microsoft.com/office/drawing/2014/main" val="10000"/>
                  </a:ext>
                </a:extLst>
              </a:tr>
              <a:tr h="5947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Planimetry</a:t>
                      </a:r>
                    </a:p>
                  </a:txBody>
                  <a:tcPr marT="45723" marB="45723"/>
                </a:tc>
                <a:tc>
                  <a:txBody>
                    <a:bodyPr/>
                    <a:lstStyle/>
                    <a:p>
                      <a:pPr algn="ctr"/>
                      <a:r>
                        <a:rPr lang="en-US" sz="2800" dirty="0"/>
                        <a:t>2D TG Basal SAX, 3D</a:t>
                      </a:r>
                    </a:p>
                  </a:txBody>
                  <a:tcPr marT="45723" marB="45723"/>
                </a:tc>
                <a:extLst>
                  <a:ext uri="{0D108BD9-81ED-4DB2-BD59-A6C34878D82A}">
                    <a16:rowId xmlns:a16="http://schemas.microsoft.com/office/drawing/2014/main" val="10001"/>
                  </a:ext>
                </a:extLst>
              </a:tr>
              <a:tr h="48727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rPr>
                        <a:t>Functional</a:t>
                      </a:r>
                    </a:p>
                  </a:txBody>
                  <a:tcPr>
                    <a:solidFill>
                      <a:schemeClr val="bg2">
                        <a:lumMod val="60000"/>
                        <a:lumOff val="40000"/>
                      </a:schemeClr>
                    </a:solidFill>
                  </a:tcPr>
                </a:tc>
                <a:tc hMerge="1">
                  <a:txBody>
                    <a:bodyPr/>
                    <a:lstStyle/>
                    <a:p>
                      <a:pPr algn="ctr"/>
                      <a:endParaRPr lang="en-US" sz="2800" dirty="0"/>
                    </a:p>
                  </a:txBody>
                  <a:tcPr marT="45723" marB="45723"/>
                </a:tc>
                <a:extLst>
                  <a:ext uri="{0D108BD9-81ED-4DB2-BD59-A6C34878D82A}">
                    <a16:rowId xmlns:a16="http://schemas.microsoft.com/office/drawing/2014/main" val="3199388882"/>
                  </a:ext>
                </a:extLst>
              </a:tr>
              <a:tr h="5947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Pressure Half Time</a:t>
                      </a:r>
                    </a:p>
                  </a:txBody>
                  <a:tcPr marT="45723" marB="45723"/>
                </a:tc>
                <a:tc>
                  <a:txBody>
                    <a:bodyPr/>
                    <a:lstStyle/>
                    <a:p>
                      <a:pPr algn="ctr"/>
                      <a:r>
                        <a:rPr lang="en-US" sz="2800" dirty="0"/>
                        <a:t>220 ÷ PHT</a:t>
                      </a:r>
                      <a:r>
                        <a:rPr lang="en-US" sz="2800" baseline="0" dirty="0"/>
                        <a:t> (</a:t>
                      </a:r>
                      <a:r>
                        <a:rPr lang="en-US" sz="2800" baseline="0" dirty="0" err="1"/>
                        <a:t>ms</a:t>
                      </a:r>
                      <a:r>
                        <a:rPr lang="en-US" sz="2800" baseline="0" dirty="0"/>
                        <a:t>)</a:t>
                      </a:r>
                      <a:endParaRPr lang="en-US" sz="2800" dirty="0"/>
                    </a:p>
                  </a:txBody>
                  <a:tcPr marT="45723" marB="45723"/>
                </a:tc>
                <a:extLst>
                  <a:ext uri="{0D108BD9-81ED-4DB2-BD59-A6C34878D82A}">
                    <a16:rowId xmlns:a16="http://schemas.microsoft.com/office/drawing/2014/main" val="10002"/>
                  </a:ext>
                </a:extLst>
              </a:tr>
              <a:tr h="518200">
                <a:tc>
                  <a:txBody>
                    <a:bodyPr/>
                    <a:lstStyle/>
                    <a:p>
                      <a:r>
                        <a:rPr lang="en-US" sz="2800" dirty="0"/>
                        <a:t>Deceleration Time</a:t>
                      </a:r>
                    </a:p>
                  </a:txBody>
                  <a:tcPr marT="45723" marB="45723"/>
                </a:tc>
                <a:tc>
                  <a:txBody>
                    <a:bodyPr/>
                    <a:lstStyle/>
                    <a:p>
                      <a:pPr algn="ctr"/>
                      <a:r>
                        <a:rPr lang="en-US" sz="2800" baseline="0" dirty="0"/>
                        <a:t>759 ÷ deceleration time (</a:t>
                      </a:r>
                      <a:r>
                        <a:rPr lang="en-US" sz="2800" baseline="0" dirty="0" err="1"/>
                        <a:t>ms</a:t>
                      </a:r>
                      <a:r>
                        <a:rPr lang="en-US" sz="2800" baseline="0" dirty="0"/>
                        <a:t>)</a:t>
                      </a:r>
                    </a:p>
                  </a:txBody>
                  <a:tcPr marT="45723" marB="45723"/>
                </a:tc>
                <a:extLst>
                  <a:ext uri="{0D108BD9-81ED-4DB2-BD59-A6C34878D82A}">
                    <a16:rowId xmlns:a16="http://schemas.microsoft.com/office/drawing/2014/main" val="10003"/>
                  </a:ext>
                </a:extLst>
              </a:tr>
              <a:tr h="1005917">
                <a:tc>
                  <a:txBody>
                    <a:bodyPr/>
                    <a:lstStyle/>
                    <a:p>
                      <a:r>
                        <a:rPr lang="en-US" sz="2800" dirty="0"/>
                        <a:t>Continuity Equation</a:t>
                      </a:r>
                    </a:p>
                  </a:txBody>
                  <a:tcPr marT="45723" marB="45723"/>
                </a:tc>
                <a:tc>
                  <a:txBody>
                    <a:bodyPr/>
                    <a:lstStyle/>
                    <a:p>
                      <a:pPr algn="ctr"/>
                      <a:r>
                        <a:rPr lang="en-US" sz="2800" u="sng" dirty="0">
                          <a:sym typeface="Symbol"/>
                        </a:rPr>
                        <a:t> r</a:t>
                      </a:r>
                      <a:r>
                        <a:rPr lang="en-US" sz="2800" u="sng" baseline="30000" dirty="0">
                          <a:sym typeface="Symbol"/>
                        </a:rPr>
                        <a:t>2</a:t>
                      </a:r>
                      <a:r>
                        <a:rPr lang="en-US" sz="2800" u="sng" baseline="0" dirty="0">
                          <a:sym typeface="Symbol"/>
                        </a:rPr>
                        <a:t> x VTI</a:t>
                      </a:r>
                      <a:r>
                        <a:rPr lang="en-US" sz="2800" u="sng" baseline="-25000" dirty="0">
                          <a:sym typeface="Symbol"/>
                        </a:rPr>
                        <a:t>LVOT</a:t>
                      </a:r>
                      <a:r>
                        <a:rPr lang="en-US" sz="2800" u="sng" baseline="0" dirty="0">
                          <a:sym typeface="Symbol"/>
                        </a:rPr>
                        <a:t> </a:t>
                      </a:r>
                    </a:p>
                    <a:p>
                      <a:pPr algn="ctr"/>
                      <a:r>
                        <a:rPr lang="en-US" sz="2800" baseline="0" dirty="0">
                          <a:sym typeface="Symbol"/>
                        </a:rPr>
                        <a:t>VTI</a:t>
                      </a:r>
                      <a:r>
                        <a:rPr lang="en-US" sz="2800" baseline="-25000" dirty="0">
                          <a:sym typeface="Symbol"/>
                        </a:rPr>
                        <a:t>mitral</a:t>
                      </a:r>
                      <a:endParaRPr lang="en-US" sz="2800" baseline="-25000" dirty="0"/>
                    </a:p>
                  </a:txBody>
                  <a:tcPr marT="45723" marB="45723"/>
                </a:tc>
                <a:extLst>
                  <a:ext uri="{0D108BD9-81ED-4DB2-BD59-A6C34878D82A}">
                    <a16:rowId xmlns:a16="http://schemas.microsoft.com/office/drawing/2014/main" val="10004"/>
                  </a:ext>
                </a:extLst>
              </a:tr>
              <a:tr h="944952">
                <a:tc>
                  <a:txBody>
                    <a:bodyPr/>
                    <a:lstStyle/>
                    <a:p>
                      <a:r>
                        <a:rPr lang="en-US" sz="2800" dirty="0"/>
                        <a:t>PISA</a:t>
                      </a:r>
                    </a:p>
                  </a:txBody>
                  <a:tcPr marT="45723" marB="45723"/>
                </a:tc>
                <a:tc>
                  <a:txBody>
                    <a:bodyPr/>
                    <a:lstStyle/>
                    <a:p>
                      <a:pPr marL="0" indent="0" algn="ctr">
                        <a:buFont typeface="Symbol"/>
                        <a:buNone/>
                      </a:pPr>
                      <a:r>
                        <a:rPr lang="en-US" sz="2800" u="none" dirty="0">
                          <a:sym typeface="Symbol"/>
                        </a:rPr>
                        <a:t>2r</a:t>
                      </a:r>
                      <a:r>
                        <a:rPr lang="en-US" sz="2800" u="none" baseline="30000" dirty="0">
                          <a:sym typeface="Symbol"/>
                        </a:rPr>
                        <a:t>2</a:t>
                      </a:r>
                      <a:r>
                        <a:rPr lang="en-US" sz="2800" u="none" baseline="0" dirty="0">
                          <a:sym typeface="Symbol"/>
                        </a:rPr>
                        <a:t> x </a:t>
                      </a:r>
                      <a:r>
                        <a:rPr lang="en-US" sz="2800" u="sng" baseline="0" dirty="0" err="1">
                          <a:sym typeface="Symbol"/>
                        </a:rPr>
                        <a:t>Valiasing</a:t>
                      </a:r>
                      <a:r>
                        <a:rPr lang="en-US" sz="2800" u="none" baseline="0" dirty="0">
                          <a:sym typeface="Symbol"/>
                        </a:rPr>
                        <a:t> x  /180</a:t>
                      </a:r>
                    </a:p>
                    <a:p>
                      <a:pPr marL="0" indent="0" algn="ctr">
                        <a:buFont typeface="Symbol"/>
                        <a:buNone/>
                      </a:pPr>
                      <a:r>
                        <a:rPr lang="en-US" sz="2800" u="none" baseline="0" dirty="0">
                          <a:sym typeface="Symbol"/>
                        </a:rPr>
                        <a:t>Peak </a:t>
                      </a:r>
                      <a:r>
                        <a:rPr lang="en-US" sz="2800" u="none" baseline="0" dirty="0" err="1">
                          <a:sym typeface="Symbol"/>
                        </a:rPr>
                        <a:t>Vmitral</a:t>
                      </a:r>
                      <a:endParaRPr lang="en-US" sz="2800" dirty="0"/>
                    </a:p>
                  </a:txBody>
                  <a:tcPr marT="45723" marB="45723"/>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a:extLst>
              <a:ext uri="{FF2B5EF4-FFF2-40B4-BE49-F238E27FC236}">
                <a16:creationId xmlns:a16="http://schemas.microsoft.com/office/drawing/2014/main" id="{2BE10217-F345-41F2-A6B0-734FADEDFFEE}"/>
              </a:ext>
            </a:extLst>
          </p:cNvPr>
          <p:cNvSpPr>
            <a:spLocks noGrp="1"/>
          </p:cNvSpPr>
          <p:nvPr>
            <p:ph type="title"/>
          </p:nvPr>
        </p:nvSpPr>
        <p:spPr/>
        <p:txBody>
          <a:bodyPr/>
          <a:lstStyle/>
          <a:p>
            <a:r>
              <a:rPr lang="en-CA" altLang="en-US"/>
              <a:t>MVA Limitations</a:t>
            </a:r>
          </a:p>
        </p:txBody>
      </p:sp>
      <p:sp>
        <p:nvSpPr>
          <p:cNvPr id="35869" name="Content Placeholder 8">
            <a:extLst>
              <a:ext uri="{FF2B5EF4-FFF2-40B4-BE49-F238E27FC236}">
                <a16:creationId xmlns:a16="http://schemas.microsoft.com/office/drawing/2014/main" id="{BD9472C2-B5A4-4173-81AB-1E43DE7C990B}"/>
              </a:ext>
            </a:extLst>
          </p:cNvPr>
          <p:cNvSpPr>
            <a:spLocks noGrp="1"/>
          </p:cNvSpPr>
          <p:nvPr>
            <p:ph idx="1"/>
          </p:nvPr>
        </p:nvSpPr>
        <p:spPr/>
        <p:txBody>
          <a:bodyPr/>
          <a:lstStyle/>
          <a:p>
            <a:endParaRPr lang="en-CA" altLang="en-US"/>
          </a:p>
        </p:txBody>
      </p:sp>
      <p:graphicFrame>
        <p:nvGraphicFramePr>
          <p:cNvPr id="8" name="Content Placeholder 8">
            <a:extLst>
              <a:ext uri="{FF2B5EF4-FFF2-40B4-BE49-F238E27FC236}">
                <a16:creationId xmlns:a16="http://schemas.microsoft.com/office/drawing/2014/main" id="{942679E5-11E4-468C-986C-F67857E77D00}"/>
              </a:ext>
            </a:extLst>
          </p:cNvPr>
          <p:cNvGraphicFramePr>
            <a:graphicFrameLocks/>
          </p:cNvGraphicFramePr>
          <p:nvPr>
            <p:extLst>
              <p:ext uri="{D42A27DB-BD31-4B8C-83A1-F6EECF244321}">
                <p14:modId xmlns:p14="http://schemas.microsoft.com/office/powerpoint/2010/main" val="1599476824"/>
              </p:ext>
            </p:extLst>
          </p:nvPr>
        </p:nvGraphicFramePr>
        <p:xfrm>
          <a:off x="457200" y="1219200"/>
          <a:ext cx="8229600" cy="4069207"/>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594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MVA</a:t>
                      </a:r>
                    </a:p>
                  </a:txBody>
                  <a:tcPr marT="45714" marB="45714"/>
                </a:tc>
                <a:tc>
                  <a:txBody>
                    <a:bodyPr/>
                    <a:lstStyle/>
                    <a:p>
                      <a:pPr algn="ctr"/>
                      <a:r>
                        <a:rPr lang="en-US" sz="2800" dirty="0"/>
                        <a:t>Avoid in</a:t>
                      </a:r>
                    </a:p>
                  </a:txBody>
                  <a:tcPr marT="45714" marB="45714"/>
                </a:tc>
                <a:tc>
                  <a:txBody>
                    <a:bodyPr/>
                    <a:lstStyle/>
                    <a:p>
                      <a:pPr algn="ctr"/>
                      <a:r>
                        <a:rPr lang="en-US" sz="2800" dirty="0"/>
                        <a:t>Use in</a:t>
                      </a:r>
                    </a:p>
                  </a:txBody>
                  <a:tcPr marT="45714" marB="45714"/>
                </a:tc>
                <a:extLst>
                  <a:ext uri="{0D108BD9-81ED-4DB2-BD59-A6C34878D82A}">
                    <a16:rowId xmlns:a16="http://schemas.microsoft.com/office/drawing/2014/main" val="10000"/>
                  </a:ext>
                </a:extLst>
              </a:tr>
              <a:tr h="594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Planimetry</a:t>
                      </a: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800" dirty="0"/>
                        <a:t>Heavily calcified</a:t>
                      </a:r>
                      <a:endParaRPr lang="en-CA" sz="3600" dirty="0">
                        <a:latin typeface="+mn-lt"/>
                        <a:ea typeface="Times New Roman"/>
                        <a:cs typeface="Arial"/>
                      </a:endParaRPr>
                    </a:p>
                  </a:txBody>
                  <a:tcPr marT="45714" marB="45714"/>
                </a:tc>
                <a:tc>
                  <a:txBody>
                    <a:bodyPr/>
                    <a:lstStyle/>
                    <a:p>
                      <a:pPr algn="ctr"/>
                      <a:endParaRPr lang="en-US" sz="2800" dirty="0"/>
                    </a:p>
                  </a:txBody>
                  <a:tcPr marT="45714" marB="45714"/>
                </a:tc>
                <a:extLst>
                  <a:ext uri="{0D108BD9-81ED-4DB2-BD59-A6C34878D82A}">
                    <a16:rowId xmlns:a16="http://schemas.microsoft.com/office/drawing/2014/main" val="10001"/>
                  </a:ext>
                </a:extLst>
              </a:tr>
              <a:tr h="944539">
                <a:tc>
                  <a:txBody>
                    <a:bodyPr/>
                    <a:lstStyle/>
                    <a:p>
                      <a:r>
                        <a:rPr lang="en-US" sz="2800" dirty="0"/>
                        <a:t>PHT</a:t>
                      </a: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800" dirty="0"/>
                        <a:t>AI, LV dysfunction, ASD, diastolic dysfunction</a:t>
                      </a:r>
                      <a:endParaRPr lang="en-CA" sz="3600" dirty="0">
                        <a:latin typeface="+mn-lt"/>
                        <a:ea typeface="Times New Roman"/>
                        <a:cs typeface="Aria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800" dirty="0"/>
                        <a:t>MR, AF</a:t>
                      </a:r>
                      <a:endParaRPr lang="en-CA" sz="3600" dirty="0">
                        <a:latin typeface="+mn-lt"/>
                        <a:ea typeface="Times New Roman"/>
                        <a:cs typeface="Arial"/>
                      </a:endParaRPr>
                    </a:p>
                    <a:p>
                      <a:pPr algn="ctr"/>
                      <a:endParaRPr lang="en-US" sz="2800" baseline="0" dirty="0"/>
                    </a:p>
                  </a:txBody>
                  <a:tcPr marT="45714" marB="45714"/>
                </a:tc>
                <a:extLst>
                  <a:ext uri="{0D108BD9-81ED-4DB2-BD59-A6C34878D82A}">
                    <a16:rowId xmlns:a16="http://schemas.microsoft.com/office/drawing/2014/main" val="10002"/>
                  </a:ext>
                </a:extLst>
              </a:tr>
              <a:tr h="990271">
                <a:tc>
                  <a:txBody>
                    <a:bodyPr/>
                    <a:lstStyle/>
                    <a:p>
                      <a:r>
                        <a:rPr lang="en-US" sz="2800" dirty="0"/>
                        <a:t>Continuity Equation</a:t>
                      </a: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800" dirty="0"/>
                        <a:t>AI, LVOT obstruct, MR, AF, intracardiac shunt</a:t>
                      </a:r>
                      <a:endParaRPr lang="en-CA" sz="3600" dirty="0">
                        <a:latin typeface="+mn-lt"/>
                        <a:ea typeface="Times New Roman"/>
                        <a:cs typeface="Aria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800" dirty="0"/>
                        <a:t>Calcific MS</a:t>
                      </a:r>
                      <a:endParaRPr lang="en-CA" sz="3600" dirty="0">
                        <a:latin typeface="+mn-lt"/>
                        <a:ea typeface="Times New Roman"/>
                        <a:cs typeface="Arial"/>
                      </a:endParaRPr>
                    </a:p>
                    <a:p>
                      <a:pPr algn="ctr"/>
                      <a:endParaRPr lang="en-US" sz="2800" baseline="-25000" dirty="0"/>
                    </a:p>
                  </a:txBody>
                  <a:tcPr marT="45714" marB="45714"/>
                </a:tc>
                <a:extLst>
                  <a:ext uri="{0D108BD9-81ED-4DB2-BD59-A6C34878D82A}">
                    <a16:rowId xmlns:a16="http://schemas.microsoft.com/office/drawing/2014/main" val="10003"/>
                  </a:ext>
                </a:extLst>
              </a:tr>
              <a:tr h="944757">
                <a:tc>
                  <a:txBody>
                    <a:bodyPr/>
                    <a:lstStyle/>
                    <a:p>
                      <a:r>
                        <a:rPr lang="en-US" sz="3200" b="1" dirty="0"/>
                        <a:t>PISA</a:t>
                      </a:r>
                    </a:p>
                  </a:txBody>
                  <a:tcPr marT="45714" marB="45714"/>
                </a:tc>
                <a:tc>
                  <a:txBody>
                    <a:bodyPr/>
                    <a:lstStyle/>
                    <a:p>
                      <a:pPr marL="0" indent="0" algn="ctr">
                        <a:buFont typeface="Symbol"/>
                        <a:buNone/>
                      </a:pPr>
                      <a:endParaRPr lang="en-US" sz="2800" dirty="0"/>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 typeface="Symbol"/>
                        <a:buNone/>
                        <a:tabLst/>
                        <a:defRPr/>
                      </a:pPr>
                      <a:r>
                        <a:rPr lang="en-CA" sz="2800" dirty="0"/>
                        <a:t>AI, MR, prosthetic, AF</a:t>
                      </a:r>
                      <a:endParaRPr lang="en-CA" sz="3600" dirty="0">
                        <a:latin typeface="+mn-lt"/>
                        <a:ea typeface="Times New Roman"/>
                        <a:cs typeface="Arial"/>
                      </a:endParaRPr>
                    </a:p>
                  </a:txBody>
                  <a:tcPr marT="45714" marB="45714"/>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a:extLst>
              <a:ext uri="{FF2B5EF4-FFF2-40B4-BE49-F238E27FC236}">
                <a16:creationId xmlns:a16="http://schemas.microsoft.com/office/drawing/2014/main" id="{2CD57E70-1619-4FF5-93FD-F678196CA342}"/>
              </a:ext>
            </a:extLst>
          </p:cNvPr>
          <p:cNvSpPr>
            <a:spLocks noGrp="1"/>
          </p:cNvSpPr>
          <p:nvPr>
            <p:ph type="title"/>
          </p:nvPr>
        </p:nvSpPr>
        <p:spPr/>
        <p:txBody>
          <a:bodyPr/>
          <a:lstStyle/>
          <a:p>
            <a:r>
              <a:rPr lang="en-CA" altLang="en-US" dirty="0"/>
              <a:t>MS with Multivalve Lesions</a:t>
            </a:r>
          </a:p>
        </p:txBody>
      </p:sp>
      <p:graphicFrame>
        <p:nvGraphicFramePr>
          <p:cNvPr id="6" name="Content Placeholder 8">
            <a:extLst>
              <a:ext uri="{FF2B5EF4-FFF2-40B4-BE49-F238E27FC236}">
                <a16:creationId xmlns:a16="http://schemas.microsoft.com/office/drawing/2014/main" id="{6A760F2D-B8E4-493A-AC71-BC7E488A23BE}"/>
              </a:ext>
            </a:extLst>
          </p:cNvPr>
          <p:cNvGraphicFramePr>
            <a:graphicFrameLocks noGrp="1"/>
          </p:cNvGraphicFramePr>
          <p:nvPr>
            <p:ph idx="1"/>
            <p:extLst>
              <p:ext uri="{D42A27DB-BD31-4B8C-83A1-F6EECF244321}">
                <p14:modId xmlns:p14="http://schemas.microsoft.com/office/powerpoint/2010/main" val="4032261517"/>
              </p:ext>
            </p:extLst>
          </p:nvPr>
        </p:nvGraphicFramePr>
        <p:xfrm>
          <a:off x="481149" y="914400"/>
          <a:ext cx="8229600" cy="4374266"/>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2286000">
                  <a:extLst>
                    <a:ext uri="{9D8B030D-6E8A-4147-A177-3AD203B41FA5}">
                      <a16:colId xmlns:a16="http://schemas.microsoft.com/office/drawing/2014/main" val="2319639045"/>
                    </a:ext>
                  </a:extLst>
                </a:gridCol>
                <a:gridCol w="4724400">
                  <a:extLst>
                    <a:ext uri="{9D8B030D-6E8A-4147-A177-3AD203B41FA5}">
                      <a16:colId xmlns:a16="http://schemas.microsoft.com/office/drawing/2014/main" val="20001"/>
                    </a:ext>
                  </a:extLst>
                </a:gridCol>
              </a:tblGrid>
              <a:tr h="5947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Lesion</a:t>
                      </a:r>
                    </a:p>
                  </a:txBody>
                  <a:tcPr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PG</a:t>
                      </a:r>
                    </a:p>
                  </a:txBody>
                  <a:tcPr marT="45723" marB="45723"/>
                </a:tc>
                <a:tc>
                  <a:txBody>
                    <a:bodyPr/>
                    <a:lstStyle/>
                    <a:p>
                      <a:pPr algn="ctr"/>
                      <a:r>
                        <a:rPr lang="en-US" sz="2800" dirty="0"/>
                        <a:t>MVA</a:t>
                      </a:r>
                    </a:p>
                  </a:txBody>
                  <a:tcPr marT="45723" marB="45723"/>
                </a:tc>
                <a:extLst>
                  <a:ext uri="{0D108BD9-81ED-4DB2-BD59-A6C34878D82A}">
                    <a16:rowId xmlns:a16="http://schemas.microsoft.com/office/drawing/2014/main" val="3322766377"/>
                  </a:ext>
                </a:extLst>
              </a:tr>
              <a:tr h="5947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MR</a:t>
                      </a:r>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High peak PG, use mean </a:t>
                      </a:r>
                    </a:p>
                  </a:txBody>
                  <a:tcPr marT="45723" marB="45723"/>
                </a:tc>
                <a:tc>
                  <a:txBody>
                    <a:bodyPr/>
                    <a:lstStyle/>
                    <a:p>
                      <a:pPr marL="457200" indent="-457200" algn="l">
                        <a:buFont typeface="Arial" panose="020B0604020202020204" pitchFamily="34" charset="0"/>
                        <a:buChar char="•"/>
                      </a:pPr>
                      <a:r>
                        <a:rPr lang="en-US" sz="2800" dirty="0"/>
                        <a:t>Underestimate MVA by continuity and PHT</a:t>
                      </a:r>
                    </a:p>
                  </a:txBody>
                  <a:tcPr marT="45723" marB="45723"/>
                </a:tc>
                <a:extLst>
                  <a:ext uri="{0D108BD9-81ED-4DB2-BD59-A6C34878D82A}">
                    <a16:rowId xmlns:a16="http://schemas.microsoft.com/office/drawing/2014/main" val="10001"/>
                  </a:ext>
                </a:extLst>
              </a:tr>
              <a:tr h="5947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AI</a:t>
                      </a:r>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Low flow/PG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a:p>
                  </a:txBody>
                  <a:tcPr marT="45723" marB="45723"/>
                </a:tc>
                <a:tc>
                  <a:txBody>
                    <a:bodyPr/>
                    <a:lstStyle/>
                    <a:p>
                      <a:pPr marL="457200" indent="-457200" algn="l">
                        <a:buFont typeface="Arial" panose="020B0604020202020204" pitchFamily="34" charset="0"/>
                        <a:buChar char="•"/>
                      </a:pPr>
                      <a:r>
                        <a:rPr lang="en-US" sz="2800" dirty="0"/>
                        <a:t>Overestimate MVA</a:t>
                      </a:r>
                    </a:p>
                    <a:p>
                      <a:pPr marL="914400" lvl="1" indent="-457200" algn="l">
                        <a:buFont typeface="Arial" panose="020B0604020202020204" pitchFamily="34" charset="0"/>
                        <a:buChar char="•"/>
                      </a:pPr>
                      <a:r>
                        <a:rPr lang="en-US" sz="2800" dirty="0"/>
                        <a:t>Continuity (↑ AV flow) </a:t>
                      </a:r>
                    </a:p>
                    <a:p>
                      <a:pPr marL="914400" lvl="1" indent="-457200" algn="l">
                        <a:buFont typeface="Arial" panose="020B0604020202020204" pitchFamily="34" charset="0"/>
                        <a:buChar char="•"/>
                      </a:pPr>
                      <a:r>
                        <a:rPr lang="en-US" sz="2800" dirty="0"/>
                        <a:t>↓ PHT  (from ↑ LVEDP)</a:t>
                      </a:r>
                    </a:p>
                  </a:txBody>
                  <a:tcPr marT="45723" marB="45723"/>
                </a:tc>
                <a:extLst>
                  <a:ext uri="{0D108BD9-81ED-4DB2-BD59-A6C34878D82A}">
                    <a16:rowId xmlns:a16="http://schemas.microsoft.com/office/drawing/2014/main" val="10002"/>
                  </a:ext>
                </a:extLst>
              </a:tr>
              <a:tr h="518200">
                <a:tc>
                  <a:txBody>
                    <a:bodyPr/>
                    <a:lstStyle/>
                    <a:p>
                      <a:r>
                        <a:rPr lang="en-US" sz="2800" dirty="0"/>
                        <a:t>AS</a:t>
                      </a:r>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a:t>Low flow/ PG</a:t>
                      </a:r>
                    </a:p>
                  </a:txBody>
                  <a:tcPr marT="45723" marB="45723"/>
                </a:tc>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aseline="0" dirty="0"/>
                        <a:t>Overestimate MVA, prolong PHT from impaired LV relax</a:t>
                      </a:r>
                    </a:p>
                  </a:txBody>
                  <a:tcPr marT="45723" marB="45723"/>
                </a:tc>
                <a:extLst>
                  <a:ext uri="{0D108BD9-81ED-4DB2-BD59-A6C34878D82A}">
                    <a16:rowId xmlns:a16="http://schemas.microsoft.com/office/drawing/2014/main" val="10003"/>
                  </a:ext>
                </a:extLst>
              </a:tr>
              <a:tr h="456464">
                <a:tc>
                  <a:txBody>
                    <a:bodyPr/>
                    <a:lstStyle/>
                    <a:p>
                      <a:r>
                        <a:rPr lang="en-US" sz="2800" dirty="0"/>
                        <a:t>TR</a:t>
                      </a:r>
                    </a:p>
                  </a:txBody>
                  <a:tcPr marT="45723" marB="45723"/>
                </a:tc>
                <a:tc>
                  <a:txBody>
                    <a:bodyPr/>
                    <a:lstStyle/>
                    <a:p>
                      <a:endParaRPr lang="en-US" sz="2800" dirty="0"/>
                    </a:p>
                  </a:txBody>
                  <a:tcPr marT="45723" marB="45723"/>
                </a:tc>
                <a:tc>
                  <a:txBody>
                    <a:bodyPr/>
                    <a:lstStyle/>
                    <a:p>
                      <a:pPr marL="457200" indent="-457200" algn="l">
                        <a:buFont typeface="Arial" panose="020B0604020202020204" pitchFamily="34" charset="0"/>
                        <a:buChar char="•"/>
                      </a:pPr>
                      <a:r>
                        <a:rPr lang="en-US" sz="2800" baseline="0" dirty="0" err="1"/>
                        <a:t>Gorlin</a:t>
                      </a:r>
                      <a:r>
                        <a:rPr lang="en-US" sz="2800" baseline="0" dirty="0"/>
                        <a:t> formula invalid</a:t>
                      </a:r>
                    </a:p>
                  </a:txBody>
                  <a:tcPr marT="45723" marB="45723"/>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27989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a:extLst>
              <a:ext uri="{FF2B5EF4-FFF2-40B4-BE49-F238E27FC236}">
                <a16:creationId xmlns:a16="http://schemas.microsoft.com/office/drawing/2014/main" id="{60D82B17-F11F-441A-A968-FA2243B863A9}"/>
              </a:ext>
            </a:extLst>
          </p:cNvPr>
          <p:cNvSpPr>
            <a:spLocks noGrp="1"/>
          </p:cNvSpPr>
          <p:nvPr>
            <p:ph type="title"/>
          </p:nvPr>
        </p:nvSpPr>
        <p:spPr/>
        <p:txBody>
          <a:bodyPr/>
          <a:lstStyle/>
          <a:p>
            <a:r>
              <a:rPr lang="en-CA" altLang="en-US"/>
              <a:t>MS MV Area Planimetry</a:t>
            </a:r>
          </a:p>
        </p:txBody>
      </p:sp>
      <p:sp>
        <p:nvSpPr>
          <p:cNvPr id="36867" name="Content Placeholder 5">
            <a:extLst>
              <a:ext uri="{FF2B5EF4-FFF2-40B4-BE49-F238E27FC236}">
                <a16:creationId xmlns:a16="http://schemas.microsoft.com/office/drawing/2014/main" id="{9490E936-2315-4039-9B2A-72960123752A}"/>
              </a:ext>
            </a:extLst>
          </p:cNvPr>
          <p:cNvSpPr>
            <a:spLocks noGrp="1"/>
          </p:cNvSpPr>
          <p:nvPr>
            <p:ph idx="1"/>
          </p:nvPr>
        </p:nvSpPr>
        <p:spPr>
          <a:xfrm>
            <a:off x="365718" y="949324"/>
            <a:ext cx="3733801" cy="4525963"/>
          </a:xfrm>
        </p:spPr>
        <p:txBody>
          <a:bodyPr/>
          <a:lstStyle/>
          <a:p>
            <a:r>
              <a:rPr lang="en-CA" altLang="en-US" sz="2800" dirty="0"/>
              <a:t>Anatomic measure</a:t>
            </a:r>
          </a:p>
          <a:p>
            <a:r>
              <a:rPr lang="en-CA" altLang="en-US" sz="2800" dirty="0"/>
              <a:t>Trace open MV orifice in mid-diastole</a:t>
            </a:r>
          </a:p>
          <a:p>
            <a:r>
              <a:rPr lang="en-CA" altLang="en-US" sz="2800" dirty="0"/>
              <a:t>Identify leaflet tips</a:t>
            </a:r>
          </a:p>
          <a:p>
            <a:r>
              <a:rPr lang="en-CA" altLang="en-US" sz="2800" dirty="0"/>
              <a:t>Repeat measures in AF</a:t>
            </a:r>
          </a:p>
          <a:p>
            <a:r>
              <a:rPr lang="en-CA" altLang="en-US" sz="2800" dirty="0"/>
              <a:t>Unreliable in calcific MS due to shadowing</a:t>
            </a:r>
          </a:p>
          <a:p>
            <a:r>
              <a:rPr lang="en-CA" altLang="en-US" sz="2800" dirty="0"/>
              <a:t>Underestimate ↑HR</a:t>
            </a:r>
          </a:p>
        </p:txBody>
      </p:sp>
      <p:pic>
        <p:nvPicPr>
          <p:cNvPr id="36868" name="Picture 2" descr="C:\Users\annette\Desktop\msplan.bmp">
            <a:extLst>
              <a:ext uri="{FF2B5EF4-FFF2-40B4-BE49-F238E27FC236}">
                <a16:creationId xmlns:a16="http://schemas.microsoft.com/office/drawing/2014/main" id="{93229E8E-7B7F-4B50-A640-34343242A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9508"/>
          <a:stretch>
            <a:fillRect/>
          </a:stretch>
        </p:blipFill>
        <p:spPr bwMode="auto">
          <a:xfrm>
            <a:off x="4044758" y="914400"/>
            <a:ext cx="512127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7">
            <a:extLst>
              <a:ext uri="{FF2B5EF4-FFF2-40B4-BE49-F238E27FC236}">
                <a16:creationId xmlns:a16="http://schemas.microsoft.com/office/drawing/2014/main" id="{554CFF34-03B0-40E3-B362-D9D378F6E6D0}"/>
              </a:ext>
            </a:extLst>
          </p:cNvPr>
          <p:cNvSpPr txBox="1">
            <a:spLocks noChangeArrowheads="1"/>
          </p:cNvSpPr>
          <p:nvPr/>
        </p:nvSpPr>
        <p:spPr bwMode="auto">
          <a:xfrm>
            <a:off x="5638800" y="3352800"/>
            <a:ext cx="1497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CA" altLang="en-US"/>
              <a:t>MVA 1.04cm</a:t>
            </a:r>
            <a:r>
              <a:rPr lang="en-CA" altLang="en-US" baseline="30000"/>
              <a:t>2</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a:extLst>
              <a:ext uri="{FF2B5EF4-FFF2-40B4-BE49-F238E27FC236}">
                <a16:creationId xmlns:a16="http://schemas.microsoft.com/office/drawing/2014/main" id="{926E0A7D-D76D-466A-8038-C877EDA7B8B7}"/>
              </a:ext>
            </a:extLst>
          </p:cNvPr>
          <p:cNvSpPr>
            <a:spLocks noGrp="1"/>
          </p:cNvSpPr>
          <p:nvPr>
            <p:ph type="title"/>
          </p:nvPr>
        </p:nvSpPr>
        <p:spPr/>
        <p:txBody>
          <a:bodyPr/>
          <a:lstStyle/>
          <a:p>
            <a:r>
              <a:rPr lang="en-CA" altLang="en-US"/>
              <a:t>MS MVA Pressure Half-Time</a:t>
            </a:r>
          </a:p>
        </p:txBody>
      </p:sp>
      <p:sp>
        <p:nvSpPr>
          <p:cNvPr id="37891" name="Content Placeholder 5">
            <a:extLst>
              <a:ext uri="{FF2B5EF4-FFF2-40B4-BE49-F238E27FC236}">
                <a16:creationId xmlns:a16="http://schemas.microsoft.com/office/drawing/2014/main" id="{D18C5CA3-1A9A-4C10-A930-2D0B6193851F}"/>
              </a:ext>
            </a:extLst>
          </p:cNvPr>
          <p:cNvSpPr>
            <a:spLocks noGrp="1"/>
          </p:cNvSpPr>
          <p:nvPr>
            <p:ph idx="1"/>
          </p:nvPr>
        </p:nvSpPr>
        <p:spPr>
          <a:xfrm>
            <a:off x="326571" y="914400"/>
            <a:ext cx="4267200" cy="4525963"/>
          </a:xfrm>
        </p:spPr>
        <p:txBody>
          <a:bodyPr/>
          <a:lstStyle/>
          <a:p>
            <a:pPr>
              <a:spcBef>
                <a:spcPts val="0"/>
              </a:spcBef>
            </a:pPr>
            <a:r>
              <a:rPr lang="en-CA" altLang="en-US" sz="2800" dirty="0"/>
              <a:t>Time (in </a:t>
            </a:r>
            <a:r>
              <a:rPr lang="en-CA" altLang="en-US" sz="2800" dirty="0" err="1"/>
              <a:t>ms</a:t>
            </a:r>
            <a:r>
              <a:rPr lang="en-CA" altLang="en-US" sz="2800" dirty="0"/>
              <a:t>) from peak MV to half initial value</a:t>
            </a:r>
          </a:p>
          <a:p>
            <a:pPr>
              <a:spcBef>
                <a:spcPts val="0"/>
              </a:spcBef>
            </a:pPr>
            <a:r>
              <a:rPr lang="en-CA" altLang="en-US" sz="2800" dirty="0"/>
              <a:t>MVA = 220/PHT</a:t>
            </a:r>
          </a:p>
          <a:p>
            <a:pPr lvl="1">
              <a:spcBef>
                <a:spcPts val="0"/>
              </a:spcBef>
              <a:buFont typeface="Arial" panose="020B0604020202020204" pitchFamily="34" charset="0"/>
              <a:buChar char="x"/>
            </a:pPr>
            <a:r>
              <a:rPr lang="en-CA" altLang="en-US" sz="2400" dirty="0"/>
              <a:t>Normal</a:t>
            </a:r>
          </a:p>
          <a:p>
            <a:pPr lvl="1">
              <a:spcBef>
                <a:spcPts val="0"/>
              </a:spcBef>
              <a:buFont typeface="Arial" panose="020B0604020202020204" pitchFamily="34" charset="0"/>
              <a:buChar char="x"/>
            </a:pPr>
            <a:r>
              <a:rPr lang="en-CA" altLang="en-US" sz="2400" dirty="0"/>
              <a:t>Post BMV</a:t>
            </a:r>
          </a:p>
          <a:p>
            <a:pPr lvl="1">
              <a:spcBef>
                <a:spcPts val="0"/>
              </a:spcBef>
              <a:buFont typeface="Arial" panose="020B0604020202020204" pitchFamily="34" charset="0"/>
              <a:buChar char="x"/>
            </a:pPr>
            <a:r>
              <a:rPr lang="en-CA" altLang="en-US" sz="2400" dirty="0"/>
              <a:t>Post Prosthetic </a:t>
            </a:r>
          </a:p>
          <a:p>
            <a:pPr>
              <a:spcBef>
                <a:spcPts val="0"/>
              </a:spcBef>
            </a:pPr>
            <a:r>
              <a:rPr lang="en-CA" altLang="en-US" sz="2800" dirty="0"/>
              <a:t>If bimodal use mid part</a:t>
            </a:r>
          </a:p>
          <a:p>
            <a:pPr>
              <a:spcBef>
                <a:spcPts val="0"/>
              </a:spcBef>
            </a:pPr>
            <a:r>
              <a:rPr lang="en-CA" altLang="en-US" sz="2800" dirty="0"/>
              <a:t>Deceleration time</a:t>
            </a:r>
          </a:p>
          <a:p>
            <a:pPr lvl="1">
              <a:spcBef>
                <a:spcPts val="0"/>
              </a:spcBef>
            </a:pPr>
            <a:r>
              <a:rPr lang="en-CA" altLang="en-US" sz="2400" dirty="0"/>
              <a:t>Time from peak to 0</a:t>
            </a:r>
          </a:p>
          <a:p>
            <a:pPr lvl="1">
              <a:spcBef>
                <a:spcPts val="0"/>
              </a:spcBef>
            </a:pPr>
            <a:r>
              <a:rPr lang="en-CA" altLang="en-US" sz="2400" dirty="0"/>
              <a:t>PHT = 0.29DT</a:t>
            </a:r>
          </a:p>
          <a:p>
            <a:pPr lvl="1">
              <a:spcBef>
                <a:spcPts val="0"/>
              </a:spcBef>
            </a:pPr>
            <a:r>
              <a:rPr lang="en-CA" altLang="en-US" sz="2400" dirty="0"/>
              <a:t>MVA = 759/DT</a:t>
            </a:r>
          </a:p>
          <a:p>
            <a:pPr>
              <a:spcBef>
                <a:spcPts val="0"/>
              </a:spcBef>
              <a:buFont typeface="Arial" panose="020B0604020202020204" pitchFamily="34" charset="0"/>
              <a:buNone/>
            </a:pPr>
            <a:endParaRPr lang="en-CA" altLang="en-US" sz="2800" dirty="0"/>
          </a:p>
        </p:txBody>
      </p:sp>
      <p:pic>
        <p:nvPicPr>
          <p:cNvPr id="37892" name="Picture 2">
            <a:extLst>
              <a:ext uri="{FF2B5EF4-FFF2-40B4-BE49-F238E27FC236}">
                <a16:creationId xmlns:a16="http://schemas.microsoft.com/office/drawing/2014/main" id="{51CAF0D5-1D93-417B-B9E7-878F90A98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732" y="3969026"/>
            <a:ext cx="26511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a:extLst>
              <a:ext uri="{FF2B5EF4-FFF2-40B4-BE49-F238E27FC236}">
                <a16:creationId xmlns:a16="http://schemas.microsoft.com/office/drawing/2014/main" id="{8AF47149-0B03-41DB-8F48-9DBB75A774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85" t="30844" r="43777" b="27489"/>
          <a:stretch/>
        </p:blipFill>
        <p:spPr bwMode="auto">
          <a:xfrm>
            <a:off x="4518819" y="9144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630C4D0-E872-42EB-9371-D48863C939EB}"/>
              </a:ext>
            </a:extLst>
          </p:cNvPr>
          <p:cNvSpPr>
            <a:spLocks noGrp="1"/>
          </p:cNvSpPr>
          <p:nvPr>
            <p:ph type="title"/>
          </p:nvPr>
        </p:nvSpPr>
        <p:spPr/>
        <p:txBody>
          <a:bodyPr/>
          <a:lstStyle/>
          <a:p>
            <a:r>
              <a:rPr lang="en-CA" altLang="en-US"/>
              <a:t>Etiology</a:t>
            </a:r>
            <a:endParaRPr lang="en-US" altLang="en-US"/>
          </a:p>
        </p:txBody>
      </p:sp>
      <p:sp>
        <p:nvSpPr>
          <p:cNvPr id="15363" name="Content Placeholder 2">
            <a:extLst>
              <a:ext uri="{FF2B5EF4-FFF2-40B4-BE49-F238E27FC236}">
                <a16:creationId xmlns:a16="http://schemas.microsoft.com/office/drawing/2014/main" id="{0C8CD9E3-3959-4BEF-9711-6F6BF216270B}"/>
              </a:ext>
            </a:extLst>
          </p:cNvPr>
          <p:cNvSpPr>
            <a:spLocks noGrp="1"/>
          </p:cNvSpPr>
          <p:nvPr>
            <p:ph idx="1"/>
          </p:nvPr>
        </p:nvSpPr>
        <p:spPr>
          <a:xfrm>
            <a:off x="457200" y="1295400"/>
            <a:ext cx="8229600" cy="4191000"/>
          </a:xfrm>
        </p:spPr>
        <p:txBody>
          <a:bodyPr/>
          <a:lstStyle/>
          <a:p>
            <a:pPr>
              <a:spcBef>
                <a:spcPts val="0"/>
              </a:spcBef>
            </a:pPr>
            <a:r>
              <a:rPr lang="en-US" altLang="en-US" dirty="0"/>
              <a:t>Rheumatic (75%)</a:t>
            </a:r>
          </a:p>
          <a:p>
            <a:pPr>
              <a:spcBef>
                <a:spcPts val="0"/>
              </a:spcBef>
            </a:pPr>
            <a:r>
              <a:rPr lang="en-US" altLang="en-US" dirty="0"/>
              <a:t>Calcific</a:t>
            </a:r>
          </a:p>
          <a:p>
            <a:pPr>
              <a:spcBef>
                <a:spcPts val="0"/>
              </a:spcBef>
            </a:pPr>
            <a:r>
              <a:rPr lang="en-US" altLang="en-US" dirty="0"/>
              <a:t>Congenital</a:t>
            </a:r>
          </a:p>
          <a:p>
            <a:pPr lvl="1">
              <a:spcBef>
                <a:spcPts val="0"/>
              </a:spcBef>
            </a:pPr>
            <a:r>
              <a:rPr lang="en-US" altLang="en-US" dirty="0"/>
              <a:t>Parachute MV</a:t>
            </a:r>
          </a:p>
          <a:p>
            <a:pPr lvl="1">
              <a:spcBef>
                <a:spcPts val="0"/>
              </a:spcBef>
            </a:pPr>
            <a:r>
              <a:rPr lang="en-US" altLang="en-US" dirty="0"/>
              <a:t>Shone complex</a:t>
            </a:r>
          </a:p>
          <a:p>
            <a:pPr>
              <a:spcBef>
                <a:spcPts val="0"/>
              </a:spcBef>
            </a:pPr>
            <a:r>
              <a:rPr lang="en-US" altLang="en-US" dirty="0"/>
              <a:t>Inflammatory</a:t>
            </a:r>
          </a:p>
          <a:p>
            <a:pPr lvl="1">
              <a:spcBef>
                <a:spcPts val="0"/>
              </a:spcBef>
            </a:pPr>
            <a:r>
              <a:rPr lang="en-US" altLang="en-US" dirty="0"/>
              <a:t>Lupus</a:t>
            </a:r>
          </a:p>
          <a:p>
            <a:pPr lvl="1">
              <a:spcBef>
                <a:spcPts val="0"/>
              </a:spcBef>
            </a:pPr>
            <a:r>
              <a:rPr lang="en-US" altLang="en-US" dirty="0"/>
              <a:t>Rheumatoid arthritis</a:t>
            </a:r>
          </a:p>
          <a:p>
            <a:pPr>
              <a:spcBef>
                <a:spcPts val="0"/>
              </a:spcBef>
            </a:pPr>
            <a:r>
              <a:rPr lang="en-US" altLang="en-US" dirty="0"/>
              <a:t>Mass </a:t>
            </a:r>
          </a:p>
          <a:p>
            <a:pPr>
              <a:spcBef>
                <a:spcPts val="0"/>
              </a:spcBef>
            </a:pPr>
            <a:endParaRPr lang="en-US" altLang="en-US" dirty="0"/>
          </a:p>
        </p:txBody>
      </p:sp>
      <p:pic>
        <p:nvPicPr>
          <p:cNvPr id="15364" name="Picture 2">
            <a:extLst>
              <a:ext uri="{FF2B5EF4-FFF2-40B4-BE49-F238E27FC236}">
                <a16:creationId xmlns:a16="http://schemas.microsoft.com/office/drawing/2014/main" id="{DFB74393-83E5-489B-A9B3-4E5126757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739" t="25000" r="56662" b="44791"/>
          <a:stretch>
            <a:fillRect/>
          </a:stretch>
        </p:blipFill>
        <p:spPr bwMode="auto">
          <a:xfrm>
            <a:off x="5334000" y="1066800"/>
            <a:ext cx="3200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a:extLst>
              <a:ext uri="{FF2B5EF4-FFF2-40B4-BE49-F238E27FC236}">
                <a16:creationId xmlns:a16="http://schemas.microsoft.com/office/drawing/2014/main" id="{E4945C79-7E6C-47C2-B1A7-C8DBE19AF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752" t="25000" r="33237" b="42708"/>
          <a:stretch>
            <a:fillRect/>
          </a:stretch>
        </p:blipFill>
        <p:spPr bwMode="auto">
          <a:xfrm>
            <a:off x="5334000" y="3276600"/>
            <a:ext cx="312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a:extLst>
              <a:ext uri="{FF2B5EF4-FFF2-40B4-BE49-F238E27FC236}">
                <a16:creationId xmlns:a16="http://schemas.microsoft.com/office/drawing/2014/main" id="{D3433348-1A5F-4E72-9157-FA805103C78D}"/>
              </a:ext>
            </a:extLst>
          </p:cNvPr>
          <p:cNvSpPr>
            <a:spLocks noGrp="1"/>
          </p:cNvSpPr>
          <p:nvPr>
            <p:ph type="title"/>
          </p:nvPr>
        </p:nvSpPr>
        <p:spPr/>
        <p:txBody>
          <a:bodyPr/>
          <a:lstStyle/>
          <a:p>
            <a:r>
              <a:rPr lang="en-CA" altLang="en-US"/>
              <a:t>MS MVA PHT Limitations</a:t>
            </a:r>
          </a:p>
        </p:txBody>
      </p:sp>
      <p:sp>
        <p:nvSpPr>
          <p:cNvPr id="38916" name="Content Placeholder 5">
            <a:extLst>
              <a:ext uri="{FF2B5EF4-FFF2-40B4-BE49-F238E27FC236}">
                <a16:creationId xmlns:a16="http://schemas.microsoft.com/office/drawing/2014/main" id="{2D6159D7-6F81-4A55-8566-E87BC8F1557D}"/>
              </a:ext>
            </a:extLst>
          </p:cNvPr>
          <p:cNvSpPr>
            <a:spLocks noGrp="1"/>
          </p:cNvSpPr>
          <p:nvPr>
            <p:ph sz="half" idx="1"/>
          </p:nvPr>
        </p:nvSpPr>
        <p:spPr>
          <a:xfrm>
            <a:off x="457200" y="2791324"/>
            <a:ext cx="4038600" cy="3152276"/>
          </a:xfrm>
        </p:spPr>
        <p:txBody>
          <a:bodyPr/>
          <a:lstStyle/>
          <a:p>
            <a:pPr>
              <a:spcBef>
                <a:spcPts val="0"/>
              </a:spcBef>
            </a:pPr>
            <a:r>
              <a:rPr lang="en-CA" altLang="en-US" sz="2800" dirty="0">
                <a:solidFill>
                  <a:srgbClr val="FFFF00"/>
                </a:solidFill>
                <a:sym typeface="Symbol" panose="05050102010706020507" pitchFamily="18" charset="2"/>
              </a:rPr>
              <a:t> LVEDP/</a:t>
            </a:r>
            <a:r>
              <a:rPr lang="en-CA" altLang="en-US" dirty="0">
                <a:solidFill>
                  <a:srgbClr val="FFFF00"/>
                </a:solidFill>
                <a:sym typeface="Symbol" panose="05050102010706020507" pitchFamily="18" charset="2"/>
              </a:rPr>
              <a:t>  compliance</a:t>
            </a:r>
            <a:endParaRPr lang="en-CA" altLang="en-US" sz="2800" dirty="0">
              <a:solidFill>
                <a:srgbClr val="FFFF00"/>
              </a:solidFill>
              <a:sym typeface="Symbol" panose="05050102010706020507" pitchFamily="18" charset="2"/>
            </a:endParaRPr>
          </a:p>
          <a:p>
            <a:pPr lvl="1">
              <a:spcBef>
                <a:spcPts val="0"/>
              </a:spcBef>
            </a:pPr>
            <a:r>
              <a:rPr lang="en-CA" altLang="en-US" sz="2400" dirty="0">
                <a:sym typeface="Symbol" panose="05050102010706020507" pitchFamily="18" charset="2"/>
              </a:rPr>
              <a:t>AI</a:t>
            </a:r>
          </a:p>
          <a:p>
            <a:pPr lvl="1">
              <a:spcBef>
                <a:spcPts val="0"/>
              </a:spcBef>
            </a:pPr>
            <a:r>
              <a:rPr lang="en-CA" altLang="en-US" dirty="0">
                <a:sym typeface="Symbol" panose="05050102010706020507" pitchFamily="18" charset="2"/>
              </a:rPr>
              <a:t>Cardiomyopathy/LVH</a:t>
            </a:r>
            <a:endParaRPr lang="en-CA" altLang="en-US" sz="2400" dirty="0">
              <a:sym typeface="Symbol" panose="05050102010706020507" pitchFamily="18" charset="2"/>
            </a:endParaRPr>
          </a:p>
          <a:p>
            <a:pPr lvl="1">
              <a:spcBef>
                <a:spcPts val="0"/>
              </a:spcBef>
            </a:pPr>
            <a:r>
              <a:rPr lang="en-CA" altLang="en-US" sz="2400" dirty="0"/>
              <a:t>Diastolic </a:t>
            </a:r>
            <a:r>
              <a:rPr lang="en-CA" altLang="en-US" sz="2400" dirty="0" err="1"/>
              <a:t>dysfxn</a:t>
            </a:r>
            <a:r>
              <a:rPr lang="en-CA" altLang="en-US" sz="2400" dirty="0"/>
              <a:t> (aging)</a:t>
            </a:r>
          </a:p>
          <a:p>
            <a:pPr>
              <a:spcBef>
                <a:spcPts val="0"/>
              </a:spcBef>
            </a:pPr>
            <a:r>
              <a:rPr lang="en-CA" altLang="en-US" sz="2800" dirty="0">
                <a:solidFill>
                  <a:srgbClr val="FFFF00"/>
                </a:solidFill>
                <a:sym typeface="Symbol" panose="05050102010706020507" pitchFamily="18" charset="2"/>
              </a:rPr>
              <a:t> LAP compliance</a:t>
            </a:r>
          </a:p>
          <a:p>
            <a:pPr lvl="1">
              <a:spcBef>
                <a:spcPts val="0"/>
              </a:spcBef>
            </a:pPr>
            <a:r>
              <a:rPr lang="en-CA" altLang="en-US" sz="2400" dirty="0">
                <a:sym typeface="Symbol" panose="05050102010706020507" pitchFamily="18" charset="2"/>
              </a:rPr>
              <a:t>ASD</a:t>
            </a:r>
          </a:p>
          <a:p>
            <a:pPr lvl="1">
              <a:spcBef>
                <a:spcPts val="0"/>
              </a:spcBef>
            </a:pPr>
            <a:r>
              <a:rPr lang="en-CA" altLang="en-US" sz="2400" dirty="0">
                <a:sym typeface="Symbol" panose="05050102010706020507" pitchFamily="18" charset="2"/>
              </a:rPr>
              <a:t>MR</a:t>
            </a:r>
          </a:p>
          <a:p>
            <a:pPr lvl="1">
              <a:spcBef>
                <a:spcPts val="0"/>
              </a:spcBef>
            </a:pPr>
            <a:r>
              <a:rPr lang="en-CA" altLang="en-US" dirty="0">
                <a:sym typeface="Symbol" panose="05050102010706020507" pitchFamily="18" charset="2"/>
              </a:rPr>
              <a:t>AF,  HR</a:t>
            </a:r>
          </a:p>
          <a:p>
            <a:pPr>
              <a:spcBef>
                <a:spcPts val="0"/>
              </a:spcBef>
            </a:pPr>
            <a:endParaRPr lang="en-CA" altLang="en-US" sz="2800" dirty="0">
              <a:sym typeface="Symbol" panose="05050102010706020507" pitchFamily="18" charset="2"/>
            </a:endParaRPr>
          </a:p>
        </p:txBody>
      </p:sp>
      <p:sp>
        <p:nvSpPr>
          <p:cNvPr id="38918" name="Content Placeholder 9">
            <a:extLst>
              <a:ext uri="{FF2B5EF4-FFF2-40B4-BE49-F238E27FC236}">
                <a16:creationId xmlns:a16="http://schemas.microsoft.com/office/drawing/2014/main" id="{242C2772-B6B9-4792-B347-582E691546FC}"/>
              </a:ext>
            </a:extLst>
          </p:cNvPr>
          <p:cNvSpPr>
            <a:spLocks noGrp="1"/>
          </p:cNvSpPr>
          <p:nvPr>
            <p:ph sz="half" idx="2"/>
          </p:nvPr>
        </p:nvSpPr>
        <p:spPr>
          <a:xfrm>
            <a:off x="4648200" y="2667000"/>
            <a:ext cx="4038600" cy="1143000"/>
          </a:xfrm>
        </p:spPr>
        <p:txBody>
          <a:bodyPr/>
          <a:lstStyle/>
          <a:p>
            <a:pPr>
              <a:spcBef>
                <a:spcPts val="0"/>
              </a:spcBef>
            </a:pPr>
            <a:r>
              <a:rPr lang="en-CA" altLang="en-US" dirty="0">
                <a:solidFill>
                  <a:srgbClr val="FFFF00"/>
                </a:solidFill>
                <a:sym typeface="Symbol" panose="05050102010706020507" pitchFamily="18" charset="2"/>
              </a:rPr>
              <a:t>Large LA</a:t>
            </a:r>
          </a:p>
          <a:p>
            <a:pPr>
              <a:spcBef>
                <a:spcPts val="0"/>
              </a:spcBef>
            </a:pPr>
            <a:r>
              <a:rPr lang="en-CA" altLang="en-US" dirty="0">
                <a:solidFill>
                  <a:srgbClr val="FFFF00"/>
                </a:solidFill>
                <a:sym typeface="Symbol" panose="05050102010706020507" pitchFamily="18" charset="2"/>
              </a:rPr>
              <a:t>Abnormal relaxation</a:t>
            </a:r>
          </a:p>
          <a:p>
            <a:pPr>
              <a:spcBef>
                <a:spcPts val="0"/>
              </a:spcBef>
            </a:pPr>
            <a:endParaRPr lang="en-CA" altLang="en-US" dirty="0">
              <a:sym typeface="Symbol" panose="05050102010706020507" pitchFamily="18" charset="2"/>
            </a:endParaRPr>
          </a:p>
        </p:txBody>
      </p:sp>
      <p:pic>
        <p:nvPicPr>
          <p:cNvPr id="2" name="Picture 1">
            <a:extLst>
              <a:ext uri="{FF2B5EF4-FFF2-40B4-BE49-F238E27FC236}">
                <a16:creationId xmlns:a16="http://schemas.microsoft.com/office/drawing/2014/main" id="{DF95D1B0-4363-41F2-9D5C-83D85AF6BDC1}"/>
              </a:ext>
            </a:extLst>
          </p:cNvPr>
          <p:cNvPicPr>
            <a:picLocks noChangeAspect="1"/>
          </p:cNvPicPr>
          <p:nvPr/>
        </p:nvPicPr>
        <p:blipFill>
          <a:blip r:embed="rId3"/>
          <a:stretch>
            <a:fillRect/>
          </a:stretch>
        </p:blipFill>
        <p:spPr>
          <a:xfrm>
            <a:off x="3557400" y="899932"/>
            <a:ext cx="1548000" cy="1781536"/>
          </a:xfrm>
          <a:prstGeom prst="rect">
            <a:avLst/>
          </a:prstGeom>
        </p:spPr>
      </p:pic>
      <p:sp>
        <p:nvSpPr>
          <p:cNvPr id="9" name="Content Placeholder 5">
            <a:extLst>
              <a:ext uri="{FF2B5EF4-FFF2-40B4-BE49-F238E27FC236}">
                <a16:creationId xmlns:a16="http://schemas.microsoft.com/office/drawing/2014/main" id="{B8A196F8-76EC-42A8-B9B0-12180D479D7B}"/>
              </a:ext>
            </a:extLst>
          </p:cNvPr>
          <p:cNvSpPr txBox="1">
            <a:spLocks/>
          </p:cNvSpPr>
          <p:nvPr/>
        </p:nvSpPr>
        <p:spPr bwMode="auto">
          <a:xfrm>
            <a:off x="5036626" y="3810000"/>
            <a:ext cx="3261747"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00"/>
              </a:buClr>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FF00"/>
              </a:buClr>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r>
              <a:rPr lang="en-CA" altLang="en-US" sz="2400" dirty="0">
                <a:solidFill>
                  <a:srgbClr val="FFFF00"/>
                </a:solidFill>
              </a:rPr>
              <a:t>Avoid PHT in</a:t>
            </a:r>
          </a:p>
          <a:p>
            <a:pPr>
              <a:spcBef>
                <a:spcPct val="0"/>
              </a:spcBef>
            </a:pPr>
            <a:r>
              <a:rPr lang="en-CA" altLang="en-US" sz="2400" dirty="0"/>
              <a:t>Elderly</a:t>
            </a:r>
          </a:p>
          <a:p>
            <a:pPr>
              <a:spcBef>
                <a:spcPct val="0"/>
              </a:spcBef>
            </a:pPr>
            <a:r>
              <a:rPr lang="en-CA" altLang="en-US" sz="2400" dirty="0"/>
              <a:t>Calcific </a:t>
            </a:r>
          </a:p>
          <a:p>
            <a:pPr>
              <a:spcBef>
                <a:spcPct val="0"/>
              </a:spcBef>
            </a:pPr>
            <a:r>
              <a:rPr lang="en-CA" altLang="en-US" sz="2400" dirty="0"/>
              <a:t>Diastolic dysfunction</a:t>
            </a:r>
          </a:p>
          <a:p>
            <a:pPr>
              <a:spcBef>
                <a:spcPct val="0"/>
              </a:spcBef>
            </a:pPr>
            <a:r>
              <a:rPr lang="en-CA" altLang="en-US" sz="2400" dirty="0"/>
              <a:t>? Post CPB, BMV</a:t>
            </a:r>
          </a:p>
          <a:p>
            <a:pPr>
              <a:spcBef>
                <a:spcPct val="0"/>
              </a:spcBef>
            </a:pPr>
            <a:endParaRPr lang="en-CA" altLang="en-US" sz="2400" dirty="0"/>
          </a:p>
        </p:txBody>
      </p:sp>
      <p:pic>
        <p:nvPicPr>
          <p:cNvPr id="3" name="Picture 2">
            <a:extLst>
              <a:ext uri="{FF2B5EF4-FFF2-40B4-BE49-F238E27FC236}">
                <a16:creationId xmlns:a16="http://schemas.microsoft.com/office/drawing/2014/main" id="{89F8CB2C-8C79-4464-8888-4CA40E5141D3}"/>
              </a:ext>
            </a:extLst>
          </p:cNvPr>
          <p:cNvPicPr>
            <a:picLocks noChangeAspect="1"/>
          </p:cNvPicPr>
          <p:nvPr/>
        </p:nvPicPr>
        <p:blipFill>
          <a:blip r:embed="rId4"/>
          <a:stretch>
            <a:fillRect/>
          </a:stretch>
        </p:blipFill>
        <p:spPr>
          <a:xfrm>
            <a:off x="693300" y="914400"/>
            <a:ext cx="2628000" cy="1847594"/>
          </a:xfrm>
          <a:prstGeom prst="rect">
            <a:avLst/>
          </a:prstGeom>
        </p:spPr>
      </p:pic>
      <p:pic>
        <p:nvPicPr>
          <p:cNvPr id="4" name="Picture 3">
            <a:extLst>
              <a:ext uri="{FF2B5EF4-FFF2-40B4-BE49-F238E27FC236}">
                <a16:creationId xmlns:a16="http://schemas.microsoft.com/office/drawing/2014/main" id="{7459392D-F658-4D40-99E4-622EA8202D6B}"/>
              </a:ext>
            </a:extLst>
          </p:cNvPr>
          <p:cNvPicPr>
            <a:picLocks noChangeAspect="1"/>
          </p:cNvPicPr>
          <p:nvPr/>
        </p:nvPicPr>
        <p:blipFill>
          <a:blip r:embed="rId5"/>
          <a:stretch>
            <a:fillRect/>
          </a:stretch>
        </p:blipFill>
        <p:spPr>
          <a:xfrm>
            <a:off x="5600601" y="788699"/>
            <a:ext cx="2196000" cy="1839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9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build="p"/>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3D36DBD4-C9E3-430F-9258-B4301CA413FE}"/>
              </a:ext>
            </a:extLst>
          </p:cNvPr>
          <p:cNvSpPr>
            <a:spLocks noGrp="1"/>
          </p:cNvSpPr>
          <p:nvPr>
            <p:ph type="title"/>
          </p:nvPr>
        </p:nvSpPr>
        <p:spPr/>
        <p:txBody>
          <a:bodyPr/>
          <a:lstStyle/>
          <a:p>
            <a:r>
              <a:rPr lang="en-US" altLang="en-US" dirty="0"/>
              <a:t>MVA PHT</a:t>
            </a:r>
          </a:p>
        </p:txBody>
      </p:sp>
      <p:pic>
        <p:nvPicPr>
          <p:cNvPr id="40964" name="Picture 1" descr="C:\Users\annette\Desktop\jodimitral\MS\MVA\continuity\contAVVTI152.bmp">
            <a:extLst>
              <a:ext uri="{FF2B5EF4-FFF2-40B4-BE49-F238E27FC236}">
                <a16:creationId xmlns:a16="http://schemas.microsoft.com/office/drawing/2014/main" id="{BD8033B4-D6A5-4E43-8AE4-E1D7C04F4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688" t="12500" r="17188"/>
          <a:stretch>
            <a:fillRect/>
          </a:stretch>
        </p:blipFill>
        <p:spPr bwMode="auto">
          <a:xfrm>
            <a:off x="5486400" y="929309"/>
            <a:ext cx="3475037"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0col">
            <a:hlinkClick r:id="" action="ppaction://media"/>
            <a:extLst>
              <a:ext uri="{FF2B5EF4-FFF2-40B4-BE49-F238E27FC236}">
                <a16:creationId xmlns:a16="http://schemas.microsoft.com/office/drawing/2014/main" id="{E5D51D3C-5D39-446E-980E-0DB0F40FBA4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500" t="7037" r="11666" b="4074"/>
          <a:stretch>
            <a:fillRect/>
          </a:stretch>
        </p:blipFill>
        <p:spPr>
          <a:xfrm>
            <a:off x="17417" y="925417"/>
            <a:ext cx="5364000" cy="3536715"/>
          </a:xfrm>
          <a:prstGeom prst="rect">
            <a:avLst/>
          </a:prstGeom>
        </p:spPr>
      </p:pic>
      <p:sp>
        <p:nvSpPr>
          <p:cNvPr id="5" name="Content Placeholder 9">
            <a:extLst>
              <a:ext uri="{FF2B5EF4-FFF2-40B4-BE49-F238E27FC236}">
                <a16:creationId xmlns:a16="http://schemas.microsoft.com/office/drawing/2014/main" id="{A441A589-114D-445B-9161-0B4E7D9919F6}"/>
              </a:ext>
            </a:extLst>
          </p:cNvPr>
          <p:cNvSpPr txBox="1">
            <a:spLocks/>
          </p:cNvSpPr>
          <p:nvPr/>
        </p:nvSpPr>
        <p:spPr>
          <a:xfrm>
            <a:off x="1790700" y="5486400"/>
            <a:ext cx="5524500" cy="571500"/>
          </a:xfrm>
          <a:prstGeom prst="rect">
            <a:avLst/>
          </a:prstGeom>
          <a:ln>
            <a:solidFill>
              <a:schemeClr val="tx1"/>
            </a:solidFill>
          </a:ln>
        </p:spPr>
        <p:txBody>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CA" altLang="en-US" sz="2800" dirty="0">
                <a:solidFill>
                  <a:srgbClr val="FFFF00"/>
                </a:solidFill>
                <a:sym typeface="Symbol" panose="05050102010706020507" pitchFamily="18" charset="2"/>
              </a:rPr>
              <a:t>MV mean PG 5mmHg, MVA 1.11cm</a:t>
            </a:r>
            <a:r>
              <a:rPr lang="en-CA" altLang="en-US" sz="2800" baseline="30000" dirty="0">
                <a:solidFill>
                  <a:srgbClr val="FFFF00"/>
                </a:solidFill>
                <a:sym typeface="Symbol" panose="05050102010706020507" pitchFamily="18" charset="2"/>
              </a:rPr>
              <a:t>2</a:t>
            </a:r>
            <a:endParaRPr lang="en-CA" altLang="en-US" sz="2800" baseline="30000" dirty="0">
              <a:sym typeface="Symbol" panose="05050102010706020507" pitchFamily="18" charset="2"/>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1DADA788-368F-4A45-8409-C5A577CFF058}"/>
              </a:ext>
            </a:extLst>
          </p:cNvPr>
          <p:cNvSpPr>
            <a:spLocks noGrp="1"/>
          </p:cNvSpPr>
          <p:nvPr>
            <p:ph type="title"/>
          </p:nvPr>
        </p:nvSpPr>
        <p:spPr/>
        <p:txBody>
          <a:bodyPr/>
          <a:lstStyle/>
          <a:p>
            <a:r>
              <a:rPr lang="en-US" altLang="en-US"/>
              <a:t>MS MVA Continuity</a:t>
            </a:r>
          </a:p>
        </p:txBody>
      </p:sp>
      <p:pic>
        <p:nvPicPr>
          <p:cNvPr id="39939" name="Picture 2">
            <a:extLst>
              <a:ext uri="{FF2B5EF4-FFF2-40B4-BE49-F238E27FC236}">
                <a16:creationId xmlns:a16="http://schemas.microsoft.com/office/drawing/2014/main" id="{5CF48EC6-8DC6-45BB-B427-D1E115872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81" t="17064" r="25000" b="46217"/>
          <a:stretch>
            <a:fillRect/>
          </a:stretch>
        </p:blipFill>
        <p:spPr bwMode="auto">
          <a:xfrm>
            <a:off x="168275" y="762000"/>
            <a:ext cx="89757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9">
            <a:extLst>
              <a:ext uri="{FF2B5EF4-FFF2-40B4-BE49-F238E27FC236}">
                <a16:creationId xmlns:a16="http://schemas.microsoft.com/office/drawing/2014/main" id="{8689BF26-DFD4-4425-9E49-B7BD4BABE35E}"/>
              </a:ext>
            </a:extLst>
          </p:cNvPr>
          <p:cNvSpPr txBox="1">
            <a:spLocks/>
          </p:cNvSpPr>
          <p:nvPr/>
        </p:nvSpPr>
        <p:spPr>
          <a:xfrm>
            <a:off x="2781300" y="3981450"/>
            <a:ext cx="3581400" cy="2247900"/>
          </a:xfrm>
          <a:prstGeom prst="rect">
            <a:avLst/>
          </a:prstGeom>
          <a:ln>
            <a:solidFill>
              <a:schemeClr val="tx1"/>
            </a:solidFill>
          </a:ln>
        </p:spPr>
        <p:txBody>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CA" altLang="en-US" sz="2800" dirty="0">
                <a:solidFill>
                  <a:srgbClr val="FFFF00"/>
                </a:solidFill>
                <a:sym typeface="Symbol" panose="05050102010706020507" pitchFamily="18" charset="2"/>
              </a:rPr>
              <a:t>Avoid if</a:t>
            </a:r>
          </a:p>
          <a:p>
            <a:pPr>
              <a:spcBef>
                <a:spcPts val="0"/>
              </a:spcBef>
              <a:buClr>
                <a:srgbClr val="FFFF00"/>
              </a:buClr>
            </a:pPr>
            <a:r>
              <a:rPr lang="en-CA" altLang="en-US" sz="2800" dirty="0">
                <a:sym typeface="Symbol" panose="05050102010706020507" pitchFamily="18" charset="2"/>
              </a:rPr>
              <a:t>AI (overestimate), </a:t>
            </a:r>
          </a:p>
          <a:p>
            <a:pPr>
              <a:spcBef>
                <a:spcPts val="0"/>
              </a:spcBef>
              <a:buClr>
                <a:srgbClr val="FFFF00"/>
              </a:buClr>
            </a:pPr>
            <a:r>
              <a:rPr lang="en-CA" altLang="en-US" sz="2800" dirty="0">
                <a:sym typeface="Symbol" panose="05050102010706020507" pitchFamily="18" charset="2"/>
              </a:rPr>
              <a:t>MR (underestimate)</a:t>
            </a:r>
          </a:p>
          <a:p>
            <a:pPr>
              <a:spcBef>
                <a:spcPts val="0"/>
              </a:spcBef>
              <a:buClr>
                <a:srgbClr val="FFFF00"/>
              </a:buClr>
            </a:pPr>
            <a:r>
              <a:rPr lang="en-CA" altLang="en-US" sz="2800" dirty="0">
                <a:sym typeface="Symbol" panose="05050102010706020507" pitchFamily="18" charset="2"/>
              </a:rPr>
              <a:t>ASD</a:t>
            </a:r>
          </a:p>
          <a:p>
            <a:pPr>
              <a:spcBef>
                <a:spcPts val="0"/>
              </a:spcBef>
              <a:buClr>
                <a:srgbClr val="FFFF00"/>
              </a:buClr>
            </a:pPr>
            <a:r>
              <a:rPr lang="en-CA" altLang="en-US" sz="2800" dirty="0">
                <a:sym typeface="Symbol" panose="05050102010706020507" pitchFamily="18" charset="2"/>
              </a:rPr>
              <a:t>AF</a:t>
            </a:r>
          </a:p>
          <a:p>
            <a:pPr>
              <a:spcBef>
                <a:spcPts val="0"/>
              </a:spcBef>
            </a:pPr>
            <a:endParaRPr lang="en-CA" altLang="en-US" dirty="0">
              <a:sym typeface="Symbol" panose="05050102010706020507" pitchFamily="18" charset="2"/>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ABB7B713-82F4-499C-B180-89E56D0D7D15}"/>
              </a:ext>
            </a:extLst>
          </p:cNvPr>
          <p:cNvSpPr>
            <a:spLocks noGrp="1"/>
          </p:cNvSpPr>
          <p:nvPr>
            <p:ph type="title"/>
          </p:nvPr>
        </p:nvSpPr>
        <p:spPr/>
        <p:txBody>
          <a:bodyPr/>
          <a:lstStyle/>
          <a:p>
            <a:r>
              <a:rPr lang="en-US" altLang="en-US"/>
              <a:t>MVA Continuity</a:t>
            </a:r>
          </a:p>
        </p:txBody>
      </p:sp>
      <p:pic>
        <p:nvPicPr>
          <p:cNvPr id="41988" name="Picture 2">
            <a:extLst>
              <a:ext uri="{FF2B5EF4-FFF2-40B4-BE49-F238E27FC236}">
                <a16:creationId xmlns:a16="http://schemas.microsoft.com/office/drawing/2014/main" id="{66A6433B-0D04-4C69-87F5-F0BEBD2D8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72" t="9744" r="26579" b="45724"/>
          <a:stretch>
            <a:fillRect/>
          </a:stretch>
        </p:blipFill>
        <p:spPr bwMode="auto">
          <a:xfrm>
            <a:off x="533400" y="914400"/>
            <a:ext cx="8077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E5BC715B-37A5-475C-8434-787940BF4C6D}"/>
              </a:ext>
            </a:extLst>
          </p:cNvPr>
          <p:cNvSpPr>
            <a:spLocks noGrp="1"/>
          </p:cNvSpPr>
          <p:nvPr>
            <p:ph type="title"/>
          </p:nvPr>
        </p:nvSpPr>
        <p:spPr/>
        <p:txBody>
          <a:bodyPr/>
          <a:lstStyle/>
          <a:p>
            <a:r>
              <a:rPr lang="en-US" altLang="en-US"/>
              <a:t>MVA PISA</a:t>
            </a:r>
          </a:p>
        </p:txBody>
      </p:sp>
      <p:sp>
        <p:nvSpPr>
          <p:cNvPr id="12" name="Rectangle 11">
            <a:extLst>
              <a:ext uri="{FF2B5EF4-FFF2-40B4-BE49-F238E27FC236}">
                <a16:creationId xmlns:a16="http://schemas.microsoft.com/office/drawing/2014/main" id="{6A4BFE79-1D06-472A-8787-29C9462AE59C}"/>
              </a:ext>
            </a:extLst>
          </p:cNvPr>
          <p:cNvSpPr/>
          <p:nvPr/>
        </p:nvSpPr>
        <p:spPr>
          <a:xfrm>
            <a:off x="4267200" y="2057400"/>
            <a:ext cx="228600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CA"/>
          </a:p>
        </p:txBody>
      </p:sp>
      <p:pic>
        <p:nvPicPr>
          <p:cNvPr id="43012" name="Picture 2">
            <a:extLst>
              <a:ext uri="{FF2B5EF4-FFF2-40B4-BE49-F238E27FC236}">
                <a16:creationId xmlns:a16="http://schemas.microsoft.com/office/drawing/2014/main" id="{351B22C7-9C43-4A49-90A3-0A35C91CD4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0" t="26042" r="19180" b="22916"/>
          <a:stretch/>
        </p:blipFill>
        <p:spPr bwMode="auto">
          <a:xfrm>
            <a:off x="460094" y="10668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2788D7AD-5A9A-48A0-AB6F-A0B77D0FE80F}"/>
              </a:ext>
            </a:extLst>
          </p:cNvPr>
          <p:cNvSpPr>
            <a:spLocks noGrp="1"/>
          </p:cNvSpPr>
          <p:nvPr>
            <p:ph type="title"/>
          </p:nvPr>
        </p:nvSpPr>
        <p:spPr/>
        <p:txBody>
          <a:bodyPr/>
          <a:lstStyle/>
          <a:p>
            <a:r>
              <a:rPr lang="en-US" altLang="en-US"/>
              <a:t>MVA PISA</a:t>
            </a:r>
          </a:p>
        </p:txBody>
      </p:sp>
      <p:sp>
        <p:nvSpPr>
          <p:cNvPr id="12" name="Rectangle 11">
            <a:extLst>
              <a:ext uri="{FF2B5EF4-FFF2-40B4-BE49-F238E27FC236}">
                <a16:creationId xmlns:a16="http://schemas.microsoft.com/office/drawing/2014/main" id="{D57941BA-2DF8-480B-A158-6AB9E90E8EDD}"/>
              </a:ext>
            </a:extLst>
          </p:cNvPr>
          <p:cNvSpPr/>
          <p:nvPr/>
        </p:nvSpPr>
        <p:spPr>
          <a:xfrm>
            <a:off x="4267200" y="2207419"/>
            <a:ext cx="228600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CA"/>
          </a:p>
        </p:txBody>
      </p:sp>
      <p:pic>
        <p:nvPicPr>
          <p:cNvPr id="44036" name="Picture 2">
            <a:extLst>
              <a:ext uri="{FF2B5EF4-FFF2-40B4-BE49-F238E27FC236}">
                <a16:creationId xmlns:a16="http://schemas.microsoft.com/office/drawing/2014/main" id="{E6E5FF2C-2031-44BF-8440-4E29335856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19" t="26042" r="14494" b="16634"/>
          <a:stretch/>
        </p:blipFill>
        <p:spPr bwMode="auto">
          <a:xfrm>
            <a:off x="104930" y="1369219"/>
            <a:ext cx="8962869" cy="419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smrsev135col">
            <a:hlinkClick r:id="" action="ppaction://media"/>
            <a:extLst>
              <a:ext uri="{FF2B5EF4-FFF2-40B4-BE49-F238E27FC236}">
                <a16:creationId xmlns:a16="http://schemas.microsoft.com/office/drawing/2014/main" id="{C2BC2F33-38E8-4338-969E-DABBEA12083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000" t="14074" r="18334" b="8518"/>
          <a:stretch>
            <a:fillRect/>
          </a:stretch>
        </p:blipFill>
        <p:spPr>
          <a:xfrm>
            <a:off x="0" y="1595438"/>
            <a:ext cx="4536000" cy="3202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md type="call" cmd="stop">
                                      <p:cBhvr>
                                        <p:cTn id="11" dur="1">
                                          <p:stCondLst>
                                            <p:cond delay="0"/>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B2EAA8F9-4BF8-4DB5-B3BB-9394091C289F}"/>
              </a:ext>
            </a:extLst>
          </p:cNvPr>
          <p:cNvSpPr>
            <a:spLocks noGrp="1"/>
          </p:cNvSpPr>
          <p:nvPr>
            <p:ph type="title"/>
          </p:nvPr>
        </p:nvSpPr>
        <p:spPr/>
        <p:txBody>
          <a:bodyPr/>
          <a:lstStyle/>
          <a:p>
            <a:r>
              <a:rPr lang="en-US" altLang="en-US"/>
              <a:t>MVA PISA</a:t>
            </a:r>
          </a:p>
        </p:txBody>
      </p:sp>
      <p:sp>
        <p:nvSpPr>
          <p:cNvPr id="12" name="Rectangle 11">
            <a:extLst>
              <a:ext uri="{FF2B5EF4-FFF2-40B4-BE49-F238E27FC236}">
                <a16:creationId xmlns:a16="http://schemas.microsoft.com/office/drawing/2014/main" id="{677774AF-5BF1-481A-BBE5-E706DCFF90B0}"/>
              </a:ext>
            </a:extLst>
          </p:cNvPr>
          <p:cNvSpPr/>
          <p:nvPr/>
        </p:nvSpPr>
        <p:spPr>
          <a:xfrm>
            <a:off x="4267200" y="2057400"/>
            <a:ext cx="228600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CA"/>
          </a:p>
        </p:txBody>
      </p:sp>
      <p:pic>
        <p:nvPicPr>
          <p:cNvPr id="45060" name="Picture 2">
            <a:extLst>
              <a:ext uri="{FF2B5EF4-FFF2-40B4-BE49-F238E27FC236}">
                <a16:creationId xmlns:a16="http://schemas.microsoft.com/office/drawing/2014/main" id="{F8CCF814-91B4-47B9-8A51-2F93CACC0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85" t="25000" r="14494" b="15625"/>
          <a:stretch>
            <a:fillRect/>
          </a:stretch>
        </p:blipFill>
        <p:spPr bwMode="auto">
          <a:xfrm>
            <a:off x="0" y="1447800"/>
            <a:ext cx="8915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46A07D46-07EC-4747-BE0F-054572D90183}"/>
              </a:ext>
            </a:extLst>
          </p:cNvPr>
          <p:cNvSpPr>
            <a:spLocks noGrp="1"/>
          </p:cNvSpPr>
          <p:nvPr>
            <p:ph type="title"/>
          </p:nvPr>
        </p:nvSpPr>
        <p:spPr/>
        <p:txBody>
          <a:bodyPr/>
          <a:lstStyle/>
          <a:p>
            <a:r>
              <a:rPr lang="en-CA" altLang="en-US" dirty="0"/>
              <a:t>MV Interventions in MS</a:t>
            </a:r>
          </a:p>
        </p:txBody>
      </p:sp>
      <p:graphicFrame>
        <p:nvGraphicFramePr>
          <p:cNvPr id="4" name="Content Placeholder 3">
            <a:extLst>
              <a:ext uri="{FF2B5EF4-FFF2-40B4-BE49-F238E27FC236}">
                <a16:creationId xmlns:a16="http://schemas.microsoft.com/office/drawing/2014/main" id="{15097956-1BB4-4A83-B3C9-9ED0AB354F28}"/>
              </a:ext>
            </a:extLst>
          </p:cNvPr>
          <p:cNvGraphicFramePr>
            <a:graphicFrameLocks noGrp="1"/>
          </p:cNvGraphicFramePr>
          <p:nvPr>
            <p:ph idx="1"/>
            <p:extLst>
              <p:ext uri="{D42A27DB-BD31-4B8C-83A1-F6EECF244321}">
                <p14:modId xmlns:p14="http://schemas.microsoft.com/office/powerpoint/2010/main" val="989961876"/>
              </p:ext>
            </p:extLst>
          </p:nvPr>
        </p:nvGraphicFramePr>
        <p:xfrm>
          <a:off x="457201" y="944880"/>
          <a:ext cx="8229599" cy="4846320"/>
        </p:xfrm>
        <a:graphic>
          <a:graphicData uri="http://schemas.openxmlformats.org/drawingml/2006/table">
            <a:tbl>
              <a:tblPr/>
              <a:tblGrid>
                <a:gridCol w="670070">
                  <a:extLst>
                    <a:ext uri="{9D8B030D-6E8A-4147-A177-3AD203B41FA5}">
                      <a16:colId xmlns:a16="http://schemas.microsoft.com/office/drawing/2014/main" val="3510528039"/>
                    </a:ext>
                  </a:extLst>
                </a:gridCol>
                <a:gridCol w="6540267">
                  <a:extLst>
                    <a:ext uri="{9D8B030D-6E8A-4147-A177-3AD203B41FA5}">
                      <a16:colId xmlns:a16="http://schemas.microsoft.com/office/drawing/2014/main" val="3430760817"/>
                    </a:ext>
                  </a:extLst>
                </a:gridCol>
                <a:gridCol w="1019262">
                  <a:extLst>
                    <a:ext uri="{9D8B030D-6E8A-4147-A177-3AD203B41FA5}">
                      <a16:colId xmlns:a16="http://schemas.microsoft.com/office/drawing/2014/main" val="3237839585"/>
                    </a:ext>
                  </a:extLst>
                </a:gridCol>
              </a:tblGrid>
              <a:tr h="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rPr>
                        <a:t>Class</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dirty="0">
                          <a:ln>
                            <a:noFill/>
                          </a:ln>
                          <a:solidFill>
                            <a:schemeClr val="tx1"/>
                          </a:solidFill>
                          <a:effectLst/>
                          <a:latin typeface="Calibri" panose="020F0502020204030204" pitchFamily="34" charset="0"/>
                          <a:ea typeface="+mn-ea"/>
                          <a:cs typeface="+mn-cs"/>
                        </a:rPr>
                        <a:t>2014 AHA/ACC Guidelines MV Interventions in MS</a:t>
                      </a:r>
                      <a:endParaRPr kumimoji="0" lang="en-CA" altLang="en-US" sz="2000" b="0" i="0" u="none" strike="noStrike" cap="none" normalizeH="0" baseline="0" dirty="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n-lt"/>
                        </a:rPr>
                        <a:t>Level of</a:t>
                      </a:r>
                      <a:endParaRPr kumimoji="0" lang="en-CA" altLang="en-US" sz="1400" b="0" i="0" u="none" strike="noStrike" cap="none" normalizeH="0" baseline="0" dirty="0">
                        <a:ln>
                          <a:noFill/>
                        </a:ln>
                        <a:solidFill>
                          <a:schemeClr val="tx1"/>
                        </a:solidFill>
                        <a:effectLst/>
                        <a:latin typeface="+mn-lt"/>
                      </a:endParaRPr>
                    </a:p>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n-lt"/>
                        </a:rPr>
                        <a:t>Evidence </a:t>
                      </a:r>
                      <a:endParaRPr kumimoji="0" lang="en-CA" altLang="en-US" sz="1400" b="0" i="0" u="none" strike="noStrike" cap="none" normalizeH="0" baseline="0" dirty="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1226684"/>
                  </a:ext>
                </a:extLst>
              </a:tr>
              <a:tr h="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rPr>
                        <a:t>I</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CA" altLang="en-US" sz="1400" b="1" i="0" u="none" strike="noStrike" cap="none" normalizeH="0" baseline="0" dirty="0">
                          <a:ln>
                            <a:noFill/>
                          </a:ln>
                          <a:solidFill>
                            <a:srgbClr val="FFFF00"/>
                          </a:solidFill>
                          <a:effectLst/>
                          <a:latin typeface="+mn-lt"/>
                        </a:rPr>
                        <a:t>PBC</a:t>
                      </a:r>
                      <a:r>
                        <a:rPr kumimoji="0" lang="en-CA" altLang="en-US" sz="1400" b="0" i="0" u="none" strike="noStrike" cap="none" normalizeH="0" baseline="0" dirty="0">
                          <a:ln>
                            <a:noFill/>
                          </a:ln>
                          <a:solidFill>
                            <a:schemeClr val="tx1"/>
                          </a:solidFill>
                          <a:effectLst/>
                          <a:latin typeface="+mn-lt"/>
                        </a:rPr>
                        <a:t> for symptomatic patients, severe MS (MVA ≤1.5 cm2, stage D) and favorable valve morphology without LA thrombus or moderate-to-severe MR</a:t>
                      </a:r>
                      <a:endParaRPr kumimoji="0" lang="en-CA" altLang="en-US" sz="24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rPr>
                        <a:t>A</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7632566"/>
                  </a:ext>
                </a:extLst>
              </a:tr>
              <a:tr h="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CA" altLang="en-US" sz="1400" b="1" i="0" u="none" strike="noStrike" cap="none" normalizeH="0" baseline="0" dirty="0">
                          <a:ln>
                            <a:noFill/>
                          </a:ln>
                          <a:solidFill>
                            <a:srgbClr val="FFFF00"/>
                          </a:solidFill>
                          <a:effectLst/>
                          <a:latin typeface="+mn-lt"/>
                        </a:rPr>
                        <a:t>MV surgery </a:t>
                      </a:r>
                      <a:r>
                        <a:rPr kumimoji="0" lang="en-CA" altLang="en-US" sz="1400" b="0" i="0" u="none" strike="noStrike" cap="none" normalizeH="0" baseline="0" dirty="0">
                          <a:ln>
                            <a:noFill/>
                          </a:ln>
                          <a:solidFill>
                            <a:schemeClr val="tx1"/>
                          </a:solidFill>
                          <a:effectLst/>
                          <a:latin typeface="+mn-lt"/>
                        </a:rPr>
                        <a:t>(repair, commissurotomy, or valve replacement) for severely symptomatic patients (NYHA class III to IV), severe MS (MVA ≤1.5 cm2, stage D), not high risk for surgery or not candidates or failed PBC </a:t>
                      </a:r>
                      <a:endParaRPr kumimoji="0" lang="en-CA" altLang="en-US" sz="24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rPr>
                        <a:t>B</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10346040"/>
                  </a:ext>
                </a:extLst>
              </a:tr>
              <a:tr h="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Calibri" panose="020F0502020204030204" pitchFamily="34" charset="0"/>
                        <a:buNone/>
                        <a:tabLst/>
                      </a:pPr>
                      <a:r>
                        <a:rPr kumimoji="0" lang="en-CA" altLang="en-US" sz="1400" b="0" i="0" u="none" strike="noStrike" cap="none" normalizeH="0" baseline="0" dirty="0">
                          <a:ln>
                            <a:noFill/>
                          </a:ln>
                          <a:solidFill>
                            <a:schemeClr val="tx1"/>
                          </a:solidFill>
                          <a:effectLst/>
                          <a:latin typeface="+mn-lt"/>
                        </a:rPr>
                        <a:t>Concomitant </a:t>
                      </a:r>
                      <a:r>
                        <a:rPr kumimoji="0" lang="en-CA" altLang="en-US" sz="1400" b="1" i="0" u="none" strike="noStrike" cap="none" normalizeH="0" baseline="0" dirty="0">
                          <a:ln>
                            <a:noFill/>
                          </a:ln>
                          <a:solidFill>
                            <a:srgbClr val="FFFF00"/>
                          </a:solidFill>
                          <a:effectLst/>
                          <a:latin typeface="+mn-lt"/>
                        </a:rPr>
                        <a:t>MV surgery </a:t>
                      </a:r>
                      <a:r>
                        <a:rPr kumimoji="0" lang="en-CA" altLang="en-US" sz="1400" b="0" i="0" u="none" strike="noStrike" cap="none" normalizeH="0" baseline="0" dirty="0">
                          <a:ln>
                            <a:noFill/>
                          </a:ln>
                          <a:solidFill>
                            <a:schemeClr val="tx1"/>
                          </a:solidFill>
                          <a:effectLst/>
                          <a:latin typeface="+mn-lt"/>
                        </a:rPr>
                        <a:t>for severe MS (MVA ≤1.5 cm2, stage C or D) undergoing other cardiac surgery </a:t>
                      </a:r>
                      <a:endParaRPr kumimoji="0" lang="en-CA" altLang="en-US" sz="24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mn-lt"/>
                        </a:rPr>
                        <a:t>C</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98552194"/>
                  </a:ext>
                </a:extLst>
              </a:tr>
              <a:tr h="23971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mn-lt"/>
                        </a:rPr>
                        <a:t>IIa</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Calibri" panose="020F0502020204030204" pitchFamily="34" charset="0"/>
                        <a:buNone/>
                        <a:tabLst/>
                      </a:pPr>
                      <a:r>
                        <a:rPr kumimoji="0" lang="en-CA" altLang="en-US" sz="1400" b="1" i="0" u="none" strike="noStrike" cap="none" normalizeH="0" baseline="0" dirty="0">
                          <a:ln>
                            <a:noFill/>
                          </a:ln>
                          <a:solidFill>
                            <a:srgbClr val="FFFF00"/>
                          </a:solidFill>
                          <a:effectLst/>
                          <a:latin typeface="+mn-lt"/>
                        </a:rPr>
                        <a:t>PBC</a:t>
                      </a:r>
                      <a:r>
                        <a:rPr kumimoji="0" lang="en-CA" altLang="en-US" sz="1400" b="0" i="0" u="none" strike="noStrike" cap="none" normalizeH="0" baseline="0" dirty="0">
                          <a:ln>
                            <a:noFill/>
                          </a:ln>
                          <a:solidFill>
                            <a:schemeClr val="tx1"/>
                          </a:solidFill>
                          <a:effectLst/>
                          <a:latin typeface="+mn-lt"/>
                        </a:rPr>
                        <a:t> reasonable asymptomatic very severe MS (MVA ≤1.0 cm2, stage C) and favorable valve morphology without LA thrombus or moderate-to-severe MR</a:t>
                      </a:r>
                      <a:endParaRPr kumimoji="0" lang="en-CA" altLang="en-US" sz="24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mn-lt"/>
                        </a:rPr>
                        <a:t>C</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40215478"/>
                  </a:ext>
                </a:extLst>
              </a:tr>
              <a:tr h="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Calibri" panose="020F0502020204030204" pitchFamily="34" charset="0"/>
                        <a:buNone/>
                        <a:tabLst/>
                      </a:pPr>
                      <a:r>
                        <a:rPr kumimoji="0" lang="en-CA" altLang="en-US" sz="1400" b="1" i="0" u="none" strike="noStrike" cap="none" normalizeH="0" baseline="0" dirty="0">
                          <a:ln>
                            <a:noFill/>
                          </a:ln>
                          <a:solidFill>
                            <a:srgbClr val="FFFF00"/>
                          </a:solidFill>
                          <a:effectLst/>
                          <a:latin typeface="+mn-lt"/>
                        </a:rPr>
                        <a:t>MV surgery </a:t>
                      </a:r>
                      <a:r>
                        <a:rPr kumimoji="0" lang="en-CA" altLang="en-US" sz="1400" b="0" i="0" u="none" strike="noStrike" cap="none" normalizeH="0" baseline="0" dirty="0">
                          <a:ln>
                            <a:noFill/>
                          </a:ln>
                          <a:solidFill>
                            <a:schemeClr val="tx1"/>
                          </a:solidFill>
                          <a:effectLst/>
                          <a:latin typeface="+mn-lt"/>
                        </a:rPr>
                        <a:t>reasonable severely symptomatic (NYHA class III to IV), severe MS (MVA ≤1.5 cm2, stage D), with other operative indications </a:t>
                      </a:r>
                      <a:endParaRPr kumimoji="0" lang="en-CA" altLang="en-US" sz="24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mn-lt"/>
                        </a:rPr>
                        <a:t>C</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74315061"/>
                  </a:ext>
                </a:extLst>
              </a:tr>
              <a:tr h="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mn-lt"/>
                        </a:rPr>
                        <a:t>IIb</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Calibri" panose="020F0502020204030204" pitchFamily="34" charset="0"/>
                        <a:buNone/>
                        <a:tabLst/>
                      </a:pPr>
                      <a:r>
                        <a:rPr kumimoji="0" lang="en-CA" altLang="en-US" sz="1400" b="1" i="0" u="none" strike="noStrike" cap="none" normalizeH="0" baseline="0" dirty="0">
                          <a:ln>
                            <a:noFill/>
                          </a:ln>
                          <a:solidFill>
                            <a:srgbClr val="FFFF00"/>
                          </a:solidFill>
                          <a:effectLst/>
                          <a:latin typeface="+mn-lt"/>
                        </a:rPr>
                        <a:t>PBC </a:t>
                      </a:r>
                      <a:r>
                        <a:rPr kumimoji="0" lang="en-CA" altLang="en-US" sz="1400" b="0" i="0" u="none" strike="noStrike" cap="none" normalizeH="0" baseline="0" dirty="0">
                          <a:ln>
                            <a:noFill/>
                          </a:ln>
                          <a:solidFill>
                            <a:schemeClr val="tx1"/>
                          </a:solidFill>
                          <a:effectLst/>
                          <a:latin typeface="+mn-lt"/>
                        </a:rPr>
                        <a:t>consider asymptomatic, severe MS (MVA ≤1.5 cm2, stage C)  favorable valve morphology without LA thrombus or moderate-to-severe MR with new onset of AF</a:t>
                      </a:r>
                      <a:endParaRPr kumimoji="0" lang="en-CA" altLang="en-US" sz="24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mn-lt"/>
                        </a:rPr>
                        <a:t>C</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0393759"/>
                  </a:ext>
                </a:extLst>
              </a:tr>
              <a:tr h="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Calibri" panose="020F0502020204030204" pitchFamily="34" charset="0"/>
                        <a:buNone/>
                        <a:tabLst/>
                      </a:pPr>
                      <a:r>
                        <a:rPr kumimoji="0" lang="en-CA" altLang="en-US" sz="1400" b="1" i="0" u="none" strike="noStrike" cap="none" normalizeH="0" baseline="0" dirty="0">
                          <a:ln>
                            <a:noFill/>
                          </a:ln>
                          <a:solidFill>
                            <a:srgbClr val="FFFF00"/>
                          </a:solidFill>
                          <a:effectLst/>
                          <a:latin typeface="+mn-lt"/>
                        </a:rPr>
                        <a:t>PBC</a:t>
                      </a:r>
                      <a:r>
                        <a:rPr kumimoji="0" lang="en-CA" altLang="en-US" sz="1400" b="0" i="0" u="none" strike="noStrike" cap="none" normalizeH="0" baseline="0" dirty="0">
                          <a:ln>
                            <a:noFill/>
                          </a:ln>
                          <a:solidFill>
                            <a:schemeClr val="tx1"/>
                          </a:solidFill>
                          <a:effectLst/>
                          <a:latin typeface="+mn-lt"/>
                        </a:rPr>
                        <a:t> consider symptomatic MVA &gt; 1.5 cm2 with hemodynamically significant MS based on PCWP &gt; 25 mm Hg or mean MV gradient &gt; 15 mm Hg during exercise.</a:t>
                      </a:r>
                      <a:endParaRPr kumimoji="0" lang="en-CA" altLang="en-US" sz="24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mn-lt"/>
                        </a:rPr>
                        <a:t>C</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3925659"/>
                  </a:ext>
                </a:extLst>
              </a:tr>
              <a:tr h="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Calibri" panose="020F0502020204030204" pitchFamily="34" charset="0"/>
                        <a:buNone/>
                        <a:tabLst/>
                      </a:pPr>
                      <a:r>
                        <a:rPr kumimoji="0" lang="en-CA" altLang="en-US" sz="1400" b="1" i="0" u="none" strike="noStrike" cap="none" normalizeH="0" baseline="0" dirty="0">
                          <a:ln>
                            <a:noFill/>
                          </a:ln>
                          <a:solidFill>
                            <a:srgbClr val="FFFF00"/>
                          </a:solidFill>
                          <a:effectLst/>
                          <a:latin typeface="+mn-lt"/>
                        </a:rPr>
                        <a:t>PBC </a:t>
                      </a:r>
                      <a:r>
                        <a:rPr kumimoji="0" lang="en-CA" altLang="en-US" sz="1400" b="0" i="0" u="none" strike="noStrike" cap="none" normalizeH="0" baseline="0" dirty="0">
                          <a:ln>
                            <a:noFill/>
                          </a:ln>
                          <a:solidFill>
                            <a:schemeClr val="tx1"/>
                          </a:solidFill>
                          <a:effectLst/>
                          <a:latin typeface="+mn-lt"/>
                        </a:rPr>
                        <a:t>consider severely symptomatic (NYHA class III to IV), severe MS (MVA ≤1.5 cm2, stage D), suboptimal valve anatomy and not candidates/high risk  for surgery </a:t>
                      </a:r>
                      <a:endParaRPr kumimoji="0" lang="en-CA" altLang="en-US" sz="24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mn-lt"/>
                        </a:rPr>
                        <a:t>C</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80969507"/>
                  </a:ext>
                </a:extLst>
              </a:tr>
              <a:tr h="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Calibri" panose="020F0502020204030204" pitchFamily="34" charset="0"/>
                        <a:buNone/>
                        <a:tabLst/>
                      </a:pPr>
                      <a:r>
                        <a:rPr kumimoji="0" lang="en-CA" altLang="en-US" sz="1400" b="0" i="0" u="none" strike="noStrike" cap="none" normalizeH="0" baseline="0" dirty="0">
                          <a:ln>
                            <a:noFill/>
                          </a:ln>
                          <a:solidFill>
                            <a:schemeClr val="tx1"/>
                          </a:solidFill>
                          <a:effectLst/>
                          <a:latin typeface="+mn-lt"/>
                        </a:rPr>
                        <a:t>Concomitant </a:t>
                      </a:r>
                      <a:r>
                        <a:rPr kumimoji="0" lang="en-CA" altLang="en-US" sz="1400" b="1" i="0" u="none" strike="noStrike" cap="none" normalizeH="0" baseline="0" dirty="0">
                          <a:ln>
                            <a:noFill/>
                          </a:ln>
                          <a:solidFill>
                            <a:srgbClr val="FFFF00"/>
                          </a:solidFill>
                          <a:effectLst/>
                          <a:latin typeface="+mn-lt"/>
                        </a:rPr>
                        <a:t>MV surgery  </a:t>
                      </a:r>
                      <a:r>
                        <a:rPr kumimoji="0" lang="en-CA" altLang="en-US" sz="1400" b="0" i="0" u="none" strike="noStrike" cap="none" normalizeH="0" baseline="0" dirty="0">
                          <a:ln>
                            <a:noFill/>
                          </a:ln>
                          <a:solidFill>
                            <a:schemeClr val="tx1"/>
                          </a:solidFill>
                          <a:effectLst/>
                          <a:latin typeface="+mn-lt"/>
                        </a:rPr>
                        <a:t>consider moderate MS (MVA 1.6 – 2.0 cm2) undergoing other cardiac surgery</a:t>
                      </a:r>
                      <a:endParaRPr kumimoji="0" lang="en-CA" altLang="en-US" sz="24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mn-lt"/>
                        </a:rPr>
                        <a:t>C</a:t>
                      </a: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55157955"/>
                  </a:ext>
                </a:extLst>
              </a:tr>
              <a:tr h="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CA" altLang="en-US" sz="1400" b="0" i="0" u="none" strike="noStrike" cap="none" normalizeH="0" baseline="0">
                        <a:ln>
                          <a:noFill/>
                        </a:ln>
                        <a:solidFill>
                          <a:schemeClr val="tx1"/>
                        </a:solidFill>
                        <a:effectLst/>
                        <a:latin typeface="+mn-lt"/>
                        <a:cs typeface="Times New Roman" panose="02020603050405020304" pitchFamily="18"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Calibri" panose="020F0502020204030204" pitchFamily="34" charset="0"/>
                        <a:buNone/>
                        <a:tabLst/>
                      </a:pPr>
                      <a:r>
                        <a:rPr kumimoji="0" lang="en-CA" altLang="en-US" sz="1400" b="1" i="0" u="none" strike="noStrike" cap="none" normalizeH="0" baseline="0" dirty="0">
                          <a:ln>
                            <a:noFill/>
                          </a:ln>
                          <a:solidFill>
                            <a:srgbClr val="FFFF00"/>
                          </a:solidFill>
                          <a:effectLst/>
                          <a:latin typeface="+mn-lt"/>
                        </a:rPr>
                        <a:t>MV surgery </a:t>
                      </a:r>
                      <a:r>
                        <a:rPr kumimoji="0" lang="en-CA" altLang="en-US" sz="1400" b="0" i="0" u="none" strike="noStrike" cap="none" normalizeH="0" baseline="0" dirty="0">
                          <a:ln>
                            <a:noFill/>
                          </a:ln>
                          <a:solidFill>
                            <a:schemeClr val="tx1"/>
                          </a:solidFill>
                          <a:effectLst/>
                          <a:latin typeface="+mn-lt"/>
                        </a:rPr>
                        <a:t>+ LAA excision consider for severe MS (MVA ≤1.5 cm2, stages C and D) with recurrent embolic events despite adequate anticoagulation.</a:t>
                      </a:r>
                      <a:endParaRPr kumimoji="0" lang="en-CA" altLang="en-US" sz="2400" b="0" i="0" u="none" strike="noStrike" cap="none" normalizeH="0" baseline="0" dirty="0">
                        <a:ln>
                          <a:noFill/>
                        </a:ln>
                        <a:solidFill>
                          <a:schemeClr val="tx1"/>
                        </a:solidFill>
                        <a:effectLst/>
                        <a:latin typeface="+mn-lt"/>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CA" altLang="en-US" sz="1400" b="0" i="0" u="none" strike="noStrike" cap="none" normalizeH="0" baseline="0" dirty="0">
                          <a:ln>
                            <a:noFill/>
                          </a:ln>
                          <a:solidFill>
                            <a:schemeClr val="tx1"/>
                          </a:solidFill>
                          <a:effectLst/>
                          <a:latin typeface="+mn-lt"/>
                          <a:cs typeface="Times New Roman" panose="02020603050405020304" pitchFamily="18" charset="0"/>
                        </a:rPr>
                        <a:t>C</a:t>
                      </a:r>
                    </a:p>
                  </a:txBody>
                  <a:tcPr marL="68580" marR="68580" marT="0" marB="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187297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B2FA965-40CE-49F1-84DA-046575390C88}"/>
              </a:ext>
            </a:extLst>
          </p:cNvPr>
          <p:cNvSpPr>
            <a:spLocks noGrp="1"/>
          </p:cNvSpPr>
          <p:nvPr>
            <p:ph type="title"/>
          </p:nvPr>
        </p:nvSpPr>
        <p:spPr/>
        <p:txBody>
          <a:bodyPr/>
          <a:lstStyle/>
          <a:p>
            <a:r>
              <a:rPr lang="en-US" altLang="en-US"/>
              <a:t>MS Management Wilkins Score</a:t>
            </a:r>
          </a:p>
        </p:txBody>
      </p:sp>
      <p:sp>
        <p:nvSpPr>
          <p:cNvPr id="47107" name="Content Placeholder 7">
            <a:extLst>
              <a:ext uri="{FF2B5EF4-FFF2-40B4-BE49-F238E27FC236}">
                <a16:creationId xmlns:a16="http://schemas.microsoft.com/office/drawing/2014/main" id="{97D7EEE3-5092-4431-A966-19979E26D6CD}"/>
              </a:ext>
            </a:extLst>
          </p:cNvPr>
          <p:cNvSpPr>
            <a:spLocks noGrp="1"/>
          </p:cNvSpPr>
          <p:nvPr>
            <p:ph idx="1"/>
          </p:nvPr>
        </p:nvSpPr>
        <p:spPr>
          <a:xfrm>
            <a:off x="457200" y="914401"/>
            <a:ext cx="8229600" cy="533400"/>
          </a:xfrm>
        </p:spPr>
        <p:txBody>
          <a:bodyPr/>
          <a:lstStyle/>
          <a:p>
            <a:pPr marL="0" indent="0">
              <a:buNone/>
            </a:pPr>
            <a:r>
              <a:rPr lang="en-CA" altLang="en-US" dirty="0"/>
              <a:t>Based on valve morphology</a:t>
            </a:r>
          </a:p>
        </p:txBody>
      </p:sp>
      <p:pic>
        <p:nvPicPr>
          <p:cNvPr id="47108" name="Picture 2">
            <a:extLst>
              <a:ext uri="{FF2B5EF4-FFF2-40B4-BE49-F238E27FC236}">
                <a16:creationId xmlns:a16="http://schemas.microsoft.com/office/drawing/2014/main" id="{9CE839B0-DEE0-4940-B5E5-F913D77D3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 y="1581944"/>
            <a:ext cx="85058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9">
            <a:extLst>
              <a:ext uri="{FF2B5EF4-FFF2-40B4-BE49-F238E27FC236}">
                <a16:creationId xmlns:a16="http://schemas.microsoft.com/office/drawing/2014/main" id="{95BB070C-35F7-4BA0-917E-56E9B5702F6F}"/>
              </a:ext>
            </a:extLst>
          </p:cNvPr>
          <p:cNvSpPr txBox="1">
            <a:spLocks noChangeArrowheads="1"/>
          </p:cNvSpPr>
          <p:nvPr/>
        </p:nvSpPr>
        <p:spPr bwMode="auto">
          <a:xfrm>
            <a:off x="1600200" y="6197600"/>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SG" altLang="en-US" sz="1200" dirty="0"/>
              <a:t>Wilkins, GT, et al. Percutaneous balloon dilatation of the mitral valve: an analysis of echocardiographic variables related to outcome and the mechanism of dilatation. </a:t>
            </a:r>
            <a:r>
              <a:rPr lang="en-SG" altLang="en-US" sz="1200" i="1" dirty="0"/>
              <a:t>Br Heart J, 1988 60</a:t>
            </a:r>
            <a:r>
              <a:rPr lang="en-SG" altLang="en-US" sz="1200" dirty="0"/>
              <a:t>(4), 299-308. </a:t>
            </a:r>
          </a:p>
        </p:txBody>
      </p:sp>
      <p:sp>
        <p:nvSpPr>
          <p:cNvPr id="6" name="Content Placeholder 9">
            <a:extLst>
              <a:ext uri="{FF2B5EF4-FFF2-40B4-BE49-F238E27FC236}">
                <a16:creationId xmlns:a16="http://schemas.microsoft.com/office/drawing/2014/main" id="{EB26EDA3-8DDE-41FE-83B5-E13BE29F14D0}"/>
              </a:ext>
            </a:extLst>
          </p:cNvPr>
          <p:cNvSpPr txBox="1">
            <a:spLocks/>
          </p:cNvSpPr>
          <p:nvPr/>
        </p:nvSpPr>
        <p:spPr>
          <a:xfrm>
            <a:off x="2352675" y="4958556"/>
            <a:ext cx="4438650" cy="571500"/>
          </a:xfrm>
          <a:prstGeom prst="rect">
            <a:avLst/>
          </a:prstGeom>
          <a:ln>
            <a:solidFill>
              <a:schemeClr val="tx1"/>
            </a:solidFill>
          </a:ln>
        </p:spPr>
        <p:txBody>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CA" altLang="en-US" sz="2800" dirty="0">
                <a:sym typeface="Symbol" panose="05050102010706020507" pitchFamily="18" charset="2"/>
              </a:rPr>
              <a:t>Low score </a:t>
            </a:r>
            <a:r>
              <a:rPr lang="en-CA" altLang="en-US" sz="2800" dirty="0">
                <a:latin typeface="Arial" panose="020B0604020202020204" pitchFamily="34" charset="0"/>
                <a:cs typeface="Arial" panose="020B0604020202020204" pitchFamily="34" charset="0"/>
                <a:sym typeface="Symbol" panose="05050102010706020507" pitchFamily="18" charset="2"/>
              </a:rPr>
              <a:t>≤</a:t>
            </a:r>
            <a:r>
              <a:rPr lang="en-CA" altLang="en-US" sz="2800" dirty="0">
                <a:sym typeface="Symbol" panose="05050102010706020507" pitchFamily="18" charset="2"/>
              </a:rPr>
              <a:t> 8, good outcome</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4698940F-F078-4CC0-A8DF-A9EA7727EAFC}"/>
              </a:ext>
            </a:extLst>
          </p:cNvPr>
          <p:cNvSpPr>
            <a:spLocks noGrp="1"/>
          </p:cNvSpPr>
          <p:nvPr>
            <p:ph type="title"/>
          </p:nvPr>
        </p:nvSpPr>
        <p:spPr/>
        <p:txBody>
          <a:bodyPr/>
          <a:lstStyle/>
          <a:p>
            <a:r>
              <a:rPr lang="en-US" altLang="en-US"/>
              <a:t>MS Management Cormier Score</a:t>
            </a:r>
          </a:p>
        </p:txBody>
      </p:sp>
      <p:sp>
        <p:nvSpPr>
          <p:cNvPr id="48131" name="Content Placeholder 7">
            <a:extLst>
              <a:ext uri="{FF2B5EF4-FFF2-40B4-BE49-F238E27FC236}">
                <a16:creationId xmlns:a16="http://schemas.microsoft.com/office/drawing/2014/main" id="{49372A92-E1C1-41D6-847D-6BDFB38E0513}"/>
              </a:ext>
            </a:extLst>
          </p:cNvPr>
          <p:cNvSpPr>
            <a:spLocks noGrp="1"/>
          </p:cNvSpPr>
          <p:nvPr>
            <p:ph idx="1"/>
          </p:nvPr>
        </p:nvSpPr>
        <p:spPr>
          <a:xfrm>
            <a:off x="685800" y="914401"/>
            <a:ext cx="7772400" cy="610993"/>
          </a:xfrm>
        </p:spPr>
        <p:txBody>
          <a:bodyPr/>
          <a:lstStyle/>
          <a:p>
            <a:pPr marL="0" indent="0">
              <a:buNone/>
            </a:pPr>
            <a:r>
              <a:rPr lang="en-CA" altLang="en-US" dirty="0"/>
              <a:t>Based on leaflet calcification and subvalvular</a:t>
            </a:r>
          </a:p>
        </p:txBody>
      </p:sp>
      <p:pic>
        <p:nvPicPr>
          <p:cNvPr id="48132" name="Picture 2">
            <a:extLst>
              <a:ext uri="{FF2B5EF4-FFF2-40B4-BE49-F238E27FC236}">
                <a16:creationId xmlns:a16="http://schemas.microsoft.com/office/drawing/2014/main" id="{F06B24A8-EB0C-4038-A2C8-848801D6EB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54"/>
          <a:stretch/>
        </p:blipFill>
        <p:spPr bwMode="auto">
          <a:xfrm>
            <a:off x="1550194" y="1635919"/>
            <a:ext cx="6043612" cy="3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DFE9E143-AE0A-4062-8D27-8A448877B7C5}"/>
              </a:ext>
            </a:extLst>
          </p:cNvPr>
          <p:cNvSpPr txBox="1">
            <a:spLocks/>
          </p:cNvSpPr>
          <p:nvPr/>
        </p:nvSpPr>
        <p:spPr>
          <a:xfrm>
            <a:off x="1676400" y="6120655"/>
            <a:ext cx="6175375" cy="603250"/>
          </a:xfrm>
          <a:prstGeom prst="rect">
            <a:avLst/>
          </a:prstGeom>
        </p:spPr>
        <p:txBody>
          <a:bodyPr>
            <a:normAutofit fontScale="40000" lnSpcReduction="20000"/>
          </a:bodyPr>
          <a:lstStyle/>
          <a:p>
            <a:pPr fontAlgn="auto">
              <a:spcBef>
                <a:spcPct val="20000"/>
              </a:spcBef>
              <a:spcAft>
                <a:spcPts val="0"/>
              </a:spcAft>
              <a:buFont typeface="Arial" pitchFamily="34" charset="0"/>
              <a:buNone/>
              <a:defRPr/>
            </a:pPr>
            <a:r>
              <a:rPr lang="en-US" sz="3200" dirty="0" err="1">
                <a:latin typeface="+mn-lt"/>
                <a:cs typeface="+mn-cs"/>
              </a:rPr>
              <a:t>Iung</a:t>
            </a:r>
            <a:r>
              <a:rPr lang="en-US" sz="3200" dirty="0">
                <a:latin typeface="+mn-lt"/>
                <a:cs typeface="+mn-cs"/>
              </a:rPr>
              <a:t>, B, Cormier, B</a:t>
            </a:r>
            <a:r>
              <a:rPr lang="en-US" sz="3200" dirty="0">
                <a:latin typeface="+mn-lt"/>
              </a:rPr>
              <a:t>,</a:t>
            </a:r>
            <a:r>
              <a:rPr lang="en-US" sz="3200" dirty="0">
                <a:latin typeface="+mn-lt"/>
                <a:cs typeface="+mn-cs"/>
              </a:rPr>
              <a:t> et al. (1996). Immediate results of percutaneous mitral commissurotomy. A predictive model on a series of 1514 patients. </a:t>
            </a:r>
            <a:r>
              <a:rPr lang="en-US" sz="3200" i="1" dirty="0">
                <a:latin typeface="+mn-lt"/>
                <a:cs typeface="+mn-cs"/>
              </a:rPr>
              <a:t>Circulation 1996, 94</a:t>
            </a:r>
            <a:r>
              <a:rPr lang="en-US" sz="3200" dirty="0">
                <a:latin typeface="+mn-lt"/>
                <a:cs typeface="+mn-cs"/>
              </a:rPr>
              <a:t>(9), 2124-2130. </a:t>
            </a:r>
          </a:p>
          <a:p>
            <a:pPr fontAlgn="auto">
              <a:spcBef>
                <a:spcPct val="20000"/>
              </a:spcBef>
              <a:spcAft>
                <a:spcPts val="0"/>
              </a:spcAft>
              <a:buFont typeface="Arial" pitchFamily="34" charset="0"/>
              <a:buNone/>
              <a:defRPr/>
            </a:pPr>
            <a:endParaRPr lang="en-US" sz="3200" i="1" dirty="0">
              <a:latin typeface="+mn-lt"/>
              <a:cs typeface="+mn-cs"/>
            </a:endParaRPr>
          </a:p>
        </p:txBody>
      </p:sp>
      <p:sp>
        <p:nvSpPr>
          <p:cNvPr id="2" name="TextBox 1">
            <a:extLst>
              <a:ext uri="{FF2B5EF4-FFF2-40B4-BE49-F238E27FC236}">
                <a16:creationId xmlns:a16="http://schemas.microsoft.com/office/drawing/2014/main" id="{25B78E70-9780-4EF9-BA8A-FFD6B500AF02}"/>
              </a:ext>
            </a:extLst>
          </p:cNvPr>
          <p:cNvSpPr txBox="1"/>
          <p:nvPr/>
        </p:nvSpPr>
        <p:spPr>
          <a:xfrm>
            <a:off x="1752600" y="4419600"/>
            <a:ext cx="423514" cy="523220"/>
          </a:xfrm>
          <a:prstGeom prst="rect">
            <a:avLst/>
          </a:prstGeom>
          <a:solidFill>
            <a:srgbClr val="FF0000"/>
          </a:solidFill>
        </p:spPr>
        <p:txBody>
          <a:bodyPr wrap="none" rtlCol="0">
            <a:spAutoFit/>
          </a:bodyPr>
          <a:lstStyle/>
          <a:p>
            <a:r>
              <a:rPr lang="en-CA" sz="2800" b="1" dirty="0"/>
              <a:t>X</a:t>
            </a:r>
          </a:p>
        </p:txBody>
      </p:sp>
      <p:sp>
        <p:nvSpPr>
          <p:cNvPr id="8" name="TextBox 7">
            <a:extLst>
              <a:ext uri="{FF2B5EF4-FFF2-40B4-BE49-F238E27FC236}">
                <a16:creationId xmlns:a16="http://schemas.microsoft.com/office/drawing/2014/main" id="{C10F7191-9C5E-42E3-81A0-3005B9330337}"/>
              </a:ext>
            </a:extLst>
          </p:cNvPr>
          <p:cNvSpPr txBox="1"/>
          <p:nvPr/>
        </p:nvSpPr>
        <p:spPr>
          <a:xfrm>
            <a:off x="1752600" y="2753380"/>
            <a:ext cx="381836" cy="523220"/>
          </a:xfrm>
          <a:prstGeom prst="rect">
            <a:avLst/>
          </a:prstGeom>
          <a:solidFill>
            <a:srgbClr val="92D050"/>
          </a:solidFill>
        </p:spPr>
        <p:txBody>
          <a:bodyPr wrap="none" rtlCol="0">
            <a:spAutoFit/>
          </a:bodyPr>
          <a:lstStyle/>
          <a:p>
            <a:r>
              <a:rPr lang="en-CA" sz="2800" b="1" dirty="0">
                <a:cs typeface="Arial" panose="020B0604020202020204" pitchFamily="34" charset="0"/>
              </a:rPr>
              <a:t>√</a:t>
            </a:r>
            <a:endParaRPr lang="en-CA" sz="2800" b="1" dirty="0"/>
          </a:p>
        </p:txBody>
      </p:sp>
      <p:sp>
        <p:nvSpPr>
          <p:cNvPr id="9" name="TextBox 8">
            <a:extLst>
              <a:ext uri="{FF2B5EF4-FFF2-40B4-BE49-F238E27FC236}">
                <a16:creationId xmlns:a16="http://schemas.microsoft.com/office/drawing/2014/main" id="{BAF6759D-74F3-463E-9B1B-91090D0218E8}"/>
              </a:ext>
            </a:extLst>
          </p:cNvPr>
          <p:cNvSpPr txBox="1"/>
          <p:nvPr/>
        </p:nvSpPr>
        <p:spPr>
          <a:xfrm>
            <a:off x="1752600" y="3554205"/>
            <a:ext cx="381836" cy="523220"/>
          </a:xfrm>
          <a:prstGeom prst="rect">
            <a:avLst/>
          </a:prstGeom>
          <a:solidFill>
            <a:srgbClr val="92D050"/>
          </a:solidFill>
        </p:spPr>
        <p:txBody>
          <a:bodyPr wrap="none" rtlCol="0">
            <a:spAutoFit/>
          </a:bodyPr>
          <a:lstStyle/>
          <a:p>
            <a:r>
              <a:rPr lang="en-CA" sz="2800" b="1" dirty="0">
                <a:cs typeface="Arial" panose="020B0604020202020204" pitchFamily="34" charset="0"/>
              </a:rPr>
              <a:t>√</a:t>
            </a:r>
            <a:endParaRPr lang="en-CA" sz="2800" b="1"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B518AB86-C82F-4BA8-9AB4-43C798A41B4A}"/>
              </a:ext>
            </a:extLst>
          </p:cNvPr>
          <p:cNvSpPr>
            <a:spLocks noGrp="1"/>
          </p:cNvSpPr>
          <p:nvPr>
            <p:ph type="title"/>
          </p:nvPr>
        </p:nvSpPr>
        <p:spPr/>
        <p:txBody>
          <a:bodyPr/>
          <a:lstStyle/>
          <a:p>
            <a:r>
              <a:rPr lang="en-CA" altLang="en-US"/>
              <a:t>Rheumatic MV</a:t>
            </a:r>
          </a:p>
        </p:txBody>
      </p:sp>
      <p:sp>
        <p:nvSpPr>
          <p:cNvPr id="16387" name="Content Placeholder 5">
            <a:extLst>
              <a:ext uri="{FF2B5EF4-FFF2-40B4-BE49-F238E27FC236}">
                <a16:creationId xmlns:a16="http://schemas.microsoft.com/office/drawing/2014/main" id="{B671E7A4-EEA6-404A-AC09-A6584A08464F}"/>
              </a:ext>
            </a:extLst>
          </p:cNvPr>
          <p:cNvSpPr>
            <a:spLocks noGrp="1"/>
          </p:cNvSpPr>
          <p:nvPr>
            <p:ph sz="half" idx="1"/>
          </p:nvPr>
        </p:nvSpPr>
        <p:spPr>
          <a:xfrm>
            <a:off x="958516" y="4319337"/>
            <a:ext cx="7391400" cy="1600200"/>
          </a:xfrm>
        </p:spPr>
        <p:txBody>
          <a:bodyPr/>
          <a:lstStyle/>
          <a:p>
            <a:r>
              <a:rPr lang="en-US" altLang="en-US" dirty="0"/>
              <a:t>Leaflet thickening + calcification</a:t>
            </a:r>
          </a:p>
          <a:p>
            <a:r>
              <a:rPr lang="en-US" altLang="en-US" dirty="0"/>
              <a:t>Commissural fusion</a:t>
            </a:r>
          </a:p>
          <a:p>
            <a:r>
              <a:rPr lang="en-US" altLang="en-US" dirty="0"/>
              <a:t>Chordal shortening + fusion = funnel shape</a:t>
            </a:r>
          </a:p>
          <a:p>
            <a:endParaRPr lang="en-CA" altLang="en-US" dirty="0"/>
          </a:p>
        </p:txBody>
      </p:sp>
      <p:pic>
        <p:nvPicPr>
          <p:cNvPr id="16389" name="Picture 2">
            <a:extLst>
              <a:ext uri="{FF2B5EF4-FFF2-40B4-BE49-F238E27FC236}">
                <a16:creationId xmlns:a16="http://schemas.microsoft.com/office/drawing/2014/main" id="{DF42D2D8-D909-4CE9-A7A8-6233FA05B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42" t="29167" r="66618" b="37500"/>
          <a:stretch>
            <a:fillRect/>
          </a:stretch>
        </p:blipFill>
        <p:spPr bwMode="auto">
          <a:xfrm>
            <a:off x="939008" y="1397668"/>
            <a:ext cx="350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DSC02231">
            <a:extLst>
              <a:ext uri="{FF2B5EF4-FFF2-40B4-BE49-F238E27FC236}">
                <a16:creationId xmlns:a16="http://schemas.microsoft.com/office/drawing/2014/main" id="{D1E8F9E0-6400-4954-B4F2-635DF8B9C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793" y="938463"/>
            <a:ext cx="39354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A884AB7-AE36-4C05-9257-C83F6DAA0523}"/>
              </a:ext>
            </a:extLst>
          </p:cNvPr>
          <p:cNvSpPr>
            <a:spLocks noGrp="1"/>
          </p:cNvSpPr>
          <p:nvPr>
            <p:ph type="title"/>
          </p:nvPr>
        </p:nvSpPr>
        <p:spPr/>
        <p:txBody>
          <a:bodyPr/>
          <a:lstStyle/>
          <a:p>
            <a:r>
              <a:rPr lang="en-US" altLang="en-US"/>
              <a:t>MS Management 3D TEE Score</a:t>
            </a:r>
          </a:p>
        </p:txBody>
      </p:sp>
      <p:sp>
        <p:nvSpPr>
          <p:cNvPr id="49155" name="Content Placeholder 7">
            <a:extLst>
              <a:ext uri="{FF2B5EF4-FFF2-40B4-BE49-F238E27FC236}">
                <a16:creationId xmlns:a16="http://schemas.microsoft.com/office/drawing/2014/main" id="{DCDED259-41D4-4D49-BB60-94116A5E2FD3}"/>
              </a:ext>
            </a:extLst>
          </p:cNvPr>
          <p:cNvSpPr>
            <a:spLocks noGrp="1"/>
          </p:cNvSpPr>
          <p:nvPr>
            <p:ph idx="1"/>
          </p:nvPr>
        </p:nvSpPr>
        <p:spPr>
          <a:xfrm>
            <a:off x="838200" y="914400"/>
            <a:ext cx="7467600" cy="741365"/>
          </a:xfrm>
        </p:spPr>
        <p:txBody>
          <a:bodyPr/>
          <a:lstStyle/>
          <a:p>
            <a:pPr marL="0" indent="0">
              <a:buNone/>
            </a:pPr>
            <a:r>
              <a:rPr lang="en-CA" altLang="en-US" dirty="0"/>
              <a:t>Divides leaflets into 3 portions, scores each</a:t>
            </a:r>
          </a:p>
        </p:txBody>
      </p:sp>
      <p:pic>
        <p:nvPicPr>
          <p:cNvPr id="49156" name="Picture 2">
            <a:extLst>
              <a:ext uri="{FF2B5EF4-FFF2-40B4-BE49-F238E27FC236}">
                <a16:creationId xmlns:a16="http://schemas.microsoft.com/office/drawing/2014/main" id="{7F4182CF-99BA-4655-8D34-E50CDF92C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072" y="1580048"/>
            <a:ext cx="59499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a:extLst>
              <a:ext uri="{FF2B5EF4-FFF2-40B4-BE49-F238E27FC236}">
                <a16:creationId xmlns:a16="http://schemas.microsoft.com/office/drawing/2014/main" id="{D27C6F36-D8AA-4AF6-BD4A-72D70B25A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693" y="4048925"/>
            <a:ext cx="261461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a:extLst>
              <a:ext uri="{FF2B5EF4-FFF2-40B4-BE49-F238E27FC236}">
                <a16:creationId xmlns:a16="http://schemas.microsoft.com/office/drawing/2014/main" id="{8E664AF8-E97C-467E-9AD4-57CE13F0B785}"/>
              </a:ext>
            </a:extLst>
          </p:cNvPr>
          <p:cNvGraphicFramePr>
            <a:graphicFrameLocks noGrp="1"/>
          </p:cNvGraphicFramePr>
          <p:nvPr>
            <p:extLst>
              <p:ext uri="{D42A27DB-BD31-4B8C-83A1-F6EECF244321}">
                <p14:modId xmlns:p14="http://schemas.microsoft.com/office/powerpoint/2010/main" val="2477888970"/>
              </p:ext>
            </p:extLst>
          </p:nvPr>
        </p:nvGraphicFramePr>
        <p:xfrm>
          <a:off x="1510152" y="5202637"/>
          <a:ext cx="6096000" cy="741364"/>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682">
                <a:tc>
                  <a:txBody>
                    <a:bodyPr/>
                    <a:lstStyle/>
                    <a:p>
                      <a:pPr algn="ctr"/>
                      <a:r>
                        <a:rPr lang="en-US" sz="1800" dirty="0"/>
                        <a:t>Mild</a:t>
                      </a:r>
                    </a:p>
                  </a:txBody>
                  <a:tcPr marT="45700" marB="45700"/>
                </a:tc>
                <a:tc>
                  <a:txBody>
                    <a:bodyPr/>
                    <a:lstStyle/>
                    <a:p>
                      <a:pPr algn="ctr"/>
                      <a:r>
                        <a:rPr lang="en-US" sz="1800" dirty="0"/>
                        <a:t>Moderate</a:t>
                      </a:r>
                    </a:p>
                  </a:txBody>
                  <a:tcPr marT="45700" marB="45700"/>
                </a:tc>
                <a:tc>
                  <a:txBody>
                    <a:bodyPr/>
                    <a:lstStyle/>
                    <a:p>
                      <a:pPr algn="ctr"/>
                      <a:r>
                        <a:rPr lang="en-US" sz="1800" dirty="0"/>
                        <a:t>Severe</a:t>
                      </a:r>
                    </a:p>
                  </a:txBody>
                  <a:tcPr marT="45700" marB="45700"/>
                </a:tc>
                <a:extLst>
                  <a:ext uri="{0D108BD9-81ED-4DB2-BD59-A6C34878D82A}">
                    <a16:rowId xmlns:a16="http://schemas.microsoft.com/office/drawing/2014/main" val="10000"/>
                  </a:ext>
                </a:extLst>
              </a:tr>
              <a:tr h="370682">
                <a:tc>
                  <a:txBody>
                    <a:bodyPr/>
                    <a:lstStyle/>
                    <a:p>
                      <a:pPr algn="ctr"/>
                      <a:r>
                        <a:rPr lang="en-US" sz="1800" dirty="0"/>
                        <a:t>&lt;8</a:t>
                      </a:r>
                    </a:p>
                  </a:txBody>
                  <a:tcPr marT="45700" marB="45700"/>
                </a:tc>
                <a:tc>
                  <a:txBody>
                    <a:bodyPr/>
                    <a:lstStyle/>
                    <a:p>
                      <a:pPr algn="ctr"/>
                      <a:r>
                        <a:rPr lang="en-US" sz="1800" dirty="0"/>
                        <a:t>8 - 13</a:t>
                      </a:r>
                    </a:p>
                  </a:txBody>
                  <a:tcPr marT="45700" marB="45700"/>
                </a:tc>
                <a:tc>
                  <a:txBody>
                    <a:bodyPr/>
                    <a:lstStyle/>
                    <a:p>
                      <a:pPr algn="ctr"/>
                      <a:r>
                        <a:rPr lang="en-US" sz="1800" dirty="0"/>
                        <a:t>≥14</a:t>
                      </a:r>
                    </a:p>
                  </a:txBody>
                  <a:tcPr marT="45700" marB="45700"/>
                </a:tc>
                <a:extLst>
                  <a:ext uri="{0D108BD9-81ED-4DB2-BD59-A6C34878D82A}">
                    <a16:rowId xmlns:a16="http://schemas.microsoft.com/office/drawing/2014/main" val="10001"/>
                  </a:ext>
                </a:extLst>
              </a:tr>
            </a:tbl>
          </a:graphicData>
        </a:graphic>
      </p:graphicFrame>
      <p:sp>
        <p:nvSpPr>
          <p:cNvPr id="49172" name="TextBox 11">
            <a:extLst>
              <a:ext uri="{FF2B5EF4-FFF2-40B4-BE49-F238E27FC236}">
                <a16:creationId xmlns:a16="http://schemas.microsoft.com/office/drawing/2014/main" id="{956D340E-E460-41E9-8568-DA980E1D6DF8}"/>
              </a:ext>
            </a:extLst>
          </p:cNvPr>
          <p:cNvSpPr txBox="1">
            <a:spLocks noChangeArrowheads="1"/>
          </p:cNvSpPr>
          <p:nvPr/>
        </p:nvSpPr>
        <p:spPr bwMode="auto">
          <a:xfrm>
            <a:off x="1676400" y="6107797"/>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200" dirty="0"/>
              <a:t>Soliman O I, et al. New Scores for the Assessment of Mitral Stenosis Using Real-Time Three-Dimensional Echocardiography. </a:t>
            </a:r>
            <a:r>
              <a:rPr lang="en-SG" altLang="en-US" sz="1200" i="1" dirty="0" err="1"/>
              <a:t>Curr</a:t>
            </a:r>
            <a:r>
              <a:rPr lang="en-SG" altLang="en-US" sz="1200" i="1" dirty="0"/>
              <a:t> Cardiovasc Imaging Rep 2011, 4</a:t>
            </a:r>
            <a:r>
              <a:rPr lang="en-SG" altLang="en-US" sz="1200" dirty="0"/>
              <a:t>(5), 370-377.</a:t>
            </a:r>
            <a:endParaRPr lang="en-US" altLang="en-US" sz="1200" i="1"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623462D6-93AC-40A3-BB1B-C00F58C61059}"/>
              </a:ext>
            </a:extLst>
          </p:cNvPr>
          <p:cNvSpPr>
            <a:spLocks noGrp="1"/>
          </p:cNvSpPr>
          <p:nvPr>
            <p:ph type="title"/>
          </p:nvPr>
        </p:nvSpPr>
        <p:spPr/>
        <p:txBody>
          <a:bodyPr/>
          <a:lstStyle/>
          <a:p>
            <a:r>
              <a:rPr lang="en-CA" altLang="en-US"/>
              <a:t>Selected Readings</a:t>
            </a:r>
          </a:p>
        </p:txBody>
      </p:sp>
      <p:sp>
        <p:nvSpPr>
          <p:cNvPr id="3" name="Content Placeholder 2">
            <a:extLst>
              <a:ext uri="{FF2B5EF4-FFF2-40B4-BE49-F238E27FC236}">
                <a16:creationId xmlns:a16="http://schemas.microsoft.com/office/drawing/2014/main" id="{9128D6B2-BCA0-4A29-93A2-ED02BB1FF406}"/>
              </a:ext>
            </a:extLst>
          </p:cNvPr>
          <p:cNvSpPr>
            <a:spLocks noGrp="1"/>
          </p:cNvSpPr>
          <p:nvPr>
            <p:ph idx="1"/>
          </p:nvPr>
        </p:nvSpPr>
        <p:spPr>
          <a:xfrm>
            <a:off x="457200" y="838200"/>
            <a:ext cx="8229600" cy="5410201"/>
          </a:xfrm>
        </p:spPr>
        <p:txBody>
          <a:bodyPr rtlCol="0">
            <a:normAutofit fontScale="47500" lnSpcReduction="20000"/>
          </a:bodyPr>
          <a:lstStyle/>
          <a:p>
            <a:pPr fontAlgn="auto">
              <a:lnSpc>
                <a:spcPct val="120000"/>
              </a:lnSpc>
              <a:spcBef>
                <a:spcPts val="0"/>
              </a:spcBef>
              <a:spcAft>
                <a:spcPts val="0"/>
              </a:spcAft>
              <a:defRPr/>
            </a:pPr>
            <a:r>
              <a:rPr lang="en-CA" sz="3800" dirty="0"/>
              <a:t>Cherry AD, Maxwell CD, </a:t>
            </a:r>
            <a:r>
              <a:rPr lang="en-CA" sz="3800" dirty="0" err="1"/>
              <a:t>Nicoara</a:t>
            </a:r>
            <a:r>
              <a:rPr lang="en-CA" sz="3800" dirty="0"/>
              <a:t> A. Intraoperative Evaluation of Mitral Stenosis by Transesophageal Echocardiography. </a:t>
            </a:r>
            <a:r>
              <a:rPr lang="en-CA" sz="3800" dirty="0" err="1"/>
              <a:t>Anesth</a:t>
            </a:r>
            <a:r>
              <a:rPr lang="en-CA" sz="3800" dirty="0"/>
              <a:t> </a:t>
            </a:r>
            <a:r>
              <a:rPr lang="en-CA" sz="3800" dirty="0" err="1"/>
              <a:t>Analg</a:t>
            </a:r>
            <a:r>
              <a:rPr lang="en-CA" sz="3800" dirty="0"/>
              <a:t> 2016;123:14-20.</a:t>
            </a:r>
          </a:p>
          <a:p>
            <a:pPr fontAlgn="auto">
              <a:lnSpc>
                <a:spcPct val="120000"/>
              </a:lnSpc>
              <a:spcBef>
                <a:spcPts val="0"/>
              </a:spcBef>
              <a:spcAft>
                <a:spcPts val="0"/>
              </a:spcAft>
              <a:defRPr/>
            </a:pPr>
            <a:r>
              <a:rPr lang="en-CA" sz="3800" dirty="0"/>
              <a:t>Baumgartner H, et al. Echocardiographic assessment of valve stenosis: EAE/ASE recommendations for clinical practice. J Am </a:t>
            </a:r>
            <a:r>
              <a:rPr lang="en-CA" sz="3800" dirty="0" err="1"/>
              <a:t>Soc</a:t>
            </a:r>
            <a:r>
              <a:rPr lang="en-CA" sz="3800" dirty="0"/>
              <a:t> </a:t>
            </a:r>
            <a:r>
              <a:rPr lang="en-CA" sz="3800" dirty="0" err="1"/>
              <a:t>Echocardiogr</a:t>
            </a:r>
            <a:r>
              <a:rPr lang="en-CA" sz="3800" dirty="0"/>
              <a:t> 2009;22:1-23.</a:t>
            </a:r>
          </a:p>
          <a:p>
            <a:pPr fontAlgn="auto">
              <a:lnSpc>
                <a:spcPct val="120000"/>
              </a:lnSpc>
              <a:spcBef>
                <a:spcPts val="0"/>
              </a:spcBef>
              <a:spcAft>
                <a:spcPts val="0"/>
              </a:spcAft>
              <a:defRPr/>
            </a:pPr>
            <a:r>
              <a:rPr lang="en-CA" sz="3800" dirty="0"/>
              <a:t>Wunderlich NC, </a:t>
            </a:r>
            <a:r>
              <a:rPr lang="en-CA" sz="3800" dirty="0" err="1"/>
              <a:t>Beigel</a:t>
            </a:r>
            <a:r>
              <a:rPr lang="en-CA" sz="3800" dirty="0"/>
              <a:t> R, Siegel RJ. Management of Mitral Stenosis Using 2D and 3D Echo-Doppler Imaging. JACC: Cardiovasc Imaging 2013;6:1191-1205.</a:t>
            </a:r>
          </a:p>
          <a:p>
            <a:pPr fontAlgn="auto">
              <a:lnSpc>
                <a:spcPct val="120000"/>
              </a:lnSpc>
              <a:spcBef>
                <a:spcPts val="0"/>
              </a:spcBef>
              <a:spcAft>
                <a:spcPts val="0"/>
              </a:spcAft>
              <a:defRPr/>
            </a:pPr>
            <a:r>
              <a:rPr lang="en-CA" sz="3800" dirty="0" err="1"/>
              <a:t>Alaa</a:t>
            </a:r>
            <a:r>
              <a:rPr lang="en-CA" sz="3800" dirty="0"/>
              <a:t> </a:t>
            </a:r>
            <a:r>
              <a:rPr lang="en-CA" sz="3800" dirty="0" err="1"/>
              <a:t>Mabrouk</a:t>
            </a:r>
            <a:r>
              <a:rPr lang="en-CA" sz="3800" dirty="0"/>
              <a:t> SO, Tanaka H, et al. Comparison of mitral valve area by pressure half-time and proximal </a:t>
            </a:r>
            <a:r>
              <a:rPr lang="en-CA" sz="3800" dirty="0" err="1"/>
              <a:t>isovelocity</a:t>
            </a:r>
            <a:r>
              <a:rPr lang="en-CA" sz="3800" dirty="0"/>
              <a:t> surface area method in patients with mitral stenosis: effect of net atrioventricular compliance. </a:t>
            </a:r>
            <a:r>
              <a:rPr lang="en-CA" sz="3800" dirty="0" err="1"/>
              <a:t>Eur</a:t>
            </a:r>
            <a:r>
              <a:rPr lang="en-CA" sz="3800" dirty="0"/>
              <a:t> J </a:t>
            </a:r>
            <a:r>
              <a:rPr lang="en-CA" sz="3800" dirty="0" err="1"/>
              <a:t>Echocardiogr</a:t>
            </a:r>
            <a:r>
              <a:rPr lang="en-CA" sz="3800" dirty="0"/>
              <a:t> 2011;12:283–290.</a:t>
            </a:r>
          </a:p>
          <a:p>
            <a:pPr fontAlgn="auto">
              <a:lnSpc>
                <a:spcPct val="120000"/>
              </a:lnSpc>
              <a:spcBef>
                <a:spcPts val="0"/>
              </a:spcBef>
              <a:spcAft>
                <a:spcPts val="0"/>
              </a:spcAft>
              <a:defRPr/>
            </a:pPr>
            <a:r>
              <a:rPr lang="en-SG" altLang="en-US" sz="3800" dirty="0"/>
              <a:t>Wilkins, GT, et al. Percutaneous balloon dilatation of the mitral valve: an analysis of echocardiographic variables related to outcome and the mechanism of dilatation. </a:t>
            </a:r>
            <a:r>
              <a:rPr lang="en-SG" altLang="en-US" sz="3800" i="1" dirty="0"/>
              <a:t>Br Heart J, 1988 60</a:t>
            </a:r>
            <a:r>
              <a:rPr lang="en-SG" altLang="en-US" sz="3800" dirty="0"/>
              <a:t>(4), 299-308.</a:t>
            </a:r>
          </a:p>
          <a:p>
            <a:pPr fontAlgn="auto">
              <a:lnSpc>
                <a:spcPct val="120000"/>
              </a:lnSpc>
              <a:spcBef>
                <a:spcPts val="0"/>
              </a:spcBef>
              <a:spcAft>
                <a:spcPts val="0"/>
              </a:spcAft>
              <a:defRPr/>
            </a:pPr>
            <a:r>
              <a:rPr lang="en-US" sz="3800" dirty="0" err="1"/>
              <a:t>Iung</a:t>
            </a:r>
            <a:r>
              <a:rPr lang="en-US" sz="3800" dirty="0"/>
              <a:t>, B, Cormier, B, et al. (1996). Immediate results of percutaneous mitral commissurotomy. A predictive model on a series of 1514 patients. </a:t>
            </a:r>
            <a:r>
              <a:rPr lang="en-US" sz="3800" i="1" dirty="0"/>
              <a:t>Circulation 1996, 94</a:t>
            </a:r>
            <a:r>
              <a:rPr lang="en-US" sz="3800" dirty="0"/>
              <a:t>(9), 2124-2130. </a:t>
            </a:r>
            <a:endParaRPr lang="en-SG" altLang="en-US" sz="3800" dirty="0"/>
          </a:p>
          <a:p>
            <a:pPr fontAlgn="auto">
              <a:lnSpc>
                <a:spcPct val="120000"/>
              </a:lnSpc>
              <a:spcBef>
                <a:spcPts val="0"/>
              </a:spcBef>
              <a:spcAft>
                <a:spcPts val="0"/>
              </a:spcAft>
              <a:defRPr/>
            </a:pPr>
            <a:r>
              <a:rPr lang="en-US" altLang="en-US" sz="3800" dirty="0"/>
              <a:t>Soliman O I, et al. New Scores for the Assessment of Mitral Stenosis Using Real-Time Three-Dimensional Echocardiography. </a:t>
            </a:r>
            <a:r>
              <a:rPr lang="en-SG" altLang="en-US" sz="3800" i="1" dirty="0" err="1"/>
              <a:t>Curr</a:t>
            </a:r>
            <a:r>
              <a:rPr lang="en-SG" altLang="en-US" sz="3800" i="1" dirty="0"/>
              <a:t> Cardiovasc Imaging Rep 2011, 4</a:t>
            </a:r>
            <a:r>
              <a:rPr lang="en-SG" altLang="en-US" sz="3800" dirty="0"/>
              <a:t>(5), 370-377.</a:t>
            </a:r>
            <a:endParaRPr lang="en-CA" sz="3800" dirty="0"/>
          </a:p>
          <a:p>
            <a:pPr fontAlgn="auto">
              <a:spcAft>
                <a:spcPts val="0"/>
              </a:spcAft>
              <a:defRPr/>
            </a:pPr>
            <a:endParaRPr lang="en-CA" dirty="0"/>
          </a:p>
          <a:p>
            <a:pPr fontAlgn="auto">
              <a:spcAft>
                <a:spcPts val="0"/>
              </a:spcAft>
              <a:defRPr/>
            </a:pPr>
            <a:endParaRPr lang="en-CA"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EF1F89DF-1F35-429B-AEF1-0A05AF88FE88}"/>
              </a:ext>
            </a:extLst>
          </p:cNvPr>
          <p:cNvSpPr>
            <a:spLocks noGrp="1"/>
          </p:cNvSpPr>
          <p:nvPr>
            <p:ph type="title"/>
          </p:nvPr>
        </p:nvSpPr>
        <p:spPr/>
        <p:txBody>
          <a:bodyPr/>
          <a:lstStyle/>
          <a:p>
            <a:r>
              <a:rPr lang="en-US" altLang="en-US"/>
              <a:t>Question 1</a:t>
            </a:r>
          </a:p>
        </p:txBody>
      </p:sp>
      <p:sp>
        <p:nvSpPr>
          <p:cNvPr id="8" name="Content Placeholder 7">
            <a:extLst>
              <a:ext uri="{FF2B5EF4-FFF2-40B4-BE49-F238E27FC236}">
                <a16:creationId xmlns:a16="http://schemas.microsoft.com/office/drawing/2014/main" id="{DCAEF063-1A24-49E6-A6F7-C53D98CF8B68}"/>
              </a:ext>
            </a:extLst>
          </p:cNvPr>
          <p:cNvSpPr>
            <a:spLocks noGrp="1"/>
          </p:cNvSpPr>
          <p:nvPr>
            <p:ph idx="1"/>
          </p:nvPr>
        </p:nvSpPr>
        <p:spPr/>
        <p:txBody>
          <a:bodyPr rtlCol="0">
            <a:normAutofit/>
          </a:bodyPr>
          <a:lstStyle/>
          <a:p>
            <a:pPr marL="0" indent="0" fontAlgn="auto">
              <a:spcAft>
                <a:spcPts val="0"/>
              </a:spcAft>
              <a:buNone/>
              <a:defRPr/>
            </a:pPr>
            <a:r>
              <a:rPr lang="en-CA" dirty="0"/>
              <a:t>Which of the following is  not a finding in rheumatic MS ?</a:t>
            </a:r>
          </a:p>
          <a:p>
            <a:pPr marL="514350" indent="-514350" fontAlgn="auto">
              <a:spcAft>
                <a:spcPts val="0"/>
              </a:spcAft>
              <a:buFont typeface="+mj-lt"/>
              <a:buAutoNum type="arabicPeriod"/>
              <a:defRPr/>
            </a:pPr>
            <a:r>
              <a:rPr lang="en-CA" dirty="0"/>
              <a:t>Commissural fusion</a:t>
            </a:r>
          </a:p>
          <a:p>
            <a:pPr marL="514350" indent="-514350" fontAlgn="auto">
              <a:spcAft>
                <a:spcPts val="0"/>
              </a:spcAft>
              <a:buFont typeface="+mj-lt"/>
              <a:buAutoNum type="arabicPeriod"/>
              <a:defRPr/>
            </a:pPr>
            <a:r>
              <a:rPr lang="en-CA" dirty="0"/>
              <a:t>Annular + leaflet base calcification</a:t>
            </a:r>
          </a:p>
          <a:p>
            <a:pPr marL="514350" indent="-514350" fontAlgn="auto">
              <a:spcAft>
                <a:spcPts val="0"/>
              </a:spcAft>
              <a:buFont typeface="+mj-lt"/>
              <a:buAutoNum type="arabicPeriod"/>
              <a:defRPr/>
            </a:pPr>
            <a:r>
              <a:rPr lang="en-CA" dirty="0"/>
              <a:t>Chordal shortening + fusion</a:t>
            </a:r>
          </a:p>
          <a:p>
            <a:pPr marL="514350" indent="-514350" fontAlgn="auto">
              <a:spcAft>
                <a:spcPts val="0"/>
              </a:spcAft>
              <a:buFont typeface="+mj-lt"/>
              <a:buAutoNum type="arabicPeriod"/>
              <a:defRPr/>
            </a:pPr>
            <a:r>
              <a:rPr lang="en-CA" dirty="0"/>
              <a:t>Leaflet tip calcification</a:t>
            </a:r>
          </a:p>
          <a:p>
            <a:pPr marL="514350" indent="-514350" fontAlgn="auto">
              <a:spcAft>
                <a:spcPts val="0"/>
              </a:spcAft>
              <a:buFont typeface="+mj-lt"/>
              <a:buAutoNum type="arabicPeriod"/>
              <a:defRPr/>
            </a:pPr>
            <a:r>
              <a:rPr lang="en-CA" dirty="0"/>
              <a:t>Diastolic doming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77BFFC76-EB1E-4365-B1F0-036949A8EBD7}"/>
              </a:ext>
            </a:extLst>
          </p:cNvPr>
          <p:cNvSpPr>
            <a:spLocks noGrp="1"/>
          </p:cNvSpPr>
          <p:nvPr>
            <p:ph type="title"/>
          </p:nvPr>
        </p:nvSpPr>
        <p:spPr/>
        <p:txBody>
          <a:bodyPr/>
          <a:lstStyle/>
          <a:p>
            <a:r>
              <a:rPr lang="en-US" altLang="en-US"/>
              <a:t>Question 2</a:t>
            </a:r>
          </a:p>
        </p:txBody>
      </p:sp>
      <p:sp>
        <p:nvSpPr>
          <p:cNvPr id="8" name="Content Placeholder 7">
            <a:extLst>
              <a:ext uri="{FF2B5EF4-FFF2-40B4-BE49-F238E27FC236}">
                <a16:creationId xmlns:a16="http://schemas.microsoft.com/office/drawing/2014/main" id="{57D30721-255E-4F63-A636-7C0BC57B885A}"/>
              </a:ext>
            </a:extLst>
          </p:cNvPr>
          <p:cNvSpPr>
            <a:spLocks noGrp="1"/>
          </p:cNvSpPr>
          <p:nvPr>
            <p:ph idx="1"/>
          </p:nvPr>
        </p:nvSpPr>
        <p:spPr/>
        <p:txBody>
          <a:bodyPr rtlCol="0">
            <a:normAutofit/>
          </a:bodyPr>
          <a:lstStyle/>
          <a:p>
            <a:pPr marL="0" indent="0" fontAlgn="auto">
              <a:spcAft>
                <a:spcPts val="0"/>
              </a:spcAft>
              <a:buNone/>
              <a:defRPr/>
            </a:pPr>
            <a:r>
              <a:rPr lang="en-CA" dirty="0"/>
              <a:t>What is the calculated MVA ?</a:t>
            </a:r>
          </a:p>
          <a:p>
            <a:pPr marL="514350" indent="-514350" fontAlgn="auto">
              <a:spcAft>
                <a:spcPts val="0"/>
              </a:spcAft>
              <a:buFont typeface="+mj-lt"/>
              <a:buAutoNum type="arabicPeriod"/>
              <a:defRPr/>
            </a:pPr>
            <a:r>
              <a:rPr lang="en-CA" dirty="0"/>
              <a:t>0.72</a:t>
            </a:r>
          </a:p>
          <a:p>
            <a:pPr marL="514350" indent="-514350" fontAlgn="auto">
              <a:spcAft>
                <a:spcPts val="0"/>
              </a:spcAft>
              <a:buFont typeface="+mj-lt"/>
              <a:buAutoNum type="arabicPeriod"/>
              <a:defRPr/>
            </a:pPr>
            <a:r>
              <a:rPr lang="en-CA" dirty="0"/>
              <a:t>0.92</a:t>
            </a:r>
          </a:p>
          <a:p>
            <a:pPr marL="514350" indent="-514350" fontAlgn="auto">
              <a:spcAft>
                <a:spcPts val="0"/>
              </a:spcAft>
              <a:buFont typeface="+mj-lt"/>
              <a:buAutoNum type="arabicPeriod"/>
              <a:defRPr/>
            </a:pPr>
            <a:r>
              <a:rPr lang="en-CA" dirty="0"/>
              <a:t>1.08</a:t>
            </a:r>
          </a:p>
          <a:p>
            <a:pPr marL="514350" indent="-514350" fontAlgn="auto">
              <a:spcAft>
                <a:spcPts val="0"/>
              </a:spcAft>
              <a:buFont typeface="+mj-lt"/>
              <a:buAutoNum type="arabicPeriod"/>
              <a:defRPr/>
            </a:pPr>
            <a:r>
              <a:rPr lang="en-CA" dirty="0"/>
              <a:t>1.20</a:t>
            </a:r>
          </a:p>
          <a:p>
            <a:pPr marL="514350" indent="-514350" fontAlgn="auto">
              <a:spcAft>
                <a:spcPts val="0"/>
              </a:spcAft>
              <a:buFont typeface="+mj-lt"/>
              <a:buAutoNum type="arabicPeriod"/>
              <a:defRPr/>
            </a:pPr>
            <a:r>
              <a:rPr lang="en-CA" dirty="0"/>
              <a:t>1.40</a:t>
            </a:r>
          </a:p>
        </p:txBody>
      </p:sp>
      <p:pic>
        <p:nvPicPr>
          <p:cNvPr id="52228" name="Picture 2">
            <a:extLst>
              <a:ext uri="{FF2B5EF4-FFF2-40B4-BE49-F238E27FC236}">
                <a16:creationId xmlns:a16="http://schemas.microsoft.com/office/drawing/2014/main" id="{1D0FFCD1-392B-4C2C-9DE1-2FE6EA800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86" t="18248" r="21640" b="14719"/>
          <a:stretch/>
        </p:blipFill>
        <p:spPr bwMode="auto">
          <a:xfrm>
            <a:off x="3352800" y="1752600"/>
            <a:ext cx="4846638"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2A81CBF-8BB8-46BD-9946-E324C0024CC8}"/>
              </a:ext>
            </a:extLst>
          </p:cNvPr>
          <p:cNvSpPr/>
          <p:nvPr/>
        </p:nvSpPr>
        <p:spPr>
          <a:xfrm>
            <a:off x="6400800" y="1676400"/>
            <a:ext cx="1676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DB242759-6727-4080-8052-68D7F84A2E52}"/>
              </a:ext>
            </a:extLst>
          </p:cNvPr>
          <p:cNvSpPr txBox="1"/>
          <p:nvPr/>
        </p:nvSpPr>
        <p:spPr>
          <a:xfrm>
            <a:off x="4648200" y="2286000"/>
            <a:ext cx="1479892" cy="369332"/>
          </a:xfrm>
          <a:prstGeom prst="rect">
            <a:avLst/>
          </a:prstGeom>
          <a:noFill/>
        </p:spPr>
        <p:txBody>
          <a:bodyPr wrap="none" rtlCol="0">
            <a:spAutoFit/>
          </a:bodyPr>
          <a:lstStyle/>
          <a:p>
            <a:r>
              <a:rPr lang="en-CA" dirty="0"/>
              <a:t>P1/2t 239ms</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DBB91307-8605-4EFE-B194-8356C1959732}"/>
              </a:ext>
            </a:extLst>
          </p:cNvPr>
          <p:cNvSpPr>
            <a:spLocks noGrp="1"/>
          </p:cNvSpPr>
          <p:nvPr>
            <p:ph type="title"/>
          </p:nvPr>
        </p:nvSpPr>
        <p:spPr/>
        <p:txBody>
          <a:bodyPr/>
          <a:lstStyle/>
          <a:p>
            <a:r>
              <a:rPr lang="en-CA" altLang="en-US"/>
              <a:t>Question 3</a:t>
            </a:r>
          </a:p>
        </p:txBody>
      </p:sp>
      <p:sp>
        <p:nvSpPr>
          <p:cNvPr id="3" name="Content Placeholder 2">
            <a:extLst>
              <a:ext uri="{FF2B5EF4-FFF2-40B4-BE49-F238E27FC236}">
                <a16:creationId xmlns:a16="http://schemas.microsoft.com/office/drawing/2014/main" id="{5B18BE43-E8F7-4346-9013-EBFD7F8E068C}"/>
              </a:ext>
            </a:extLst>
          </p:cNvPr>
          <p:cNvSpPr>
            <a:spLocks noGrp="1"/>
          </p:cNvSpPr>
          <p:nvPr>
            <p:ph idx="1"/>
          </p:nvPr>
        </p:nvSpPr>
        <p:spPr/>
        <p:txBody>
          <a:bodyPr rtlCol="0">
            <a:normAutofit/>
          </a:bodyPr>
          <a:lstStyle/>
          <a:p>
            <a:pPr marL="0" indent="0" fontAlgn="auto">
              <a:spcAft>
                <a:spcPts val="0"/>
              </a:spcAft>
              <a:buNone/>
              <a:defRPr/>
            </a:pPr>
            <a:r>
              <a:rPr lang="en-CA" dirty="0"/>
              <a:t>Which of the following is true ?</a:t>
            </a:r>
          </a:p>
          <a:p>
            <a:pPr marL="514350" indent="-514350" fontAlgn="auto">
              <a:spcAft>
                <a:spcPts val="0"/>
              </a:spcAft>
              <a:buFont typeface="+mj-lt"/>
              <a:buAutoNum type="alphaUcPeriod"/>
              <a:defRPr/>
            </a:pPr>
            <a:r>
              <a:rPr lang="en-US" dirty="0"/>
              <a:t>Mean gradient is underestimated with tachycardia</a:t>
            </a:r>
          </a:p>
          <a:p>
            <a:pPr marL="514350" indent="-514350" fontAlgn="auto">
              <a:spcAft>
                <a:spcPts val="0"/>
              </a:spcAft>
              <a:buFont typeface="+mj-lt"/>
              <a:buAutoNum type="alphaUcPeriod"/>
              <a:defRPr/>
            </a:pPr>
            <a:r>
              <a:rPr lang="en-US" dirty="0"/>
              <a:t>MR underestimates MS severity by mean PG</a:t>
            </a:r>
          </a:p>
          <a:p>
            <a:pPr marL="514350" indent="-514350" fontAlgn="auto">
              <a:spcAft>
                <a:spcPts val="0"/>
              </a:spcAft>
              <a:buFont typeface="+mj-lt"/>
              <a:buAutoNum type="alphaUcPeriod"/>
              <a:defRPr/>
            </a:pPr>
            <a:r>
              <a:rPr lang="en-US" dirty="0"/>
              <a:t>Pressure half time is decreased with reduced cardiac output</a:t>
            </a:r>
          </a:p>
          <a:p>
            <a:pPr marL="514350" indent="-514350" fontAlgn="auto">
              <a:spcAft>
                <a:spcPts val="0"/>
              </a:spcAft>
              <a:buFont typeface="+mj-lt"/>
              <a:buAutoNum type="alphaUcPeriod"/>
              <a:defRPr/>
            </a:pPr>
            <a:r>
              <a:rPr lang="en-US" dirty="0"/>
              <a:t>AI overestimates MVA by PHT method</a:t>
            </a:r>
          </a:p>
          <a:p>
            <a:pPr marL="0" indent="0" fontAlgn="auto">
              <a:spcAft>
                <a:spcPts val="0"/>
              </a:spcAft>
              <a:buNone/>
              <a:defRPr/>
            </a:pPr>
            <a:endParaRPr lang="en-CA"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32FC1C89-7990-48BC-901E-AF26F7BD24ED}"/>
              </a:ext>
            </a:extLst>
          </p:cNvPr>
          <p:cNvSpPr>
            <a:spLocks noGrp="1"/>
          </p:cNvSpPr>
          <p:nvPr>
            <p:ph type="title"/>
          </p:nvPr>
        </p:nvSpPr>
        <p:spPr/>
        <p:txBody>
          <a:bodyPr/>
          <a:lstStyle/>
          <a:p>
            <a:r>
              <a:rPr lang="en-CA" altLang="en-US"/>
              <a:t>Question 4</a:t>
            </a:r>
          </a:p>
        </p:txBody>
      </p:sp>
      <p:sp>
        <p:nvSpPr>
          <p:cNvPr id="3" name="Content Placeholder 2">
            <a:extLst>
              <a:ext uri="{FF2B5EF4-FFF2-40B4-BE49-F238E27FC236}">
                <a16:creationId xmlns:a16="http://schemas.microsoft.com/office/drawing/2014/main" id="{91DC40C4-9868-4084-AD29-357827AA8683}"/>
              </a:ext>
            </a:extLst>
          </p:cNvPr>
          <p:cNvSpPr>
            <a:spLocks noGrp="1"/>
          </p:cNvSpPr>
          <p:nvPr>
            <p:ph idx="1"/>
          </p:nvPr>
        </p:nvSpPr>
        <p:spPr/>
        <p:txBody>
          <a:bodyPr rtlCol="0">
            <a:normAutofit/>
          </a:bodyPr>
          <a:lstStyle/>
          <a:p>
            <a:pPr marL="0" indent="0" fontAlgn="auto">
              <a:spcAft>
                <a:spcPts val="0"/>
              </a:spcAft>
              <a:buNone/>
              <a:defRPr/>
            </a:pPr>
            <a:r>
              <a:rPr lang="en-CA" dirty="0"/>
              <a:t>Severe MV stenosis is diagnosed when the normal MVA is reduced by at least ?</a:t>
            </a:r>
          </a:p>
          <a:p>
            <a:pPr marL="514350" indent="-514350" fontAlgn="auto">
              <a:spcAft>
                <a:spcPts val="0"/>
              </a:spcAft>
              <a:buFont typeface="+mj-lt"/>
              <a:buAutoNum type="arabicPeriod"/>
              <a:defRPr/>
            </a:pPr>
            <a:r>
              <a:rPr lang="en-CA" dirty="0"/>
              <a:t>25%</a:t>
            </a:r>
          </a:p>
          <a:p>
            <a:pPr marL="514350" indent="-514350" fontAlgn="auto">
              <a:spcAft>
                <a:spcPts val="0"/>
              </a:spcAft>
              <a:buFont typeface="+mj-lt"/>
              <a:buAutoNum type="arabicPeriod"/>
              <a:defRPr/>
            </a:pPr>
            <a:r>
              <a:rPr lang="en-CA" dirty="0"/>
              <a:t>33%</a:t>
            </a:r>
          </a:p>
          <a:p>
            <a:pPr marL="514350" indent="-514350" fontAlgn="auto">
              <a:spcAft>
                <a:spcPts val="0"/>
              </a:spcAft>
              <a:buFont typeface="+mj-lt"/>
              <a:buAutoNum type="arabicPeriod"/>
              <a:defRPr/>
            </a:pPr>
            <a:r>
              <a:rPr lang="en-CA" dirty="0"/>
              <a:t>50%</a:t>
            </a:r>
          </a:p>
          <a:p>
            <a:pPr marL="514350" indent="-514350" fontAlgn="auto">
              <a:spcAft>
                <a:spcPts val="0"/>
              </a:spcAft>
              <a:buFont typeface="+mj-lt"/>
              <a:buAutoNum type="arabicPeriod"/>
              <a:defRPr/>
            </a:pPr>
            <a:r>
              <a:rPr lang="en-CA" dirty="0"/>
              <a:t>66%</a:t>
            </a:r>
          </a:p>
          <a:p>
            <a:pPr marL="514350" indent="-514350" fontAlgn="auto">
              <a:spcAft>
                <a:spcPts val="0"/>
              </a:spcAft>
              <a:buFont typeface="+mj-lt"/>
              <a:buAutoNum type="arabicPeriod"/>
              <a:defRPr/>
            </a:pPr>
            <a:r>
              <a:rPr lang="en-CA" dirty="0"/>
              <a:t>75%</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7BE1F78B-96B9-4B8A-B748-279997072053}"/>
              </a:ext>
            </a:extLst>
          </p:cNvPr>
          <p:cNvSpPr>
            <a:spLocks noGrp="1"/>
          </p:cNvSpPr>
          <p:nvPr>
            <p:ph type="title"/>
          </p:nvPr>
        </p:nvSpPr>
        <p:spPr/>
        <p:txBody>
          <a:bodyPr/>
          <a:lstStyle/>
          <a:p>
            <a:r>
              <a:rPr lang="en-CA" altLang="en-US"/>
              <a:t>Question 5</a:t>
            </a:r>
          </a:p>
        </p:txBody>
      </p:sp>
      <p:sp>
        <p:nvSpPr>
          <p:cNvPr id="3" name="Content Placeholder 2">
            <a:extLst>
              <a:ext uri="{FF2B5EF4-FFF2-40B4-BE49-F238E27FC236}">
                <a16:creationId xmlns:a16="http://schemas.microsoft.com/office/drawing/2014/main" id="{7D56F962-723D-4DA0-AB45-9622E7B34BF9}"/>
              </a:ext>
            </a:extLst>
          </p:cNvPr>
          <p:cNvSpPr>
            <a:spLocks noGrp="1"/>
          </p:cNvSpPr>
          <p:nvPr>
            <p:ph idx="1"/>
          </p:nvPr>
        </p:nvSpPr>
        <p:spPr/>
        <p:txBody>
          <a:bodyPr rtlCol="0">
            <a:normAutofit/>
          </a:bodyPr>
          <a:lstStyle/>
          <a:p>
            <a:pPr marL="0" indent="0" fontAlgn="auto">
              <a:spcAft>
                <a:spcPts val="0"/>
              </a:spcAft>
              <a:buNone/>
              <a:defRPr/>
            </a:pPr>
            <a:r>
              <a:rPr lang="en-CA" dirty="0"/>
              <a:t>Which secondary finding is not consistent with the isolated MS ?</a:t>
            </a:r>
          </a:p>
          <a:p>
            <a:pPr marL="514350" indent="-514350" fontAlgn="auto">
              <a:spcAft>
                <a:spcPts val="0"/>
              </a:spcAft>
              <a:buFont typeface="+mj-lt"/>
              <a:buAutoNum type="arabicPeriod"/>
              <a:defRPr/>
            </a:pPr>
            <a:r>
              <a:rPr lang="en-CA" dirty="0"/>
              <a:t>Dilated left atrium</a:t>
            </a:r>
          </a:p>
          <a:p>
            <a:pPr marL="514350" indent="-514350" fontAlgn="auto">
              <a:spcAft>
                <a:spcPts val="0"/>
              </a:spcAft>
              <a:buFont typeface="+mj-lt"/>
              <a:buAutoNum type="arabicPeriod"/>
              <a:defRPr/>
            </a:pPr>
            <a:r>
              <a:rPr lang="en-CA" dirty="0"/>
              <a:t>Dilated right ventricle</a:t>
            </a:r>
          </a:p>
          <a:p>
            <a:pPr marL="514350" indent="-514350" fontAlgn="auto">
              <a:spcAft>
                <a:spcPts val="0"/>
              </a:spcAft>
              <a:buFont typeface="+mj-lt"/>
              <a:buAutoNum type="arabicPeriod"/>
              <a:defRPr/>
            </a:pPr>
            <a:r>
              <a:rPr lang="en-CA" dirty="0"/>
              <a:t>Dilated left ventricle</a:t>
            </a:r>
          </a:p>
          <a:p>
            <a:pPr marL="514350" indent="-514350" fontAlgn="auto">
              <a:spcAft>
                <a:spcPts val="0"/>
              </a:spcAft>
              <a:buFont typeface="+mj-lt"/>
              <a:buAutoNum type="arabicPeriod"/>
              <a:defRPr/>
            </a:pPr>
            <a:r>
              <a:rPr lang="en-CA" dirty="0"/>
              <a:t>Dilated tricuspid valve annulus</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60990B84-89DC-4C9D-86C2-E1480B2D7DFB}"/>
              </a:ext>
            </a:extLst>
          </p:cNvPr>
          <p:cNvSpPr>
            <a:spLocks noGrp="1"/>
          </p:cNvSpPr>
          <p:nvPr>
            <p:ph type="title"/>
          </p:nvPr>
        </p:nvSpPr>
        <p:spPr/>
        <p:txBody>
          <a:bodyPr/>
          <a:lstStyle/>
          <a:p>
            <a:r>
              <a:rPr lang="en-CA" altLang="en-US" dirty="0"/>
              <a:t>Question 6</a:t>
            </a:r>
          </a:p>
        </p:txBody>
      </p:sp>
      <p:sp>
        <p:nvSpPr>
          <p:cNvPr id="56323" name="Content Placeholder 2">
            <a:extLst>
              <a:ext uri="{FF2B5EF4-FFF2-40B4-BE49-F238E27FC236}">
                <a16:creationId xmlns:a16="http://schemas.microsoft.com/office/drawing/2014/main" id="{A4594C7D-3F73-45BC-9AE6-8E981212FE9A}"/>
              </a:ext>
            </a:extLst>
          </p:cNvPr>
          <p:cNvSpPr>
            <a:spLocks noGrp="1"/>
          </p:cNvSpPr>
          <p:nvPr>
            <p:ph idx="1"/>
          </p:nvPr>
        </p:nvSpPr>
        <p:spPr/>
        <p:txBody>
          <a:bodyPr/>
          <a:lstStyle/>
          <a:p>
            <a:pPr marL="0" indent="0">
              <a:buNone/>
            </a:pPr>
            <a:r>
              <a:rPr lang="en-CA" altLang="en-US" dirty="0"/>
              <a:t>What is the calculated MVA (in cm</a:t>
            </a:r>
            <a:r>
              <a:rPr lang="en-CA" altLang="en-US" baseline="30000" dirty="0"/>
              <a:t>2</a:t>
            </a:r>
            <a:r>
              <a:rPr lang="en-CA" altLang="en-US" dirty="0"/>
              <a:t>) based on the information provided:</a:t>
            </a:r>
          </a:p>
          <a:p>
            <a:pPr marL="0" indent="0">
              <a:buNone/>
            </a:pPr>
            <a:r>
              <a:rPr lang="en-CA" altLang="en-US" sz="2800" dirty="0"/>
              <a:t>r  1.7cm, </a:t>
            </a:r>
            <a:r>
              <a:rPr lang="en-CA" altLang="en-US" sz="2800" dirty="0" err="1"/>
              <a:t>Valias</a:t>
            </a:r>
            <a:r>
              <a:rPr lang="en-CA" altLang="en-US" sz="2800" dirty="0"/>
              <a:t>  25cm/s, Vmax 250cm/s, </a:t>
            </a:r>
            <a:r>
              <a:rPr lang="el-GR" altLang="en-US" sz="2800" dirty="0"/>
              <a:t>α</a:t>
            </a:r>
            <a:r>
              <a:rPr lang="en-CA" altLang="en-US" sz="2800" dirty="0"/>
              <a:t> angle 100</a:t>
            </a:r>
          </a:p>
          <a:p>
            <a:pPr marL="0" indent="0">
              <a:buNone/>
            </a:pPr>
            <a:endParaRPr lang="en-CA" altLang="en-US" sz="2400" dirty="0"/>
          </a:p>
          <a:p>
            <a:pPr marL="457200" indent="-457200">
              <a:buFont typeface="+mj-lt"/>
              <a:buAutoNum type="arabicPeriod"/>
            </a:pPr>
            <a:r>
              <a:rPr lang="en-CA" altLang="en-US" dirty="0"/>
              <a:t>0.8</a:t>
            </a:r>
          </a:p>
          <a:p>
            <a:pPr marL="457200" indent="-457200">
              <a:buFont typeface="+mj-lt"/>
              <a:buAutoNum type="arabicPeriod"/>
            </a:pPr>
            <a:r>
              <a:rPr lang="en-CA" altLang="en-US" dirty="0"/>
              <a:t>1.0</a:t>
            </a:r>
          </a:p>
          <a:p>
            <a:pPr marL="457200" indent="-457200">
              <a:buFont typeface="+mj-lt"/>
              <a:buAutoNum type="arabicPeriod"/>
            </a:pPr>
            <a:r>
              <a:rPr lang="en-CA" altLang="en-US" dirty="0"/>
              <a:t>1.2</a:t>
            </a:r>
          </a:p>
          <a:p>
            <a:pPr marL="457200" indent="-457200">
              <a:buFont typeface="+mj-lt"/>
              <a:buAutoNum type="arabicPeriod"/>
            </a:pPr>
            <a:r>
              <a:rPr lang="en-CA" altLang="en-US" dirty="0"/>
              <a:t>1.4</a:t>
            </a:r>
          </a:p>
          <a:p>
            <a:endParaRPr lang="en-CA" altLang="en-US" dirty="0"/>
          </a:p>
        </p:txBody>
      </p:sp>
      <p:sp>
        <p:nvSpPr>
          <p:cNvPr id="2" name="TextBox 1">
            <a:extLst>
              <a:ext uri="{FF2B5EF4-FFF2-40B4-BE49-F238E27FC236}">
                <a16:creationId xmlns:a16="http://schemas.microsoft.com/office/drawing/2014/main" id="{EB17B9F5-CCC6-467A-B5F3-F748670DA491}"/>
              </a:ext>
            </a:extLst>
          </p:cNvPr>
          <p:cNvSpPr txBox="1"/>
          <p:nvPr/>
        </p:nvSpPr>
        <p:spPr>
          <a:xfrm>
            <a:off x="3657600" y="3553332"/>
            <a:ext cx="4474302" cy="923330"/>
          </a:xfrm>
          <a:prstGeom prst="rect">
            <a:avLst/>
          </a:prstGeom>
          <a:noFill/>
        </p:spPr>
        <p:txBody>
          <a:bodyPr wrap="none" rtlCol="0">
            <a:spAutoFit/>
          </a:bodyPr>
          <a:lstStyle/>
          <a:p>
            <a:r>
              <a:rPr lang="en-CA" dirty="0"/>
              <a:t>MVA = 2</a:t>
            </a:r>
            <a:r>
              <a:rPr lang="el-GR" dirty="0"/>
              <a:t>π</a:t>
            </a:r>
            <a:r>
              <a:rPr lang="en-CA" dirty="0"/>
              <a:t>r</a:t>
            </a:r>
            <a:r>
              <a:rPr lang="en-CA" baseline="30000" dirty="0"/>
              <a:t>2</a:t>
            </a:r>
            <a:r>
              <a:rPr lang="en-CA" dirty="0"/>
              <a:t> x </a:t>
            </a:r>
            <a:r>
              <a:rPr lang="en-CA" dirty="0" err="1"/>
              <a:t>Va</a:t>
            </a:r>
            <a:r>
              <a:rPr lang="en-CA" dirty="0"/>
              <a:t>/Vmax x </a:t>
            </a:r>
            <a:r>
              <a:rPr lang="el-GR" dirty="0"/>
              <a:t>α</a:t>
            </a:r>
            <a:r>
              <a:rPr lang="en-CA" dirty="0"/>
              <a:t>/180</a:t>
            </a:r>
          </a:p>
          <a:p>
            <a:r>
              <a:rPr lang="en-CA" dirty="0"/>
              <a:t>        = 2(3.14) (1.7)</a:t>
            </a:r>
            <a:r>
              <a:rPr lang="en-CA" baseline="30000" dirty="0"/>
              <a:t>2</a:t>
            </a:r>
            <a:r>
              <a:rPr lang="en-CA" dirty="0"/>
              <a:t> x (25/250) x 100/180</a:t>
            </a:r>
          </a:p>
          <a:p>
            <a:r>
              <a:rPr lang="en-CA" dirty="0"/>
              <a:t>        = 1.0</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32445E86-3D1F-4439-902D-B41E27CCAA4D}"/>
              </a:ext>
            </a:extLst>
          </p:cNvPr>
          <p:cNvSpPr>
            <a:spLocks noGrp="1"/>
          </p:cNvSpPr>
          <p:nvPr>
            <p:ph type="title"/>
          </p:nvPr>
        </p:nvSpPr>
        <p:spPr/>
        <p:txBody>
          <a:bodyPr/>
          <a:lstStyle/>
          <a:p>
            <a:r>
              <a:rPr lang="en-CA" altLang="en-US"/>
              <a:t>Calcific MV Pathology</a:t>
            </a:r>
          </a:p>
        </p:txBody>
      </p:sp>
      <p:sp>
        <p:nvSpPr>
          <p:cNvPr id="17411" name="Content Placeholder 5">
            <a:extLst>
              <a:ext uri="{FF2B5EF4-FFF2-40B4-BE49-F238E27FC236}">
                <a16:creationId xmlns:a16="http://schemas.microsoft.com/office/drawing/2014/main" id="{B2584E13-D2A1-4909-AFCE-6148D347B226}"/>
              </a:ext>
            </a:extLst>
          </p:cNvPr>
          <p:cNvSpPr>
            <a:spLocks noGrp="1"/>
          </p:cNvSpPr>
          <p:nvPr>
            <p:ph sz="half" idx="1"/>
          </p:nvPr>
        </p:nvSpPr>
        <p:spPr>
          <a:xfrm>
            <a:off x="2133600" y="4038600"/>
            <a:ext cx="5876925" cy="2286000"/>
          </a:xfrm>
        </p:spPr>
        <p:txBody>
          <a:bodyPr/>
          <a:lstStyle/>
          <a:p>
            <a:pPr>
              <a:spcBef>
                <a:spcPts val="0"/>
              </a:spcBef>
            </a:pPr>
            <a:r>
              <a:rPr lang="en-US" altLang="en-US" dirty="0"/>
              <a:t>Annular calcification</a:t>
            </a:r>
          </a:p>
          <a:p>
            <a:pPr lvl="1">
              <a:spcBef>
                <a:spcPts val="0"/>
              </a:spcBef>
            </a:pPr>
            <a:r>
              <a:rPr lang="en-US" altLang="en-US" dirty="0"/>
              <a:t>Posterior leaflet </a:t>
            </a:r>
          </a:p>
          <a:p>
            <a:pPr>
              <a:spcBef>
                <a:spcPts val="0"/>
              </a:spcBef>
            </a:pPr>
            <a:r>
              <a:rPr lang="en-US" altLang="en-US" dirty="0"/>
              <a:t>Leaflet base rather then tip</a:t>
            </a:r>
          </a:p>
          <a:p>
            <a:pPr>
              <a:spcBef>
                <a:spcPts val="0"/>
              </a:spcBef>
            </a:pPr>
            <a:r>
              <a:rPr lang="en-US" altLang="en-US" dirty="0"/>
              <a:t>No commissural fusion</a:t>
            </a:r>
          </a:p>
          <a:p>
            <a:pPr>
              <a:spcBef>
                <a:spcPts val="0"/>
              </a:spcBef>
            </a:pPr>
            <a:r>
              <a:rPr lang="en-US" altLang="en-US" dirty="0"/>
              <a:t>Directly involves AV</a:t>
            </a:r>
          </a:p>
          <a:p>
            <a:pPr>
              <a:spcBef>
                <a:spcPts val="0"/>
              </a:spcBef>
            </a:pPr>
            <a:endParaRPr lang="en-CA" altLang="en-US" dirty="0"/>
          </a:p>
        </p:txBody>
      </p:sp>
      <p:pic>
        <p:nvPicPr>
          <p:cNvPr id="17413" name="Picture 2">
            <a:extLst>
              <a:ext uri="{FF2B5EF4-FFF2-40B4-BE49-F238E27FC236}">
                <a16:creationId xmlns:a16="http://schemas.microsoft.com/office/drawing/2014/main" id="{E86F7450-8DE6-48EC-ACA9-76F31790A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99" t="29167" r="66032" b="39583"/>
          <a:stretch>
            <a:fillRect/>
          </a:stretch>
        </p:blipFill>
        <p:spPr bwMode="auto">
          <a:xfrm>
            <a:off x="914400" y="1333500"/>
            <a:ext cx="335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 descr="Image result for calcific mitral valve stenosis">
            <a:extLst>
              <a:ext uri="{FF2B5EF4-FFF2-40B4-BE49-F238E27FC236}">
                <a16:creationId xmlns:a16="http://schemas.microsoft.com/office/drawing/2014/main" id="{BFD0A614-7075-4DF1-84DA-15A1CF50C2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138"/>
          <a:stretch/>
        </p:blipFill>
        <p:spPr bwMode="auto">
          <a:xfrm>
            <a:off x="5486400" y="1143000"/>
            <a:ext cx="2381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91788C3-DC92-4DE3-AF75-2A5BCA0E0BCD}"/>
              </a:ext>
            </a:extLst>
          </p:cNvPr>
          <p:cNvSpPr>
            <a:spLocks noGrp="1"/>
          </p:cNvSpPr>
          <p:nvPr>
            <p:ph type="title"/>
          </p:nvPr>
        </p:nvSpPr>
        <p:spPr/>
        <p:txBody>
          <a:bodyPr/>
          <a:lstStyle/>
          <a:p>
            <a:r>
              <a:rPr lang="en-US" altLang="en-US" dirty="0"/>
              <a:t>Physiology MS</a:t>
            </a:r>
          </a:p>
        </p:txBody>
      </p:sp>
      <p:pic>
        <p:nvPicPr>
          <p:cNvPr id="18436" name="Picture 2">
            <a:extLst>
              <a:ext uri="{FF2B5EF4-FFF2-40B4-BE49-F238E27FC236}">
                <a16:creationId xmlns:a16="http://schemas.microsoft.com/office/drawing/2014/main" id="{A063B9E4-AE6A-4A88-AF6B-8797B902B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14" t="21786" r="47878" b="3125"/>
          <a:stretch/>
        </p:blipFill>
        <p:spPr bwMode="auto">
          <a:xfrm>
            <a:off x="2468563" y="1943100"/>
            <a:ext cx="4846637"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C2C6310A-7EF4-4DC0-9B90-2D18BF8B7895}"/>
              </a:ext>
            </a:extLst>
          </p:cNvPr>
          <p:cNvSpPr txBox="1">
            <a:spLocks/>
          </p:cNvSpPr>
          <p:nvPr/>
        </p:nvSpPr>
        <p:spPr bwMode="auto">
          <a:xfrm>
            <a:off x="1821051" y="800100"/>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00"/>
              </a:buClr>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FF00"/>
              </a:buClr>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dirty="0"/>
              <a:t>Diastole</a:t>
            </a:r>
          </a:p>
          <a:p>
            <a:r>
              <a:rPr lang="en-US" altLang="en-US" dirty="0"/>
              <a:t>LV relaxes, LVP &lt; LAP, MV opens</a:t>
            </a:r>
          </a:p>
        </p:txBody>
      </p:sp>
      <p:sp>
        <p:nvSpPr>
          <p:cNvPr id="6" name="Content Placeholder 2">
            <a:extLst>
              <a:ext uri="{FF2B5EF4-FFF2-40B4-BE49-F238E27FC236}">
                <a16:creationId xmlns:a16="http://schemas.microsoft.com/office/drawing/2014/main" id="{154FCFE0-4FFB-483B-A452-F732A220CD6B}"/>
              </a:ext>
            </a:extLst>
          </p:cNvPr>
          <p:cNvSpPr txBox="1">
            <a:spLocks/>
          </p:cNvSpPr>
          <p:nvPr/>
        </p:nvSpPr>
        <p:spPr bwMode="auto">
          <a:xfrm>
            <a:off x="6465585" y="3027827"/>
            <a:ext cx="2221215" cy="80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FFFF00"/>
              </a:buClr>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FFFF00"/>
              </a:buClr>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FFFF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dirty="0"/>
              <a:t>MS: </a:t>
            </a:r>
            <a:r>
              <a:rPr lang="en-US" altLang="en-US" dirty="0">
                <a:sym typeface="Symbol" panose="05050102010706020507" pitchFamily="18" charset="2"/>
              </a:rPr>
              <a:t> </a:t>
            </a:r>
            <a:r>
              <a:rPr lang="en-US" altLang="en-US" dirty="0"/>
              <a:t>LAP</a:t>
            </a:r>
          </a:p>
        </p:txBody>
      </p:sp>
      <p:sp>
        <p:nvSpPr>
          <p:cNvPr id="18435" name="Content Placeholder 2">
            <a:extLst>
              <a:ext uri="{FF2B5EF4-FFF2-40B4-BE49-F238E27FC236}">
                <a16:creationId xmlns:a16="http://schemas.microsoft.com/office/drawing/2014/main" id="{6956F001-CA7F-4CCE-BD4F-5815B186E2E6}"/>
              </a:ext>
            </a:extLst>
          </p:cNvPr>
          <p:cNvSpPr>
            <a:spLocks noGrp="1"/>
          </p:cNvSpPr>
          <p:nvPr>
            <p:ph idx="1"/>
          </p:nvPr>
        </p:nvSpPr>
        <p:spPr>
          <a:xfrm>
            <a:off x="152400" y="3144374"/>
            <a:ext cx="3048000" cy="685799"/>
          </a:xfrm>
        </p:spPr>
        <p:txBody>
          <a:bodyPr/>
          <a:lstStyle/>
          <a:p>
            <a:pPr marL="0" indent="0">
              <a:buNone/>
            </a:pPr>
            <a:r>
              <a:rPr lang="en-US" altLang="en-US" dirty="0"/>
              <a:t>Normal: rapid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26819522-2849-427D-8A82-E6CB39058B2E}"/>
              </a:ext>
            </a:extLst>
          </p:cNvPr>
          <p:cNvSpPr>
            <a:spLocks noGrp="1"/>
          </p:cNvSpPr>
          <p:nvPr>
            <p:ph type="title"/>
          </p:nvPr>
        </p:nvSpPr>
        <p:spPr/>
        <p:txBody>
          <a:bodyPr/>
          <a:lstStyle/>
          <a:p>
            <a:r>
              <a:rPr lang="en-CA" altLang="en-US" dirty="0"/>
              <a:t>Rheumatic MV 2D TEE</a:t>
            </a:r>
          </a:p>
        </p:txBody>
      </p:sp>
      <p:sp>
        <p:nvSpPr>
          <p:cNvPr id="19460" name="Content Placeholder 5">
            <a:extLst>
              <a:ext uri="{FF2B5EF4-FFF2-40B4-BE49-F238E27FC236}">
                <a16:creationId xmlns:a16="http://schemas.microsoft.com/office/drawing/2014/main" id="{1E34B597-1AE9-4668-ACE7-A3E146D18500}"/>
              </a:ext>
            </a:extLst>
          </p:cNvPr>
          <p:cNvSpPr>
            <a:spLocks noGrp="1"/>
          </p:cNvSpPr>
          <p:nvPr>
            <p:ph idx="1"/>
          </p:nvPr>
        </p:nvSpPr>
        <p:spPr>
          <a:xfrm>
            <a:off x="2590800" y="4648200"/>
            <a:ext cx="5257800" cy="2209800"/>
          </a:xfrm>
        </p:spPr>
        <p:txBody>
          <a:bodyPr/>
          <a:lstStyle/>
          <a:p>
            <a:pPr>
              <a:spcBef>
                <a:spcPct val="0"/>
              </a:spcBef>
            </a:pPr>
            <a:r>
              <a:rPr lang="en-CA" altLang="en-US" sz="2800" dirty="0"/>
              <a:t>Thickened leaflet (&gt;3mm)</a:t>
            </a:r>
          </a:p>
          <a:p>
            <a:pPr>
              <a:spcBef>
                <a:spcPct val="0"/>
              </a:spcBef>
            </a:pPr>
            <a:r>
              <a:rPr lang="en-CA" altLang="en-US" sz="2800" dirty="0"/>
              <a:t>Restricted motion</a:t>
            </a:r>
          </a:p>
          <a:p>
            <a:pPr lvl="1">
              <a:spcBef>
                <a:spcPct val="0"/>
              </a:spcBef>
            </a:pPr>
            <a:r>
              <a:rPr lang="en-CA" altLang="en-US" sz="2400" dirty="0"/>
              <a:t>At tips</a:t>
            </a:r>
          </a:p>
          <a:p>
            <a:pPr lvl="1">
              <a:spcBef>
                <a:spcPct val="0"/>
              </a:spcBef>
            </a:pPr>
            <a:r>
              <a:rPr lang="en-CA" altLang="en-US" sz="2400" dirty="0"/>
              <a:t>Diastolic doming (hockey stick)</a:t>
            </a:r>
          </a:p>
          <a:p>
            <a:pPr>
              <a:spcBef>
                <a:spcPct val="0"/>
              </a:spcBef>
            </a:pPr>
            <a:r>
              <a:rPr lang="en-CA" altLang="en-US" sz="2800" dirty="0"/>
              <a:t>Commissural fusion</a:t>
            </a:r>
          </a:p>
          <a:p>
            <a:pPr>
              <a:spcBef>
                <a:spcPct val="0"/>
              </a:spcBef>
            </a:pPr>
            <a:endParaRPr lang="en-CA" altLang="en-US" dirty="0"/>
          </a:p>
        </p:txBody>
      </p:sp>
      <p:pic>
        <p:nvPicPr>
          <p:cNvPr id="4" name="rheumnon0">
            <a:hlinkClick r:id="" action="ppaction://media"/>
            <a:extLst>
              <a:ext uri="{FF2B5EF4-FFF2-40B4-BE49-F238E27FC236}">
                <a16:creationId xmlns:a16="http://schemas.microsoft.com/office/drawing/2014/main" id="{7EF7C8B3-236D-4CB9-A6C4-23D7571AFE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1668" r="12499"/>
          <a:stretch>
            <a:fillRect/>
          </a:stretch>
        </p:blipFill>
        <p:spPr>
          <a:xfrm>
            <a:off x="0" y="914400"/>
            <a:ext cx="4853347" cy="3600000"/>
          </a:xfrm>
          <a:prstGeom prst="rect">
            <a:avLst/>
          </a:prstGeom>
        </p:spPr>
      </p:pic>
      <p:pic>
        <p:nvPicPr>
          <p:cNvPr id="5" name="rheumnon123">
            <a:hlinkClick r:id="" action="ppaction://media"/>
            <a:extLst>
              <a:ext uri="{FF2B5EF4-FFF2-40B4-BE49-F238E27FC236}">
                <a16:creationId xmlns:a16="http://schemas.microsoft.com/office/drawing/2014/main" id="{AC5DB329-B378-4D9E-AA17-E69B54C7990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0001" r="12499"/>
          <a:stretch>
            <a:fillRect/>
          </a:stretch>
        </p:blipFill>
        <p:spPr>
          <a:xfrm>
            <a:off x="4212000" y="953771"/>
            <a:ext cx="4932000" cy="35796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9" fill="hold"/>
                                        <p:tgtEl>
                                          <p:spTgt spid="4"/>
                                        </p:tgtEl>
                                      </p:cBhvr>
                                    </p:cmd>
                                  </p:childTnLst>
                                </p:cTn>
                              </p:par>
                            </p:childTnLst>
                          </p:cTn>
                        </p:par>
                        <p:par>
                          <p:cTn id="7" fill="hold">
                            <p:stCondLst>
                              <p:cond delay="4249"/>
                            </p:stCondLst>
                            <p:childTnLst>
                              <p:par>
                                <p:cTn id="8" presetID="1" presetClass="mediacall" presetSubtype="0" fill="hold" nodeType="afterEffect">
                                  <p:stCondLst>
                                    <p:cond delay="0"/>
                                  </p:stCondLst>
                                  <p:childTnLst>
                                    <p:cmd type="call" cmd="playFrom(0.0)">
                                      <p:cBhvr>
                                        <p:cTn id="9" dur="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a:extLst>
              <a:ext uri="{FF2B5EF4-FFF2-40B4-BE49-F238E27FC236}">
                <a16:creationId xmlns:a16="http://schemas.microsoft.com/office/drawing/2014/main" id="{E52FE679-970A-4131-844E-7B352912D15D}"/>
              </a:ext>
            </a:extLst>
          </p:cNvPr>
          <p:cNvSpPr>
            <a:spLocks noGrp="1"/>
          </p:cNvSpPr>
          <p:nvPr>
            <p:ph type="title"/>
          </p:nvPr>
        </p:nvSpPr>
        <p:spPr/>
        <p:txBody>
          <a:bodyPr/>
          <a:lstStyle/>
          <a:p>
            <a:r>
              <a:rPr lang="en-CA" altLang="en-US"/>
              <a:t>Rheumatic MV 2D TEE</a:t>
            </a:r>
          </a:p>
        </p:txBody>
      </p:sp>
      <p:sp>
        <p:nvSpPr>
          <p:cNvPr id="20483" name="Content Placeholder 5">
            <a:extLst>
              <a:ext uri="{FF2B5EF4-FFF2-40B4-BE49-F238E27FC236}">
                <a16:creationId xmlns:a16="http://schemas.microsoft.com/office/drawing/2014/main" id="{B070F8FA-D639-430D-A5F6-368A6BE57DE1}"/>
              </a:ext>
            </a:extLst>
          </p:cNvPr>
          <p:cNvSpPr>
            <a:spLocks noGrp="1"/>
          </p:cNvSpPr>
          <p:nvPr>
            <p:ph idx="1"/>
          </p:nvPr>
        </p:nvSpPr>
        <p:spPr>
          <a:xfrm>
            <a:off x="2362200" y="4572000"/>
            <a:ext cx="4419600" cy="1676400"/>
          </a:xfrm>
        </p:spPr>
        <p:txBody>
          <a:bodyPr/>
          <a:lstStyle/>
          <a:p>
            <a:pPr>
              <a:spcBef>
                <a:spcPct val="0"/>
              </a:spcBef>
            </a:pPr>
            <a:r>
              <a:rPr lang="en-CA" altLang="en-US" sz="2800" dirty="0"/>
              <a:t>Chordae </a:t>
            </a:r>
          </a:p>
          <a:p>
            <a:pPr lvl="1">
              <a:spcBef>
                <a:spcPct val="0"/>
              </a:spcBef>
            </a:pPr>
            <a:r>
              <a:rPr lang="en-CA" altLang="en-US" sz="2400" dirty="0"/>
              <a:t>Thick</a:t>
            </a:r>
          </a:p>
          <a:p>
            <a:pPr lvl="1">
              <a:spcBef>
                <a:spcPct val="0"/>
              </a:spcBef>
            </a:pPr>
            <a:r>
              <a:rPr lang="en-CA" altLang="en-US" sz="2400" dirty="0"/>
              <a:t>Short </a:t>
            </a:r>
          </a:p>
          <a:p>
            <a:pPr>
              <a:spcBef>
                <a:spcPct val="0"/>
              </a:spcBef>
            </a:pPr>
            <a:r>
              <a:rPr lang="en-CA" altLang="en-US" sz="2800" dirty="0"/>
              <a:t>Restricted leaflet motion</a:t>
            </a:r>
          </a:p>
          <a:p>
            <a:pPr>
              <a:spcBef>
                <a:spcPct val="0"/>
              </a:spcBef>
            </a:pPr>
            <a:endParaRPr lang="en-CA" altLang="en-US" dirty="0"/>
          </a:p>
        </p:txBody>
      </p:sp>
      <p:sp>
        <p:nvSpPr>
          <p:cNvPr id="4" name="Rectangle 3">
            <a:extLst>
              <a:ext uri="{FF2B5EF4-FFF2-40B4-BE49-F238E27FC236}">
                <a16:creationId xmlns:a16="http://schemas.microsoft.com/office/drawing/2014/main" id="{6A712961-97AC-432B-9E51-D04DC422E726}"/>
              </a:ext>
            </a:extLst>
          </p:cNvPr>
          <p:cNvSpPr/>
          <p:nvPr/>
        </p:nvSpPr>
        <p:spPr>
          <a:xfrm>
            <a:off x="1790700" y="990600"/>
            <a:ext cx="15621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4D5B4747-E495-4961-ADD7-36F9138C816A}"/>
              </a:ext>
            </a:extLst>
          </p:cNvPr>
          <p:cNvSpPr/>
          <p:nvPr/>
        </p:nvSpPr>
        <p:spPr>
          <a:xfrm>
            <a:off x="2095500" y="862260"/>
            <a:ext cx="15621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Image-39">
            <a:hlinkClick r:id="" action="ppaction://media"/>
            <a:extLst>
              <a:ext uri="{FF2B5EF4-FFF2-40B4-BE49-F238E27FC236}">
                <a16:creationId xmlns:a16="http://schemas.microsoft.com/office/drawing/2014/main" id="{7100933B-9045-4F1E-B1A8-DDBFA3A552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1005840"/>
            <a:ext cx="45720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ssev3d">
            <a:hlinkClick r:id="" action="ppaction://media"/>
            <a:extLst>
              <a:ext uri="{FF2B5EF4-FFF2-40B4-BE49-F238E27FC236}">
                <a16:creationId xmlns:a16="http://schemas.microsoft.com/office/drawing/2014/main" id="{991758A5-6C63-4B2B-BFFE-CE927AEE8E73}"/>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8519" t="15124" r="18519" b="9060"/>
          <a:stretch>
            <a:fillRect/>
          </a:stretch>
        </p:blipFill>
        <p:spPr>
          <a:xfrm>
            <a:off x="941032" y="903600"/>
            <a:ext cx="7440968" cy="5040000"/>
          </a:xfrm>
        </p:spPr>
      </p:pic>
      <p:sp>
        <p:nvSpPr>
          <p:cNvPr id="21506" name="Title 3">
            <a:extLst>
              <a:ext uri="{FF2B5EF4-FFF2-40B4-BE49-F238E27FC236}">
                <a16:creationId xmlns:a16="http://schemas.microsoft.com/office/drawing/2014/main" id="{AF043D63-67DD-4B16-B683-56FE5A49089F}"/>
              </a:ext>
            </a:extLst>
          </p:cNvPr>
          <p:cNvSpPr>
            <a:spLocks noGrp="1"/>
          </p:cNvSpPr>
          <p:nvPr>
            <p:ph type="title"/>
          </p:nvPr>
        </p:nvSpPr>
        <p:spPr/>
        <p:txBody>
          <a:bodyPr/>
          <a:lstStyle/>
          <a:p>
            <a:r>
              <a:rPr lang="en-CA" altLang="en-US"/>
              <a:t>Rheumatic MV 3D TEE</a:t>
            </a:r>
          </a:p>
        </p:txBody>
      </p:sp>
      <p:sp>
        <p:nvSpPr>
          <p:cNvPr id="2" name="TextBox 1">
            <a:extLst>
              <a:ext uri="{FF2B5EF4-FFF2-40B4-BE49-F238E27FC236}">
                <a16:creationId xmlns:a16="http://schemas.microsoft.com/office/drawing/2014/main" id="{64150852-6EE5-42E2-ABCC-374C98DB3D72}"/>
              </a:ext>
            </a:extLst>
          </p:cNvPr>
          <p:cNvSpPr txBox="1"/>
          <p:nvPr/>
        </p:nvSpPr>
        <p:spPr>
          <a:xfrm>
            <a:off x="3173776" y="4893792"/>
            <a:ext cx="561372" cy="461665"/>
          </a:xfrm>
          <a:prstGeom prst="rect">
            <a:avLst/>
          </a:prstGeom>
          <a:noFill/>
        </p:spPr>
        <p:txBody>
          <a:bodyPr wrap="none" rtlCol="0">
            <a:spAutoFit/>
          </a:bodyPr>
          <a:lstStyle/>
          <a:p>
            <a:r>
              <a:rPr lang="en-CA" sz="2400" dirty="0">
                <a:solidFill>
                  <a:srgbClr val="FF0000"/>
                </a:solidFill>
              </a:rPr>
              <a:t>LA</a:t>
            </a:r>
          </a:p>
        </p:txBody>
      </p:sp>
      <p:sp>
        <p:nvSpPr>
          <p:cNvPr id="6" name="TextBox 5">
            <a:extLst>
              <a:ext uri="{FF2B5EF4-FFF2-40B4-BE49-F238E27FC236}">
                <a16:creationId xmlns:a16="http://schemas.microsoft.com/office/drawing/2014/main" id="{35B4D5E4-CECB-425D-89E2-55E67A28B919}"/>
              </a:ext>
            </a:extLst>
          </p:cNvPr>
          <p:cNvSpPr txBox="1"/>
          <p:nvPr/>
        </p:nvSpPr>
        <p:spPr>
          <a:xfrm>
            <a:off x="6457466" y="4953000"/>
            <a:ext cx="538545" cy="461665"/>
          </a:xfrm>
          <a:prstGeom prst="rect">
            <a:avLst/>
          </a:prstGeom>
          <a:noFill/>
        </p:spPr>
        <p:txBody>
          <a:bodyPr wrap="none" rtlCol="0">
            <a:spAutoFit/>
          </a:bodyPr>
          <a:lstStyle/>
          <a:p>
            <a:r>
              <a:rPr lang="en-CA" sz="2400" dirty="0">
                <a:solidFill>
                  <a:srgbClr val="FF0000"/>
                </a:solidFill>
              </a:rPr>
              <a:t>LV</a:t>
            </a:r>
          </a:p>
        </p:txBody>
      </p:sp>
      <p:sp>
        <p:nvSpPr>
          <p:cNvPr id="7" name="TextBox 6">
            <a:extLst>
              <a:ext uri="{FF2B5EF4-FFF2-40B4-BE49-F238E27FC236}">
                <a16:creationId xmlns:a16="http://schemas.microsoft.com/office/drawing/2014/main" id="{065534EC-FA03-47DF-84AE-8252D6A5D851}"/>
              </a:ext>
            </a:extLst>
          </p:cNvPr>
          <p:cNvSpPr txBox="1"/>
          <p:nvPr/>
        </p:nvSpPr>
        <p:spPr>
          <a:xfrm>
            <a:off x="3481485" y="2726035"/>
            <a:ext cx="2890535" cy="461665"/>
          </a:xfrm>
          <a:prstGeom prst="rect">
            <a:avLst/>
          </a:prstGeom>
          <a:solidFill>
            <a:schemeClr val="bg1">
              <a:alpha val="46000"/>
            </a:schemeClr>
          </a:solidFill>
        </p:spPr>
        <p:txBody>
          <a:bodyPr wrap="none" rtlCol="0">
            <a:spAutoFit/>
          </a:bodyPr>
          <a:lstStyle/>
          <a:p>
            <a:r>
              <a:rPr lang="en-CA" sz="2400" dirty="0"/>
              <a:t>Commissural fusion</a:t>
            </a:r>
          </a:p>
        </p:txBody>
      </p:sp>
      <p:cxnSp>
        <p:nvCxnSpPr>
          <p:cNvPr id="4" name="Straight Arrow Connector 3">
            <a:extLst>
              <a:ext uri="{FF2B5EF4-FFF2-40B4-BE49-F238E27FC236}">
                <a16:creationId xmlns:a16="http://schemas.microsoft.com/office/drawing/2014/main" id="{276E6FFB-71C4-4B08-92C4-5155F7BD59AA}"/>
              </a:ext>
            </a:extLst>
          </p:cNvPr>
          <p:cNvCxnSpPr>
            <a:cxnSpLocks/>
          </p:cNvCxnSpPr>
          <p:nvPr/>
        </p:nvCxnSpPr>
        <p:spPr>
          <a:xfrm flipH="1">
            <a:off x="3053484" y="3187700"/>
            <a:ext cx="561372" cy="10795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EB5E0DE-A1C9-4ACA-983F-D1621FEB1114}"/>
              </a:ext>
            </a:extLst>
          </p:cNvPr>
          <p:cNvCxnSpPr>
            <a:cxnSpLocks/>
          </p:cNvCxnSpPr>
          <p:nvPr/>
        </p:nvCxnSpPr>
        <p:spPr>
          <a:xfrm>
            <a:off x="3614856" y="3200400"/>
            <a:ext cx="276828" cy="838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02C72B5-9A19-4241-90BD-83CDECED9592}"/>
              </a:ext>
            </a:extLst>
          </p:cNvPr>
          <p:cNvCxnSpPr>
            <a:cxnSpLocks/>
          </p:cNvCxnSpPr>
          <p:nvPr/>
        </p:nvCxnSpPr>
        <p:spPr>
          <a:xfrm>
            <a:off x="6172200" y="3187700"/>
            <a:ext cx="835241" cy="1034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ACE6C47-0438-4D53-AD07-4F71EFAE08D6}"/>
              </a:ext>
            </a:extLst>
          </p:cNvPr>
          <p:cNvCxnSpPr>
            <a:cxnSpLocks/>
          </p:cNvCxnSpPr>
          <p:nvPr/>
        </p:nvCxnSpPr>
        <p:spPr>
          <a:xfrm flipH="1">
            <a:off x="6096000" y="3187700"/>
            <a:ext cx="76200" cy="901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theme/theme1.xml><?xml version="1.0" encoding="utf-8"?>
<a:theme xmlns:a="http://schemas.openxmlformats.org/drawingml/2006/main" name="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itfalls" id="{09A5AAEA-0D4F-47A1-8C41-3DF5788B79E5}" vid="{1905245C-8CEA-49F1-85B0-EEE311651E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template2</Template>
  <TotalTime>19291</TotalTime>
  <Words>4573</Words>
  <Application>Microsoft Office PowerPoint</Application>
  <PresentationFormat>On-screen Show (4:3)</PresentationFormat>
  <Paragraphs>539</Paragraphs>
  <Slides>47</Slides>
  <Notes>45</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Symbol</vt:lpstr>
      <vt:lpstr>Theme3</vt:lpstr>
      <vt:lpstr>Mitral Stenosis</vt:lpstr>
      <vt:lpstr>Outline</vt:lpstr>
      <vt:lpstr>Etiology</vt:lpstr>
      <vt:lpstr>Rheumatic MV</vt:lpstr>
      <vt:lpstr>Calcific MV Pathology</vt:lpstr>
      <vt:lpstr>Physiology MS</vt:lpstr>
      <vt:lpstr>Rheumatic MV 2D TEE</vt:lpstr>
      <vt:lpstr>Rheumatic MV 2D TEE</vt:lpstr>
      <vt:lpstr>Rheumatic MV 3D TEE</vt:lpstr>
      <vt:lpstr>Calcific MV 2D TEE</vt:lpstr>
      <vt:lpstr>Calcific MV 3D TEE</vt:lpstr>
      <vt:lpstr>Calcified Rheumatic </vt:lpstr>
      <vt:lpstr>MS Secondary Changes</vt:lpstr>
      <vt:lpstr>Secondary Changes LA</vt:lpstr>
      <vt:lpstr>Secondary Changes MR</vt:lpstr>
      <vt:lpstr>Secondary Changes PAP</vt:lpstr>
      <vt:lpstr>Secondary Changes</vt:lpstr>
      <vt:lpstr>MS Assessment</vt:lpstr>
      <vt:lpstr>Severity MS</vt:lpstr>
      <vt:lpstr>MS Color Doppler</vt:lpstr>
      <vt:lpstr>MS Spectral Doppler</vt:lpstr>
      <vt:lpstr>MS Spectral Doppler</vt:lpstr>
      <vt:lpstr>MS Spectral Doppler</vt:lpstr>
      <vt:lpstr>MS PG Limitations</vt:lpstr>
      <vt:lpstr>MVA</vt:lpstr>
      <vt:lpstr>MVA Limitations</vt:lpstr>
      <vt:lpstr>MS with Multivalve Lesions</vt:lpstr>
      <vt:lpstr>MS MV Area Planimetry</vt:lpstr>
      <vt:lpstr>MS MVA Pressure Half-Time</vt:lpstr>
      <vt:lpstr>MS MVA PHT Limitations</vt:lpstr>
      <vt:lpstr>MVA PHT</vt:lpstr>
      <vt:lpstr>MS MVA Continuity</vt:lpstr>
      <vt:lpstr>MVA Continuity</vt:lpstr>
      <vt:lpstr>MVA PISA</vt:lpstr>
      <vt:lpstr>MVA PISA</vt:lpstr>
      <vt:lpstr>MVA PISA</vt:lpstr>
      <vt:lpstr>MV Interventions in MS</vt:lpstr>
      <vt:lpstr>MS Management Wilkins Score</vt:lpstr>
      <vt:lpstr>MS Management Cormier Score</vt:lpstr>
      <vt:lpstr>MS Management 3D TEE Score</vt:lpstr>
      <vt:lpstr>Selected Readings</vt:lpstr>
      <vt:lpstr>Question 1</vt:lpstr>
      <vt:lpstr>Question 2</vt:lpstr>
      <vt:lpstr>Question 3</vt:lpstr>
      <vt:lpstr>Question 4</vt:lpstr>
      <vt:lpstr>Question 5</vt:lpstr>
      <vt:lpstr>Question 6</vt:lpstr>
    </vt:vector>
  </TitlesOfParts>
  <Company>UHN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Mitral Stenosis</dc:title>
  <dc:creator>Vegas, Annette</dc:creator>
  <cp:lastModifiedBy>User</cp:lastModifiedBy>
  <cp:revision>141</cp:revision>
  <dcterms:created xsi:type="dcterms:W3CDTF">2015-11-12T10:41:22Z</dcterms:created>
  <dcterms:modified xsi:type="dcterms:W3CDTF">2019-02-11T00:52:49Z</dcterms:modified>
</cp:coreProperties>
</file>